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99" r:id="rId2"/>
    <p:sldId id="324" r:id="rId3"/>
    <p:sldId id="331" r:id="rId4"/>
    <p:sldId id="333" r:id="rId5"/>
    <p:sldId id="334" r:id="rId6"/>
    <p:sldId id="335" r:id="rId7"/>
    <p:sldId id="337" r:id="rId8"/>
    <p:sldId id="338" r:id="rId9"/>
    <p:sldId id="323" r:id="rId10"/>
    <p:sldId id="328" r:id="rId11"/>
    <p:sldId id="325" r:id="rId12"/>
    <p:sldId id="329" r:id="rId13"/>
    <p:sldId id="326" r:id="rId14"/>
    <p:sldId id="317" r:id="rId15"/>
    <p:sldId id="327" r:id="rId16"/>
    <p:sldId id="342" r:id="rId17"/>
    <p:sldId id="339" r:id="rId18"/>
    <p:sldId id="343" r:id="rId19"/>
    <p:sldId id="320" r:id="rId20"/>
    <p:sldId id="321" r:id="rId21"/>
    <p:sldId id="341" r:id="rId22"/>
  </p:sldIdLst>
  <p:sldSz cx="9144000" cy="6858000" type="screen4x3"/>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421" autoAdjust="0"/>
  </p:normalViewPr>
  <p:slideViewPr>
    <p:cSldViewPr>
      <p:cViewPr varScale="1">
        <p:scale>
          <a:sx n="55" d="100"/>
          <a:sy n="55" d="100"/>
        </p:scale>
        <p:origin x="-1284" y="-84"/>
      </p:cViewPr>
      <p:guideLst>
        <p:guide orient="horz" pos="2160"/>
        <p:guide pos="2880"/>
      </p:guideLst>
    </p:cSldViewPr>
  </p:slideViewPr>
  <p:outlineViewPr>
    <p:cViewPr>
      <p:scale>
        <a:sx n="33" d="100"/>
        <a:sy n="33" d="100"/>
      </p:scale>
      <p:origin x="0" y="37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0489988-EF33-46A3-B1FF-76AF13A80BDA}" type="datetimeFigureOut">
              <a:rPr lang="ko-KR" altLang="en-US" smtClean="0"/>
              <a:pPr/>
              <a:t>2010-06-27</a:t>
            </a:fld>
            <a:endParaRPr lang="ko-KR" altLang="en-US" dirty="0"/>
          </a:p>
        </p:txBody>
      </p:sp>
      <p:sp>
        <p:nvSpPr>
          <p:cNvPr id="4" name="슬라이드 이미지 개체 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B7EA84AD-084C-471A-B80A-69F2FC867B80}"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a:t>
            </a:fld>
            <a:endParaRPr lang="ko-K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200" kern="1200" dirty="0" smtClean="0">
                <a:solidFill>
                  <a:schemeClr val="tx1"/>
                </a:solidFill>
                <a:latin typeface="+mn-lt"/>
                <a:ea typeface="+mn-ea"/>
                <a:cs typeface="+mn-cs"/>
              </a:rPr>
              <a:t>②아무도 저항할 수 없도록 능력 있게 나타납니다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성령의 역사는 그 누구도 막을 수가 없을 정도로 당신과  확실한 초점이 생기면 폭풍우같이 임하게 되는 것입니다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그리고 말씀으로 운행하시는 하나님의 힘이 능력을 발휘하게 하는 것입니다</a:t>
            </a:r>
            <a:r>
              <a:rPr lang="en-US" altLang="ko-KR" sz="1200" kern="1200" dirty="0" smtClean="0">
                <a:solidFill>
                  <a:schemeClr val="tx1"/>
                </a:solidFill>
                <a:latin typeface="+mn-lt"/>
                <a:ea typeface="+mn-ea"/>
                <a:cs typeface="+mn-cs"/>
              </a:rPr>
              <a:t>.</a:t>
            </a:r>
            <a:endParaRPr lang="ko-KR" alt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③ 하나님은 바람처럼 임하셨습니다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바람은 어디서 불어와서 어디로 불어 가는지 아무도 모릅니다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또 그 방향도 임의대로 붑니다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마찬가지로 성령의 역사도 </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인간의 의지와는 관계없이 성령의 뜻대로 역사 합니다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말씀과 하나님의 사랑이 교류되는 곳에 어디든 임하시는 것입니다</a:t>
            </a:r>
            <a:r>
              <a:rPr lang="en-US" altLang="ko-KR" sz="1200" kern="1200" dirty="0" smtClean="0">
                <a:solidFill>
                  <a:schemeClr val="tx1"/>
                </a:solidFill>
                <a:latin typeface="+mn-lt"/>
                <a:ea typeface="+mn-ea"/>
                <a:cs typeface="+mn-cs"/>
              </a:rPr>
              <a:t>.</a:t>
            </a:r>
            <a:endParaRPr lang="ko-KR" alt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④불같이 임하셨습니다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불같이라는 단어의 의미는 회개하는 자를 통해서 말씀으로 죄악을 태우고 새로워지며 하나님이 전권적으로 임한다는 의미입니다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죄를 태우고</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정화시키고</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사탄의 어두움으로부터 말씀이 들어옴으로 하나님의 환한 성령의 불빛이 임하셨다는 것입니다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이렇듯 우리가 훈독회를 통해 그의 말씀이 들어와 성육신화 되면</a:t>
            </a:r>
          </a:p>
          <a:p>
            <a:r>
              <a:rPr lang="ko-KR" altLang="en-US" dirty="0" smtClean="0"/>
              <a:t>놀라운 변화를 받게 됩니다</a:t>
            </a:r>
            <a:r>
              <a:rPr lang="en-US" altLang="ko-KR" dirty="0" smtClean="0"/>
              <a:t>. </a:t>
            </a:r>
            <a:r>
              <a:rPr lang="ko-KR" altLang="en-US" dirty="0" smtClean="0"/>
              <a:t>하나님의 성체로서 성전이 되는 것입니다</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10</a:t>
            </a:fld>
            <a:endParaRPr lang="ko-K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11</a:t>
            </a:fld>
            <a:endParaRPr lang="ko-K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55000" lnSpcReduction="20000"/>
          </a:bodyPr>
          <a:lstStyle/>
          <a:p>
            <a:r>
              <a:rPr lang="en-US" altLang="ko-KR" dirty="0" smtClean="0"/>
              <a:t>OT Age</a:t>
            </a:r>
            <a:r>
              <a:rPr lang="ko-KR" altLang="en-US" dirty="0" smtClean="0"/>
              <a:t>의 법궤는 하나님을 대신한 상징체로 법궤를 모셨습니다</a:t>
            </a:r>
            <a:r>
              <a:rPr lang="en-US" altLang="ko-KR" dirty="0" smtClean="0"/>
              <a:t>. </a:t>
            </a:r>
            <a:r>
              <a:rPr lang="ko-KR" altLang="en-US" dirty="0" smtClean="0"/>
              <a:t>법궤는 지성소의 핵심을 상징하는 것입니다</a:t>
            </a:r>
            <a:r>
              <a:rPr lang="en-US" altLang="ko-KR" dirty="0" smtClean="0"/>
              <a:t>. </a:t>
            </a:r>
            <a:r>
              <a:rPr lang="ko-KR" altLang="en-US" dirty="0" smtClean="0"/>
              <a:t>법궤 안에는 세가지 성물이 있는데 첫째는 </a:t>
            </a:r>
            <a:r>
              <a:rPr lang="ko-KR" altLang="en-US" b="1" dirty="0" smtClean="0"/>
              <a:t>십계명 두 돌판</a:t>
            </a:r>
            <a:r>
              <a:rPr lang="en-US" altLang="ko-KR" b="1" dirty="0" smtClean="0"/>
              <a:t>(</a:t>
            </a:r>
            <a:r>
              <a:rPr lang="ko-KR" altLang="en-US" b="1" dirty="0" smtClean="0"/>
              <a:t>출</a:t>
            </a:r>
            <a:r>
              <a:rPr lang="en-US" altLang="ko-KR" b="1" dirty="0" smtClean="0"/>
              <a:t>32-34</a:t>
            </a:r>
            <a:r>
              <a:rPr lang="ko-KR" altLang="en-US" b="1" dirty="0" smtClean="0"/>
              <a:t>장</a:t>
            </a:r>
            <a:r>
              <a:rPr lang="en-US" altLang="ko-KR" b="1" dirty="0" smtClean="0"/>
              <a:t>) </a:t>
            </a:r>
            <a:r>
              <a:rPr lang="ko-KR" altLang="en-US" b="1" dirty="0" smtClean="0"/>
              <a:t>이 있었습니다</a:t>
            </a:r>
            <a:r>
              <a:rPr lang="en-US" altLang="ko-KR" b="1" dirty="0" smtClean="0"/>
              <a:t>. </a:t>
            </a:r>
            <a:r>
              <a:rPr lang="ko-KR" altLang="en-US" b="1" dirty="0" smtClean="0"/>
              <a:t>하나님은 모세에게 성막에 관한 계시를 하고 난 다음에 모세가 시내산에서 내려올 때 하나님의 말씀으로 인해 모세의 얼굴에 광채가 났다고 합니다</a:t>
            </a:r>
            <a:r>
              <a:rPr lang="en-US" altLang="ko-KR" b="1" dirty="0" smtClean="0"/>
              <a:t>. </a:t>
            </a:r>
            <a:endParaRPr lang="ko-KR" altLang="en-US" dirty="0" smtClean="0"/>
          </a:p>
          <a:p>
            <a:r>
              <a:rPr lang="ko-KR" altLang="en-US" b="1" dirty="0" smtClean="0"/>
              <a:t>이스라엘 선민에게 부여한 언약의 두 돌판은 이스라엘 백성들에게 있어서 가장 위대한 기념비</a:t>
            </a:r>
            <a:r>
              <a:rPr lang="en-US" altLang="ko-KR" b="1" dirty="0" smtClean="0"/>
              <a:t>! </a:t>
            </a:r>
            <a:r>
              <a:rPr lang="ko-KR" altLang="en-US" b="1" dirty="0" smtClean="0"/>
              <a:t>그것이 법궤 안에 있었는데</a:t>
            </a:r>
            <a:r>
              <a:rPr lang="en-US" altLang="ko-KR" b="1" dirty="0" smtClean="0"/>
              <a:t>, </a:t>
            </a:r>
            <a:r>
              <a:rPr lang="ko-KR" altLang="en-US" b="1" dirty="0" smtClean="0"/>
              <a:t>이 증거의 두 돌판은 법의 창설자이신 성부 하나님을 상징하는 것입니다</a:t>
            </a:r>
            <a:r>
              <a:rPr lang="en-US" altLang="ko-KR" b="1" dirty="0" smtClean="0"/>
              <a:t>. </a:t>
            </a:r>
            <a:r>
              <a:rPr lang="en-US" altLang="ko-KR" b="1" baseline="0" dirty="0" smtClean="0"/>
              <a:t> </a:t>
            </a:r>
            <a:r>
              <a:rPr lang="ko-KR" altLang="en-US" b="1" baseline="0" dirty="0" smtClean="0"/>
              <a:t>둘째 성물은 </a:t>
            </a:r>
            <a:r>
              <a:rPr lang="ko-KR" altLang="en-US" b="1" dirty="0" smtClean="0"/>
              <a:t>만나 항아리</a:t>
            </a:r>
            <a:r>
              <a:rPr lang="en-US" altLang="ko-KR" b="1" dirty="0" smtClean="0"/>
              <a:t>(</a:t>
            </a:r>
            <a:r>
              <a:rPr lang="ko-KR" altLang="en-US" b="1" dirty="0" smtClean="0"/>
              <a:t>출</a:t>
            </a:r>
            <a:r>
              <a:rPr lang="en-US" altLang="ko-KR" b="1" dirty="0" smtClean="0"/>
              <a:t>16</a:t>
            </a:r>
            <a:r>
              <a:rPr lang="ko-KR" altLang="en-US" b="1" dirty="0" smtClean="0"/>
              <a:t>장</a:t>
            </a:r>
            <a:r>
              <a:rPr lang="en-US" altLang="ko-KR" b="1" dirty="0" smtClean="0"/>
              <a:t>)</a:t>
            </a:r>
            <a:r>
              <a:rPr lang="ko-KR" altLang="en-US" b="1" dirty="0" smtClean="0"/>
              <a:t>입니다</a:t>
            </a:r>
            <a:r>
              <a:rPr lang="en-US" altLang="ko-KR" b="1" dirty="0" smtClean="0"/>
              <a:t>. </a:t>
            </a:r>
            <a:r>
              <a:rPr lang="ko-KR" altLang="en-US" b="1" dirty="0" smtClean="0"/>
              <a:t>당시 먹을 것이 없는 광야에서 주신 하나님의 초자연적인 음식인 것입니다</a:t>
            </a:r>
            <a:r>
              <a:rPr lang="en-US" altLang="ko-KR" b="1" dirty="0" smtClean="0"/>
              <a:t>. </a:t>
            </a:r>
            <a:r>
              <a:rPr lang="ko-KR" altLang="en-US" b="1" dirty="0" smtClean="0"/>
              <a:t>그래서 이스라엘 백성들은 </a:t>
            </a:r>
            <a:r>
              <a:rPr lang="en-US" altLang="ko-KR" b="1" dirty="0" smtClean="0"/>
              <a:t>40</a:t>
            </a:r>
            <a:r>
              <a:rPr lang="ko-KR" altLang="en-US" b="1" dirty="0" smtClean="0"/>
              <a:t>년 동안의 하나님의 초자연적인 은혜를 기념하여 만나 한 오멜을 취하여 항아리에 넣고 그것을 법궤 속에 두었던 것입니다</a:t>
            </a:r>
            <a:r>
              <a:rPr lang="en-US" altLang="ko-KR" b="1" dirty="0" smtClean="0"/>
              <a:t>. </a:t>
            </a:r>
            <a:r>
              <a:rPr lang="ko-KR" altLang="en-US" b="1" dirty="0" smtClean="0"/>
              <a:t>이 만나는 생명의 떡이신 성자 하나님을 상징하는 것입니다</a:t>
            </a:r>
            <a:r>
              <a:rPr lang="en-US" altLang="ko-KR" b="1" dirty="0" smtClean="0"/>
              <a:t>. </a:t>
            </a:r>
            <a:r>
              <a:rPr lang="ko-KR" altLang="en-US" b="1" dirty="0" smtClean="0"/>
              <a:t>또한 하나님의 말씀대로 하면 사막에 거할지라도 만물축복은 지속되는 의미도 있습니다</a:t>
            </a:r>
            <a:r>
              <a:rPr lang="en-US" altLang="ko-KR" b="1" dirty="0" smtClean="0"/>
              <a:t>. </a:t>
            </a:r>
            <a:r>
              <a:rPr lang="ko-KR" altLang="en-US" b="1" dirty="0" smtClean="0"/>
              <a:t>셋째는 아론의 싹난 지팡이</a:t>
            </a:r>
            <a:r>
              <a:rPr lang="en-US" altLang="ko-KR" b="1" dirty="0" smtClean="0"/>
              <a:t>(</a:t>
            </a:r>
            <a:r>
              <a:rPr lang="ko-KR" altLang="en-US" b="1" dirty="0" smtClean="0"/>
              <a:t>민수기</a:t>
            </a:r>
            <a:r>
              <a:rPr lang="en-US" altLang="ko-KR" b="1" dirty="0" smtClean="0"/>
              <a:t>16</a:t>
            </a:r>
            <a:r>
              <a:rPr lang="ko-KR" altLang="en-US" b="1" dirty="0" smtClean="0"/>
              <a:t>장</a:t>
            </a:r>
            <a:r>
              <a:rPr lang="en-US" altLang="ko-KR" b="1" dirty="0" smtClean="0"/>
              <a:t>) </a:t>
            </a:r>
            <a:r>
              <a:rPr lang="ko-KR" altLang="en-US" b="1" dirty="0" smtClean="0"/>
              <a:t>입니다</a:t>
            </a:r>
            <a:r>
              <a:rPr lang="en-US" altLang="ko-KR" b="1" dirty="0" smtClean="0"/>
              <a:t>. "</a:t>
            </a:r>
            <a:r>
              <a:rPr lang="ko-KR" altLang="en-US" b="1" dirty="0" smtClean="0"/>
              <a:t>이스라엘 </a:t>
            </a:r>
            <a:r>
              <a:rPr lang="en-US" altLang="ko-KR" b="1" dirty="0" smtClean="0"/>
              <a:t>12</a:t>
            </a:r>
            <a:r>
              <a:rPr lang="ko-KR" altLang="en-US" b="1" dirty="0" smtClean="0"/>
              <a:t>지파의 족장이 지팡이를 취하여 그 사람들의 이름을 지팡이에 쓰라</a:t>
            </a:r>
            <a:r>
              <a:rPr lang="en-US" altLang="ko-KR" b="1" dirty="0" smtClean="0"/>
              <a:t>. </a:t>
            </a:r>
            <a:r>
              <a:rPr lang="ko-KR" altLang="en-US" b="1" dirty="0" smtClean="0"/>
              <a:t>그리고 그 지팡이들은 증거궤 앞에 두면 내가 택한 자의 지팡이에 싹이 나게 될 것이다</a:t>
            </a:r>
            <a:r>
              <a:rPr lang="en-US" altLang="ko-KR" b="1" dirty="0" smtClean="0"/>
              <a:t>. " </a:t>
            </a:r>
            <a:r>
              <a:rPr lang="ko-KR" altLang="en-US" b="1" dirty="0" smtClean="0"/>
              <a:t>모세가 하나님의 명령대로 했습니다</a:t>
            </a:r>
            <a:r>
              <a:rPr lang="en-US" altLang="ko-KR" b="1" dirty="0" smtClean="0"/>
              <a:t>. </a:t>
            </a:r>
            <a:r>
              <a:rPr lang="ko-KR" altLang="en-US" b="1" dirty="0" smtClean="0"/>
              <a:t>그리고 이튿날 보니 아론의 지팡이에만 움이 돋고 싹이 나고 꽃이 피고 살구 열매가 열리게 됩니다</a:t>
            </a:r>
            <a:r>
              <a:rPr lang="en-US" altLang="ko-KR" b="1" dirty="0" smtClean="0"/>
              <a:t>.</a:t>
            </a:r>
            <a:r>
              <a:rPr lang="ko-KR" altLang="en-US" b="1" dirty="0" smtClean="0"/>
              <a:t> 그래서 아론의 제사장 직분에 대한 권위를 하나님은 확약하시게 됩니다</a:t>
            </a:r>
            <a:r>
              <a:rPr lang="en-US" altLang="ko-KR" b="1" dirty="0" smtClean="0"/>
              <a:t>. </a:t>
            </a:r>
            <a:endParaRPr lang="ko-KR" altLang="en-US" dirty="0" smtClean="0"/>
          </a:p>
          <a:p>
            <a:r>
              <a:rPr lang="ko-KR" altLang="en-US" b="1" dirty="0" smtClean="0"/>
              <a:t>지팡이에 싹이 난 놀라운 사건을 통해서 이스라엘 백성들은 하나님의 역사를 오래도록 기억하고자 그 아론의 싹난 지팡이를 법궤 안에 비치하게 된 것입니다</a:t>
            </a:r>
            <a:r>
              <a:rPr lang="en-US" altLang="ko-KR" b="1" dirty="0" smtClean="0"/>
              <a:t>. </a:t>
            </a:r>
            <a:r>
              <a:rPr lang="ko-KR" altLang="en-US" b="1" dirty="0" smtClean="0"/>
              <a:t> 이 아론의 싹난 지팡이는 죽은 것에 생명력을 불어넣으시는 성령 하나님을 상징하는 것입니다</a:t>
            </a:r>
            <a:r>
              <a:rPr lang="en-US" altLang="ko-KR" b="1" dirty="0" smtClean="0"/>
              <a:t>. </a:t>
            </a:r>
          </a:p>
          <a:p>
            <a:endParaRPr lang="en-US" altLang="ko-KR" b="1" u="sng" dirty="0" smtClean="0"/>
          </a:p>
          <a:p>
            <a:r>
              <a:rPr lang="ko-KR" altLang="en-US" b="1" u="sng" dirty="0" smtClean="0"/>
              <a:t>따라서 법궤의 의미는 </a:t>
            </a:r>
            <a:r>
              <a:rPr lang="ko-KR" altLang="en-US" b="1" dirty="0" smtClean="0"/>
              <a:t>법궤 안의 세 가지 성물</a:t>
            </a:r>
            <a:r>
              <a:rPr lang="en-US" altLang="ko-KR" b="1" dirty="0" smtClean="0"/>
              <a:t>. </a:t>
            </a:r>
            <a:r>
              <a:rPr lang="ko-KR" altLang="en-US" b="1" dirty="0" smtClean="0"/>
              <a:t>즉 성부 하나님을 상징하는 십계명 두 돌판</a:t>
            </a:r>
            <a:r>
              <a:rPr lang="en-US" altLang="ko-KR" b="1" dirty="0" smtClean="0"/>
              <a:t>, </a:t>
            </a:r>
            <a:r>
              <a:rPr lang="ko-KR" altLang="en-US" b="1" dirty="0" smtClean="0"/>
              <a:t>성자 하나님을 상징하는 만나</a:t>
            </a:r>
            <a:r>
              <a:rPr lang="en-US" altLang="ko-KR" b="1" dirty="0" smtClean="0"/>
              <a:t>, </a:t>
            </a:r>
            <a:r>
              <a:rPr lang="ko-KR" altLang="en-US" b="1" dirty="0" smtClean="0"/>
              <a:t>성령 하나님을 상징하는 아론의 싹난 지팡이</a:t>
            </a:r>
            <a:r>
              <a:rPr lang="en-US" altLang="ko-KR" b="1" dirty="0" smtClean="0"/>
              <a:t>. </a:t>
            </a:r>
            <a:r>
              <a:rPr lang="ko-KR" altLang="en-US" b="1" dirty="0" smtClean="0"/>
              <a:t>한마디로 법궤는 하나님의 임재를 상징하는 기구입니다</a:t>
            </a:r>
            <a:r>
              <a:rPr lang="en-US" altLang="ko-KR" b="1" dirty="0" smtClean="0"/>
              <a:t>. </a:t>
            </a:r>
            <a:r>
              <a:rPr lang="ko-KR" altLang="en-US" b="1" dirty="0" smtClean="0"/>
              <a:t>그리고 광야에서 행진 중에 가장 앞에 섰던 기구이기도 합니다</a:t>
            </a:r>
            <a:r>
              <a:rPr lang="en-US" altLang="ko-KR" b="1" dirty="0" smtClean="0"/>
              <a:t>. </a:t>
            </a:r>
            <a:endParaRPr lang="ko-KR" altLang="en-US" dirty="0" smtClean="0"/>
          </a:p>
          <a:p>
            <a:r>
              <a:rPr lang="ko-KR" altLang="en-US" b="1" dirty="0" smtClean="0"/>
              <a:t>그리고 법궤가 가는 곳에 불기둥과 구름기둥의 인도와 보호가 있었습니다</a:t>
            </a:r>
            <a:r>
              <a:rPr lang="en-US" altLang="ko-KR" b="1" dirty="0" smtClean="0"/>
              <a:t>. </a:t>
            </a:r>
            <a:r>
              <a:rPr lang="ko-KR" altLang="en-US" b="1" dirty="0" smtClean="0"/>
              <a:t>그리고 요단강이 갈라지는 역사도 있었습니다</a:t>
            </a:r>
            <a:r>
              <a:rPr lang="en-US" altLang="ko-KR" b="1" dirty="0" smtClean="0"/>
              <a:t>. </a:t>
            </a:r>
            <a:br>
              <a:rPr lang="en-US" altLang="ko-KR" b="1" dirty="0" smtClean="0"/>
            </a:br>
            <a:r>
              <a:rPr lang="en-US" altLang="ko-KR" b="1" dirty="0" smtClean="0"/>
              <a:t/>
            </a:r>
            <a:br>
              <a:rPr lang="en-US" altLang="ko-KR" b="1" dirty="0" smtClean="0"/>
            </a:br>
            <a:r>
              <a:rPr lang="ko-KR" altLang="en-US" b="1" dirty="0" smtClean="0"/>
              <a:t>하나님이 계시는 곳에 </a:t>
            </a:r>
            <a:r>
              <a:rPr lang="en-US" altLang="ko-KR" b="1" dirty="0" smtClean="0"/>
              <a:t>1) </a:t>
            </a:r>
            <a:r>
              <a:rPr lang="ko-KR" altLang="en-US" b="1" dirty="0" smtClean="0"/>
              <a:t>길의 인도가 있습니다</a:t>
            </a:r>
            <a:r>
              <a:rPr lang="en-US" altLang="ko-KR" b="1" dirty="0" smtClean="0"/>
              <a:t>. 2) </a:t>
            </a:r>
            <a:r>
              <a:rPr lang="ko-KR" altLang="en-US" b="1" dirty="0" smtClean="0"/>
              <a:t>하나님의 보호가 있습니다</a:t>
            </a:r>
            <a:r>
              <a:rPr lang="en-US" altLang="ko-KR" b="1" dirty="0" smtClean="0"/>
              <a:t>. 3) </a:t>
            </a:r>
            <a:r>
              <a:rPr lang="ko-KR" altLang="en-US" b="1" dirty="0" smtClean="0"/>
              <a:t>기적적인 능력이 있습니다</a:t>
            </a:r>
            <a:r>
              <a:rPr lang="en-US" altLang="ko-KR" b="1" dirty="0" smtClean="0"/>
              <a:t>. </a:t>
            </a:r>
            <a:endParaRPr lang="ko-KR" altLang="en-US" dirty="0" smtClean="0"/>
          </a:p>
          <a:p>
            <a:r>
              <a:rPr lang="ko-KR" altLang="en-US" b="1" dirty="0" smtClean="0"/>
              <a:t>그러므로 마음의 지성소에 하나님이 임재하시는 것이 승리의 비결이요 축복의 비결인 것입니다</a:t>
            </a:r>
            <a:endParaRPr lang="en-US" altLang="ko-KR" b="1"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1"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dirty="0" smtClean="0"/>
              <a:t>&lt;</a:t>
            </a:r>
            <a:r>
              <a:rPr lang="ko-KR" altLang="en-US" b="1" dirty="0" smtClean="0"/>
              <a:t>참조</a:t>
            </a:r>
            <a:r>
              <a:rPr lang="en-US" altLang="ko-KR" b="1" dirty="0" smtClean="0"/>
              <a:t>. </a:t>
            </a:r>
            <a:r>
              <a:rPr lang="ko-KR" altLang="en-US" b="1" dirty="0" smtClean="0"/>
              <a:t>하나님은  </a:t>
            </a:r>
            <a:r>
              <a:rPr lang="en-US" altLang="ko-KR" b="1" dirty="0" smtClean="0"/>
              <a:t>1</a:t>
            </a:r>
            <a:r>
              <a:rPr lang="ko-KR" altLang="en-US" b="1" dirty="0" smtClean="0"/>
              <a:t>년에 한  번 대속죄일을 기해 대제사장이 들어갈 때 법궤를 덮고 있는 두 그룹</a:t>
            </a:r>
            <a:r>
              <a:rPr lang="en-US" altLang="ko-KR" b="1" dirty="0" smtClean="0"/>
              <a:t>(</a:t>
            </a:r>
            <a:r>
              <a:rPr lang="ko-KR" altLang="en-US" b="1" dirty="0" smtClean="0"/>
              <a:t>하나님의 거룩성을 수호하는 천사</a:t>
            </a:r>
            <a:r>
              <a:rPr lang="en-US" altLang="ko-KR" b="1" dirty="0" smtClean="0"/>
              <a:t>)</a:t>
            </a:r>
            <a:r>
              <a:rPr lang="ko-KR" altLang="en-US" b="1" dirty="0" smtClean="0"/>
              <a:t>의 날개 사이 즉</a:t>
            </a:r>
            <a:r>
              <a:rPr lang="en-US" altLang="ko-KR" b="1" dirty="0" smtClean="0"/>
              <a:t>, </a:t>
            </a:r>
            <a:r>
              <a:rPr lang="ko-KR" altLang="en-US" b="1" dirty="0" smtClean="0"/>
              <a:t>속죄소에  당신을 드러내시고 말씀하시게 됩니다</a:t>
            </a:r>
            <a:r>
              <a:rPr lang="en-US" altLang="ko-KR" b="1" dirty="0" smtClean="0"/>
              <a:t>.&gt;</a:t>
            </a:r>
          </a:p>
          <a:p>
            <a:endParaRPr lang="ko-KR" altLang="en-US" dirty="0" smtClean="0"/>
          </a:p>
          <a:p>
            <a:endParaRPr lang="en-US" altLang="ko-KR" b="1" dirty="0" smtClean="0"/>
          </a:p>
          <a:p>
            <a:r>
              <a:rPr lang="ko-KR" altLang="en-US" b="1" dirty="0" smtClean="0"/>
              <a:t>여기서 천복궤의 의미는 앞에서 봉독해 드린바와 같이 </a:t>
            </a:r>
            <a:r>
              <a:rPr lang="en-US" altLang="ko-KR" b="1" dirty="0" smtClean="0"/>
              <a:t>OT Age</a:t>
            </a:r>
            <a:r>
              <a:rPr lang="ko-KR" altLang="en-US" b="1" dirty="0" smtClean="0"/>
              <a:t>의 법궤와는 그 뜻이 더 깊은 것입니다</a:t>
            </a:r>
            <a:r>
              <a:rPr lang="en-US" altLang="ko-KR" b="1" dirty="0" smtClean="0"/>
              <a:t>.</a:t>
            </a:r>
            <a:r>
              <a:rPr lang="ko-KR" altLang="en-US" dirty="0" smtClean="0">
                <a:latin typeface="HY동녘B" pitchFamily="18" charset="-127"/>
                <a:ea typeface="HY동녘B" pitchFamily="18" charset="-127"/>
              </a:rPr>
              <a:t> 천복궤는</a:t>
            </a:r>
            <a:r>
              <a:rPr lang="ko-KR" altLang="en-US" baseline="0" dirty="0" smtClean="0">
                <a:latin typeface="HY동녘B" pitchFamily="18" charset="-127"/>
                <a:ea typeface="HY동녘B" pitchFamily="18" charset="-127"/>
              </a:rPr>
              <a:t> 이땅위에 하나님의 대신자요 메시아 구세주로 오신 참부모님에 의해 타락인간이 </a:t>
            </a:r>
            <a:r>
              <a:rPr lang="ko-KR" altLang="en-US" dirty="0" smtClean="0">
                <a:latin typeface="HY동녘B" pitchFamily="18" charset="-127"/>
                <a:ea typeface="HY동녘B" pitchFamily="18" charset="-127"/>
              </a:rPr>
              <a:t>타락성을 벗고 하나님 속성의 본체를 닮아 완성의 길로 인도하는 교재 교본을 통해 하나님이 안착하시는 것입니다</a:t>
            </a:r>
            <a:r>
              <a:rPr lang="en-US" altLang="ko-KR" dirty="0" smtClean="0">
                <a:latin typeface="HY동녘B" pitchFamily="18" charset="-127"/>
                <a:ea typeface="HY동녘B" pitchFamily="18" charset="-127"/>
              </a:rPr>
              <a:t>.</a:t>
            </a:r>
            <a:r>
              <a:rPr lang="en-US" altLang="ko-KR" dirty="0" smtClean="0"/>
              <a:t> </a:t>
            </a:r>
            <a:r>
              <a:rPr lang="ko-KR" altLang="en-US" dirty="0" smtClean="0"/>
              <a:t>즉 참부모님의 말씀에 의하면</a:t>
            </a:r>
            <a:r>
              <a:rPr lang="ko-KR" altLang="en-US" baseline="0" dirty="0" smtClean="0"/>
              <a:t> 법궤를 모시던 지성소는 무엇이냐</a:t>
            </a:r>
            <a:r>
              <a:rPr lang="en-US" altLang="ko-KR" baseline="0" dirty="0" smtClean="0"/>
              <a:t>? </a:t>
            </a:r>
            <a:r>
              <a:rPr lang="ko-KR" altLang="en-US" baseline="0" dirty="0" smtClean="0"/>
              <a:t>하나님의 본체가 거하시고 운행하시고 작용하는 혈통상속의 중심이요</a:t>
            </a:r>
            <a:r>
              <a:rPr lang="en-US" altLang="ko-KR" baseline="0" dirty="0" smtClean="0"/>
              <a:t>, </a:t>
            </a:r>
            <a:r>
              <a:rPr lang="ko-KR" altLang="en-US" baseline="0" dirty="0" smtClean="0"/>
              <a:t>완성한 아담</a:t>
            </a:r>
            <a:r>
              <a:rPr lang="en-US" altLang="ko-KR" baseline="0" dirty="0" smtClean="0"/>
              <a:t>.</a:t>
            </a:r>
            <a:r>
              <a:rPr lang="ko-KR" altLang="en-US" baseline="0" dirty="0" smtClean="0"/>
              <a:t>해와의 생식기의 상징체라고 말씀하신 바가 있습니다</a:t>
            </a:r>
            <a:r>
              <a:rPr lang="en-US" altLang="ko-KR" baseline="0" dirty="0" smtClean="0"/>
              <a:t>. </a:t>
            </a:r>
            <a:r>
              <a:rPr lang="ko-KR" altLang="en-US" baseline="0" dirty="0" smtClean="0"/>
              <a:t>이 내용을 보면 하나님을 중심하고 절대신앙 절대사랑 절대복종하는 천일국 축복가정들에게 천복궤의 의미는 하나님의 참된혈통이 전수되고 참된생명이 전수되고 참사랑이 전수되는 놀라운 </a:t>
            </a:r>
            <a:r>
              <a:rPr lang="ko-KR" altLang="en-US" b="1" baseline="0" dirty="0" smtClean="0"/>
              <a:t>하나님의 </a:t>
            </a:r>
            <a:r>
              <a:rPr lang="ko-KR" altLang="en-US" b="1" dirty="0" smtClean="0"/>
              <a:t>길의 인도와 </a:t>
            </a:r>
            <a:r>
              <a:rPr lang="en-US" altLang="ko-KR" b="1" dirty="0" smtClean="0"/>
              <a:t> </a:t>
            </a:r>
            <a:r>
              <a:rPr lang="ko-KR" altLang="en-US" b="1" dirty="0" smtClean="0"/>
              <a:t>하나님의 보호와</a:t>
            </a:r>
            <a:r>
              <a:rPr lang="en-US" altLang="ko-KR" b="1" dirty="0" smtClean="0"/>
              <a:t> </a:t>
            </a:r>
            <a:r>
              <a:rPr lang="ko-KR" altLang="en-US" b="1" dirty="0" smtClean="0"/>
              <a:t>기적적의 능력이</a:t>
            </a:r>
            <a:r>
              <a:rPr lang="ko-KR" altLang="en-US" b="1" baseline="0" dirty="0" smtClean="0"/>
              <a:t> 함께하는 의미라 하겠습</a:t>
            </a:r>
            <a:r>
              <a:rPr lang="ko-KR" altLang="en-US" b="1" dirty="0" smtClean="0"/>
              <a:t>니다</a:t>
            </a:r>
            <a:r>
              <a:rPr lang="en-US" altLang="ko-KR" b="1" dirty="0" smtClean="0"/>
              <a:t>. </a:t>
            </a:r>
            <a:r>
              <a:rPr lang="ko-KR" altLang="en-US" b="1" dirty="0" smtClean="0"/>
              <a:t>이번</a:t>
            </a:r>
            <a:r>
              <a:rPr lang="ko-KR" altLang="en-US" b="1" baseline="0" dirty="0" smtClean="0"/>
              <a:t> </a:t>
            </a:r>
            <a:r>
              <a:rPr lang="en-US" altLang="ko-KR" b="1" baseline="0" dirty="0" smtClean="0"/>
              <a:t>120</a:t>
            </a:r>
            <a:r>
              <a:rPr lang="ko-KR" altLang="en-US" b="1" baseline="0" dirty="0" smtClean="0"/>
              <a:t>일 수련생들에게 천복궤를 전수해 주시는 의미를 통해서 우리들은 </a:t>
            </a:r>
            <a:r>
              <a:rPr lang="ko-KR" altLang="en-US" b="1" dirty="0" smtClean="0"/>
              <a:t>법궤가 안착되어진 곳에 </a:t>
            </a:r>
            <a:r>
              <a:rPr lang="en-US" altLang="ko-KR" b="1" dirty="0" smtClean="0"/>
              <a:t>OT Age</a:t>
            </a:r>
            <a:r>
              <a:rPr lang="ko-KR" altLang="en-US" b="1" dirty="0" smtClean="0"/>
              <a:t>의 불기둥과 구름기둥의 인도와 보호가 있었듯이</a:t>
            </a:r>
            <a:r>
              <a:rPr lang="en-US" altLang="ko-KR" b="1" dirty="0" smtClean="0"/>
              <a:t>, </a:t>
            </a:r>
            <a:r>
              <a:rPr lang="ko-KR" altLang="en-US" b="1" dirty="0" smtClean="0"/>
              <a:t>또 요단강이 갈라지는 역사도 있었던 것처럼</a:t>
            </a:r>
            <a:r>
              <a:rPr lang="en-US" altLang="ko-KR" b="1" dirty="0" smtClean="0"/>
              <a:t>, </a:t>
            </a:r>
            <a:r>
              <a:rPr lang="ko-KR" altLang="en-US" b="1" dirty="0" smtClean="0"/>
              <a:t>그리고 오순절 다락방에서 </a:t>
            </a:r>
            <a:r>
              <a:rPr lang="en-US" altLang="ko-KR" b="1" dirty="0" smtClean="0"/>
              <a:t>120</a:t>
            </a:r>
            <a:r>
              <a:rPr lang="ko-KR" altLang="en-US" b="1" dirty="0" smtClean="0"/>
              <a:t>문도가 모여 정성과 말씀을 상속받을 때 일어났던 성령의 감흥처럼 우리교회와 우리가정에 놀라운 하나님의 임재하심과 영적인 역사가 일어날 것을 믿습니다</a:t>
            </a:r>
            <a:r>
              <a:rPr lang="en-US" altLang="ko-KR" b="1" dirty="0" smtClean="0"/>
              <a:t>. </a:t>
            </a:r>
            <a:br>
              <a:rPr lang="en-US" altLang="ko-KR" b="1" dirty="0" smtClean="0"/>
            </a:br>
            <a:r>
              <a:rPr lang="en-US" altLang="ko-KR" b="1" dirty="0" smtClean="0"/>
              <a:t/>
            </a:r>
            <a:br>
              <a:rPr lang="en-US" altLang="ko-KR" b="1" dirty="0" smtClean="0"/>
            </a:br>
            <a:r>
              <a:rPr lang="en-US" altLang="ko-KR" b="1" dirty="0" smtClean="0"/>
              <a:t/>
            </a:r>
            <a:br>
              <a:rPr lang="en-US" altLang="ko-KR" b="1" dirty="0" smtClean="0"/>
            </a:br>
            <a:endParaRPr lang="ko-KR" altLang="en-US" dirty="0" smtClean="0"/>
          </a:p>
          <a:p>
            <a:r>
              <a:rPr lang="en-US" altLang="ko-KR" b="1" dirty="0" smtClean="0"/>
              <a:t/>
            </a:r>
            <a:br>
              <a:rPr lang="en-US" altLang="ko-KR" b="1" dirty="0" smtClean="0"/>
            </a:br>
            <a:r>
              <a:rPr lang="en-US" altLang="ko-KR" b="1" dirty="0" smtClean="0"/>
              <a:t/>
            </a:r>
            <a:br>
              <a:rPr lang="en-US" altLang="ko-KR" b="1" dirty="0" smtClean="0"/>
            </a:br>
            <a:endParaRPr lang="ko-KR" altLang="en-US" dirty="0" smtClean="0"/>
          </a:p>
          <a:p>
            <a:r>
              <a:rPr lang="en-US" altLang="ko-KR" b="1" dirty="0" smtClean="0"/>
              <a:t/>
            </a:r>
            <a:br>
              <a:rPr lang="en-US" altLang="ko-KR" b="1" dirty="0" smtClean="0"/>
            </a:b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12</a:t>
            </a:fld>
            <a:endParaRPr lang="ko-KR"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a:buNone/>
            </a:pPr>
            <a:r>
              <a:rPr lang="ko-KR" altLang="en-US" dirty="0" smtClean="0"/>
              <a:t>오늘 우리에게 하사하시는 천복궤는 이처럼 귀한 의미가 담겨있습니다</a:t>
            </a:r>
            <a:r>
              <a:rPr lang="en-US" altLang="ko-KR" dirty="0" smtClean="0"/>
              <a:t>. </a:t>
            </a:r>
            <a:r>
              <a:rPr lang="ko-KR" altLang="en-US" dirty="0" smtClean="0"/>
              <a:t>이제 우리들은 본 교육이 종료되면 교회와 각 가정에 천복궤 안착식을 거행하게 됩니다</a:t>
            </a:r>
            <a:r>
              <a:rPr lang="en-US" altLang="ko-KR" dirty="0" smtClean="0"/>
              <a:t>. </a:t>
            </a:r>
            <a:r>
              <a:rPr lang="ko-KR" altLang="en-US" dirty="0" smtClean="0"/>
              <a:t>본 천복궤에는 고유넘버가 새겨지고 참부모님의 어보가 찍힌 말씀상속증과 더불어 </a:t>
            </a:r>
            <a:r>
              <a:rPr lang="en-US" altLang="ko-KR" dirty="0" smtClean="0"/>
              <a:t>8</a:t>
            </a:r>
            <a:r>
              <a:rPr lang="ko-KR" altLang="en-US" dirty="0" smtClean="0"/>
              <a:t>대교재 교본이 들어가게 됩니다</a:t>
            </a:r>
            <a:r>
              <a:rPr lang="en-US" altLang="ko-KR" dirty="0" smtClean="0"/>
              <a:t>. </a:t>
            </a:r>
            <a:r>
              <a:rPr lang="ko-KR" altLang="en-US" dirty="0" smtClean="0"/>
              <a:t>우리가 말씀을 선포하는 자리는</a:t>
            </a:r>
            <a:r>
              <a:rPr lang="ko-KR" altLang="en-US" sz="1200" dirty="0" smtClean="0">
                <a:latin typeface="HY동녘B" pitchFamily="18" charset="-127"/>
                <a:ea typeface="HY동녘B" pitchFamily="18" charset="-127"/>
              </a:rPr>
              <a:t> </a:t>
            </a:r>
            <a:r>
              <a:rPr lang="ko-KR" altLang="en-US" sz="1200" dirty="0" smtClean="0">
                <a:solidFill>
                  <a:srgbClr val="FF0000"/>
                </a:solidFill>
                <a:latin typeface="HY동녘B" pitchFamily="18" charset="-127"/>
                <a:ea typeface="HY동녘B" pitchFamily="18" charset="-127"/>
              </a:rPr>
              <a:t>교회의 성전과 축복가정의 머무는 곳이 천국기지</a:t>
            </a:r>
            <a:r>
              <a:rPr lang="ko-KR" altLang="en-US" sz="1200" dirty="0" smtClean="0">
                <a:latin typeface="HY동녘B" pitchFamily="18" charset="-127"/>
                <a:ea typeface="HY동녘B" pitchFamily="18" charset="-127"/>
              </a:rPr>
              <a:t>가 되며 그곳에 하나님말씀의 상징인 천복궤를 전수하는 것이다</a:t>
            </a:r>
            <a:r>
              <a:rPr lang="en-US" altLang="ko-KR" sz="1200" dirty="0" smtClean="0">
                <a:latin typeface="HY동녘B" pitchFamily="18" charset="-127"/>
                <a:ea typeface="HY동녘B" pitchFamily="18" charset="-127"/>
              </a:rPr>
              <a:t>. </a:t>
            </a:r>
          </a:p>
          <a:p>
            <a:pPr>
              <a:buNone/>
            </a:pPr>
            <a:endParaRPr lang="en-US" altLang="ko-KR" sz="1200" dirty="0" smtClean="0">
              <a:latin typeface="HY동녘B" pitchFamily="18" charset="-127"/>
              <a:ea typeface="HY동녘B" pitchFamily="18" charset="-127"/>
            </a:endParaRPr>
          </a:p>
          <a:p>
            <a:pPr>
              <a:buNone/>
            </a:pPr>
            <a:r>
              <a:rPr lang="en-US" altLang="ko-KR" sz="1200" dirty="0" smtClean="0">
                <a:latin typeface="HY동녘B" pitchFamily="18" charset="-127"/>
                <a:ea typeface="HY동녘B" pitchFamily="18" charset="-127"/>
              </a:rPr>
              <a:t>       </a:t>
            </a:r>
            <a:r>
              <a:rPr lang="ko-KR" altLang="en-US" sz="1200" dirty="0" smtClean="0">
                <a:latin typeface="HY동녘B" pitchFamily="18" charset="-127"/>
                <a:ea typeface="HY동녘B" pitchFamily="18" charset="-127"/>
              </a:rPr>
              <a:t>특히 참부모님으로 말미암아 접붙임 받은 세계지도자 들에게 </a:t>
            </a:r>
            <a:r>
              <a:rPr lang="ko-KR" altLang="en-US" sz="1200" dirty="0" smtClean="0">
                <a:solidFill>
                  <a:srgbClr val="FF0000"/>
                </a:solidFill>
                <a:latin typeface="HY동녘B" pitchFamily="18" charset="-127"/>
                <a:ea typeface="HY동녘B" pitchFamily="18" charset="-127"/>
              </a:rPr>
              <a:t>열방과 열국의 선교지와 교회에 전수</a:t>
            </a:r>
            <a:r>
              <a:rPr lang="ko-KR" altLang="en-US" sz="1200" dirty="0" smtClean="0">
                <a:latin typeface="HY동녘B" pitchFamily="18" charset="-127"/>
                <a:ea typeface="HY동녘B" pitchFamily="18" charset="-127"/>
              </a:rPr>
              <a:t>하여 하나님과 천지인 참부모님의 구국의 뜻이 </a:t>
            </a:r>
            <a:r>
              <a:rPr lang="ko-KR" altLang="en-US" sz="1200" dirty="0" smtClean="0">
                <a:solidFill>
                  <a:srgbClr val="FF0000"/>
                </a:solidFill>
                <a:latin typeface="HY동녘B" pitchFamily="18" charset="-127"/>
                <a:ea typeface="HY동녘B" pitchFamily="18" charset="-127"/>
              </a:rPr>
              <a:t>전세계에 영원토록 선포</a:t>
            </a:r>
            <a:r>
              <a:rPr lang="ko-KR" altLang="en-US" sz="1200" dirty="0" smtClean="0">
                <a:latin typeface="HY동녘B" pitchFamily="18" charset="-127"/>
                <a:ea typeface="HY동녘B" pitchFamily="18" charset="-127"/>
              </a:rPr>
              <a:t>되어지게 하는 것이다</a:t>
            </a:r>
            <a:r>
              <a:rPr lang="en-US" altLang="ko-KR" sz="1200" dirty="0" smtClean="0">
                <a:latin typeface="HY동녘B" pitchFamily="18" charset="-127"/>
                <a:ea typeface="HY동녘B" pitchFamily="18" charset="-127"/>
              </a:rPr>
              <a:t>. </a:t>
            </a:r>
          </a:p>
          <a:p>
            <a:pPr>
              <a:buNone/>
            </a:pPr>
            <a:endParaRPr lang="en-US" altLang="ko-KR" sz="1200" dirty="0" smtClean="0">
              <a:latin typeface="HY동녘B" pitchFamily="18" charset="-127"/>
              <a:ea typeface="HY동녘B" pitchFamily="18" charset="-127"/>
            </a:endParaRPr>
          </a:p>
          <a:p>
            <a:pPr>
              <a:buNone/>
            </a:pPr>
            <a:r>
              <a:rPr lang="en-US" altLang="ko-KR" sz="1200" dirty="0" smtClean="0">
                <a:latin typeface="HY동녘B" pitchFamily="18" charset="-127"/>
                <a:ea typeface="HY동녘B" pitchFamily="18" charset="-127"/>
              </a:rPr>
              <a:t>      </a:t>
            </a:r>
            <a:r>
              <a:rPr lang="ko-KR" altLang="en-US" sz="1200" dirty="0" smtClean="0">
                <a:latin typeface="HY동녘B" pitchFamily="18" charset="-127"/>
                <a:ea typeface="HY동녘B" pitchFamily="18" charset="-127"/>
              </a:rPr>
              <a:t>결론적으로 하나님이 태초에 천지를 말씀으로 창조하신 것과 같이 </a:t>
            </a:r>
            <a:r>
              <a:rPr lang="ko-KR" altLang="en-US" sz="1200" dirty="0" smtClean="0">
                <a:solidFill>
                  <a:srgbClr val="FF0000"/>
                </a:solidFill>
                <a:latin typeface="HY동녘B" pitchFamily="18" charset="-127"/>
                <a:ea typeface="HY동녘B" pitchFamily="18" charset="-127"/>
              </a:rPr>
              <a:t>창조이상을 지상에 메시아의 말씀을 통하여 실체를 세우는 것</a:t>
            </a:r>
            <a:r>
              <a:rPr lang="ko-KR" altLang="en-US" sz="1200" dirty="0" smtClean="0">
                <a:latin typeface="HY동녘B" pitchFamily="18" charset="-127"/>
                <a:ea typeface="HY동녘B" pitchFamily="18" charset="-127"/>
              </a:rPr>
              <a:t>이다</a:t>
            </a:r>
            <a:r>
              <a:rPr lang="en-US" altLang="ko-KR" sz="1200" dirty="0" smtClean="0">
                <a:latin typeface="HY동녘B" pitchFamily="18" charset="-127"/>
                <a:ea typeface="HY동녘B" pitchFamily="18" charset="-127"/>
              </a:rPr>
              <a:t>.</a:t>
            </a:r>
            <a:endParaRPr lang="ko-KR" altLang="en-US" sz="1200" dirty="0" smtClean="0">
              <a:latin typeface="HY동녘B" pitchFamily="18" charset="-127"/>
              <a:ea typeface="HY동녘B"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13</a:t>
            </a:fld>
            <a:endParaRPr lang="ko-K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903288" y="742950"/>
            <a:ext cx="4929187" cy="3698875"/>
          </a:xfrm>
          <a:noFill/>
          <a:ln>
            <a:solidFill>
              <a:srgbClr val="000000"/>
            </a:solidFill>
            <a:miter lim="800000"/>
            <a:headEnd/>
            <a:tailEnd/>
          </a:ln>
        </p:spPr>
      </p:sp>
      <p:sp>
        <p:nvSpPr>
          <p:cNvPr id="49155" name="Rectangle 3"/>
          <p:cNvSpPr>
            <a:spLocks noGrp="1" noChangeArrowheads="1"/>
          </p:cNvSpPr>
          <p:nvPr>
            <p:ph type="body" idx="1"/>
          </p:nvPr>
        </p:nvSpPr>
        <p:spPr>
          <a:xfrm>
            <a:off x="674481" y="4687511"/>
            <a:ext cx="5386804" cy="4441039"/>
          </a:xfrm>
          <a:noFill/>
          <a:ln/>
        </p:spPr>
        <p:txBody>
          <a:bodyPr lIns="94732" tIns="47365" rIns="94732" bIns="47365"/>
          <a:lstStyle/>
          <a:p>
            <a:pPr eaLnBrk="1" hangingPunct="1"/>
            <a:r>
              <a:rPr lang="ko-KR" altLang="en-US" dirty="0" smtClean="0"/>
              <a:t>참부모님께서는 </a:t>
            </a:r>
            <a:r>
              <a:rPr lang="en-US" altLang="ko-KR" dirty="0" smtClean="0"/>
              <a:t>Cheongi</a:t>
            </a:r>
            <a:r>
              <a:rPr lang="ko-KR" altLang="en-US" dirty="0" smtClean="0"/>
              <a:t> 양력 </a:t>
            </a:r>
            <a:r>
              <a:rPr lang="en-US" altLang="ko-KR" dirty="0" smtClean="0"/>
              <a:t>2</a:t>
            </a:r>
            <a:r>
              <a:rPr lang="ko-KR" altLang="en-US" dirty="0" smtClean="0"/>
              <a:t>월 </a:t>
            </a:r>
            <a:r>
              <a:rPr lang="en-US" altLang="ko-KR" dirty="0" smtClean="0"/>
              <a:t>7</a:t>
            </a:r>
            <a:r>
              <a:rPr lang="ko-KR" altLang="en-US" dirty="0" smtClean="0"/>
              <a:t>일에 </a:t>
            </a:r>
            <a:r>
              <a:rPr lang="en-US" altLang="ko-KR" dirty="0" smtClean="0"/>
              <a:t>8</a:t>
            </a:r>
            <a:r>
              <a:rPr lang="ko-KR" altLang="en-US" dirty="0" smtClean="0"/>
              <a:t>대 교재 교본확정을지으시고 그 말씀의 상속계대를 </a:t>
            </a:r>
            <a:r>
              <a:rPr lang="en-US" altLang="ko-KR" dirty="0" smtClean="0"/>
              <a:t>2008</a:t>
            </a:r>
            <a:r>
              <a:rPr lang="ko-KR" altLang="en-US" dirty="0" smtClean="0"/>
              <a:t>년 </a:t>
            </a:r>
            <a:r>
              <a:rPr lang="en-US" altLang="ko-KR" dirty="0" smtClean="0"/>
              <a:t>4</a:t>
            </a:r>
            <a:r>
              <a:rPr lang="ko-KR" altLang="en-US" dirty="0" smtClean="0"/>
              <a:t>월 </a:t>
            </a:r>
            <a:r>
              <a:rPr lang="en-US" altLang="ko-KR" dirty="0" smtClean="0"/>
              <a:t>18</a:t>
            </a:r>
            <a:r>
              <a:rPr lang="ko-KR" altLang="en-US" dirty="0" smtClean="0"/>
              <a:t>일 세계회장 취임식 때 </a:t>
            </a:r>
            <a:r>
              <a:rPr lang="en-US" altLang="ko-KR" dirty="0" smtClean="0"/>
              <a:t>Eight Great Textbooks and Teaching Material</a:t>
            </a:r>
            <a:r>
              <a:rPr lang="ko-KR" altLang="en-US" dirty="0" smtClean="0"/>
              <a:t>을 금보자기에 싸서 전수하셨습니다</a:t>
            </a:r>
            <a:r>
              <a:rPr lang="en-US" altLang="ko-KR" dirty="0" smtClean="0"/>
              <a:t>. </a:t>
            </a:r>
            <a:r>
              <a:rPr lang="ko-KR" altLang="en-US" dirty="0" smtClean="0"/>
              <a:t>그리고 천력 </a:t>
            </a:r>
            <a:r>
              <a:rPr lang="en-US" altLang="ko-KR" dirty="0" smtClean="0"/>
              <a:t>4</a:t>
            </a:r>
            <a:r>
              <a:rPr lang="ko-KR" altLang="en-US" dirty="0" smtClean="0"/>
              <a:t>월 </a:t>
            </a:r>
            <a:r>
              <a:rPr lang="en-US" altLang="ko-KR" dirty="0" smtClean="0"/>
              <a:t>23</a:t>
            </a:r>
            <a:r>
              <a:rPr lang="ko-KR" altLang="en-US" dirty="0" smtClean="0"/>
              <a:t>일 문형진 세계회장을 참부모님의 대신자 상속자로 발포하시게 되고 문형진 세계회장에 의해  참부모님 말씀 천력 </a:t>
            </a:r>
            <a:r>
              <a:rPr lang="en-US" altLang="ko-KR" dirty="0" smtClean="0"/>
              <a:t>1</a:t>
            </a:r>
            <a:r>
              <a:rPr lang="ko-KR" altLang="en-US" dirty="0" smtClean="0"/>
              <a:t>월 </a:t>
            </a:r>
            <a:r>
              <a:rPr lang="en-US" altLang="ko-KR" dirty="0" smtClean="0"/>
              <a:t>15</a:t>
            </a:r>
            <a:r>
              <a:rPr lang="ko-KR" altLang="en-US" dirty="0" smtClean="0"/>
              <a:t>일에 근거하여 </a:t>
            </a:r>
            <a:r>
              <a:rPr lang="en-US" altLang="ko-KR" dirty="0" smtClean="0"/>
              <a:t>120</a:t>
            </a:r>
            <a:r>
              <a:rPr lang="ko-KR" altLang="en-US" dirty="0" smtClean="0"/>
              <a:t>일 특별교육생들에게 본 천복궤를 상속하시게 된 것입니다</a:t>
            </a:r>
            <a:r>
              <a:rPr lang="en-US" altLang="ko-KR" dirty="0" smtClean="0"/>
              <a:t>.</a:t>
            </a:r>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15</a:t>
            </a:fld>
            <a:endParaRPr lang="ko-KR"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16</a:t>
            </a:fld>
            <a:endParaRPr lang="ko-KR"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17</a:t>
            </a:fld>
            <a:endParaRPr lang="ko-KR"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a:buFont typeface="Arial" pitchFamily="34" charset="0"/>
              <a:buChar char="•"/>
            </a:pPr>
            <a:r>
              <a:rPr lang="ko-KR" altLang="en-US" sz="1200" b="1" dirty="0" smtClean="0">
                <a:solidFill>
                  <a:srgbClr val="FF0000"/>
                </a:solidFill>
                <a:latin typeface="HY중고딕" pitchFamily="18" charset="-127"/>
                <a:ea typeface="HY중고딕" pitchFamily="18" charset="-127"/>
              </a:rPr>
              <a:t> 고유번호 </a:t>
            </a:r>
            <a:r>
              <a:rPr lang="en-US" altLang="ko-KR" sz="1200" b="1" dirty="0" smtClean="0">
                <a:solidFill>
                  <a:srgbClr val="FF0000"/>
                </a:solidFill>
                <a:latin typeface="HY중고딕" pitchFamily="18" charset="-127"/>
                <a:ea typeface="HY중고딕" pitchFamily="18" charset="-127"/>
              </a:rPr>
              <a:t>:  </a:t>
            </a:r>
            <a:r>
              <a:rPr lang="ko-KR" altLang="en-US" sz="1200" b="1" dirty="0" err="1" smtClean="0">
                <a:solidFill>
                  <a:srgbClr val="FF0000"/>
                </a:solidFill>
                <a:latin typeface="HY중고딕" pitchFamily="18" charset="-127"/>
                <a:ea typeface="HY중고딕" pitchFamily="18" charset="-127"/>
              </a:rPr>
              <a:t>천일국</a:t>
            </a:r>
            <a:r>
              <a:rPr lang="ko-KR" altLang="en-US" sz="1200" b="1" dirty="0" smtClean="0">
                <a:solidFill>
                  <a:srgbClr val="FF0000"/>
                </a:solidFill>
                <a:latin typeface="HY중고딕" pitchFamily="18" charset="-127"/>
                <a:ea typeface="HY중고딕" pitchFamily="18" charset="-127"/>
              </a:rPr>
              <a:t> </a:t>
            </a:r>
            <a:r>
              <a:rPr lang="en-US" altLang="ko-KR" sz="1200" b="1" dirty="0" smtClean="0">
                <a:solidFill>
                  <a:srgbClr val="FF0000"/>
                </a:solidFill>
                <a:latin typeface="HY중고딕" pitchFamily="18" charset="-127"/>
                <a:ea typeface="HY중고딕" pitchFamily="18" charset="-127"/>
              </a:rPr>
              <a:t> </a:t>
            </a:r>
            <a:r>
              <a:rPr lang="ko-KR" altLang="en-US" sz="1200" b="1" dirty="0" smtClean="0">
                <a:solidFill>
                  <a:srgbClr val="FF0000"/>
                </a:solidFill>
                <a:latin typeface="HY중고딕" pitchFamily="18" charset="-127"/>
                <a:ea typeface="HY중고딕" pitchFamily="18" charset="-127"/>
              </a:rPr>
              <a:t>교회 </a:t>
            </a:r>
            <a:r>
              <a:rPr lang="en-US" altLang="ko-KR" sz="1200" b="1" dirty="0" smtClean="0">
                <a:solidFill>
                  <a:srgbClr val="FF0000"/>
                </a:solidFill>
                <a:latin typeface="HY중고딕" pitchFamily="18" charset="-127"/>
                <a:ea typeface="HY중고딕" pitchFamily="18" charset="-127"/>
              </a:rPr>
              <a:t>(</a:t>
            </a:r>
            <a:r>
              <a:rPr lang="ko-KR" altLang="en-US" sz="1200" b="1" dirty="0" smtClean="0">
                <a:solidFill>
                  <a:srgbClr val="FF0000"/>
                </a:solidFill>
                <a:latin typeface="HY중고딕" pitchFamily="18" charset="-127"/>
                <a:ea typeface="HY중고딕" pitchFamily="18" charset="-127"/>
              </a:rPr>
              <a:t>한국</a:t>
            </a:r>
            <a:r>
              <a:rPr lang="en-US" altLang="ko-KR" sz="1200" b="1" dirty="0" smtClean="0">
                <a:solidFill>
                  <a:srgbClr val="FF0000"/>
                </a:solidFill>
                <a:latin typeface="HY중고딕" pitchFamily="18" charset="-127"/>
                <a:ea typeface="HY중고딕" pitchFamily="18" charset="-127"/>
              </a:rPr>
              <a:t>) </a:t>
            </a:r>
            <a:r>
              <a:rPr lang="ko-KR" altLang="en-US" sz="1200" b="1" dirty="0" smtClean="0">
                <a:solidFill>
                  <a:srgbClr val="FF0000"/>
                </a:solidFill>
                <a:latin typeface="HY중고딕" pitchFamily="18" charset="-127"/>
                <a:ea typeface="HY중고딕" pitchFamily="18" charset="-127"/>
              </a:rPr>
              <a:t> </a:t>
            </a:r>
            <a:r>
              <a:rPr lang="en-US" altLang="ko-KR" sz="1200" b="1" dirty="0" smtClean="0">
                <a:solidFill>
                  <a:srgbClr val="FF0000"/>
                </a:solidFill>
                <a:latin typeface="HY중고딕" pitchFamily="18" charset="-127"/>
                <a:ea typeface="HY중고딕" pitchFamily="18" charset="-127"/>
              </a:rPr>
              <a:t>- 000  </a:t>
            </a:r>
          </a:p>
          <a:p>
            <a:pPr>
              <a:buFont typeface="Arial" pitchFamily="34" charset="0"/>
              <a:buChar char="•"/>
            </a:pPr>
            <a:r>
              <a:rPr lang="ko-KR" altLang="en-US" sz="1200" b="1" dirty="0" smtClean="0">
                <a:solidFill>
                  <a:srgbClr val="FF0000"/>
                </a:solidFill>
                <a:latin typeface="HY중고딕" pitchFamily="18" charset="-127"/>
                <a:ea typeface="HY중고딕" pitchFamily="18" charset="-127"/>
              </a:rPr>
              <a:t>   일     자 </a:t>
            </a:r>
            <a:r>
              <a:rPr lang="en-US" altLang="ko-KR" sz="1200" b="1" dirty="0" smtClean="0">
                <a:solidFill>
                  <a:srgbClr val="FF0000"/>
                </a:solidFill>
                <a:latin typeface="HY중고딕" pitchFamily="18" charset="-127"/>
                <a:ea typeface="HY중고딕" pitchFamily="18" charset="-127"/>
              </a:rPr>
              <a:t>:  </a:t>
            </a:r>
            <a:r>
              <a:rPr lang="ko-KR" altLang="en-US" sz="1200" b="1" dirty="0" smtClean="0">
                <a:solidFill>
                  <a:srgbClr val="FF0000"/>
                </a:solidFill>
                <a:latin typeface="HY중고딕" pitchFamily="18" charset="-127"/>
                <a:ea typeface="HY중고딕" pitchFamily="18" charset="-127"/>
              </a:rPr>
              <a:t>천기</a:t>
            </a:r>
            <a:r>
              <a:rPr lang="en-US" altLang="ko-KR" sz="1200" b="1" dirty="0" smtClean="0">
                <a:solidFill>
                  <a:srgbClr val="FF0000"/>
                </a:solidFill>
                <a:latin typeface="HY중고딕" pitchFamily="18" charset="-127"/>
                <a:ea typeface="HY중고딕" pitchFamily="18" charset="-127"/>
              </a:rPr>
              <a:t>0</a:t>
            </a:r>
            <a:r>
              <a:rPr lang="ko-KR" altLang="en-US" sz="1200" b="1" dirty="0" smtClean="0">
                <a:solidFill>
                  <a:srgbClr val="FF0000"/>
                </a:solidFill>
                <a:latin typeface="HY중고딕" pitchFamily="18" charset="-127"/>
                <a:ea typeface="HY중고딕" pitchFamily="18" charset="-127"/>
              </a:rPr>
              <a:t>년 </a:t>
            </a:r>
            <a:r>
              <a:rPr lang="ko-KR" altLang="en-US" sz="1200" b="1" dirty="0" err="1" smtClean="0">
                <a:solidFill>
                  <a:srgbClr val="FF0000"/>
                </a:solidFill>
                <a:latin typeface="HY중고딕" pitchFamily="18" charset="-127"/>
                <a:ea typeface="HY중고딕" pitchFamily="18" charset="-127"/>
              </a:rPr>
              <a:t>천력</a:t>
            </a:r>
            <a:r>
              <a:rPr lang="ko-KR" altLang="en-US" sz="1200" b="1" dirty="0" smtClean="0">
                <a:solidFill>
                  <a:srgbClr val="FF0000"/>
                </a:solidFill>
                <a:latin typeface="HY중고딕" pitchFamily="18" charset="-127"/>
                <a:ea typeface="HY중고딕" pitchFamily="18" charset="-127"/>
              </a:rPr>
              <a:t>   월    일</a:t>
            </a:r>
            <a:endParaRPr lang="en-US" altLang="ko-KR" sz="1200" b="1" dirty="0" smtClean="0">
              <a:solidFill>
                <a:srgbClr val="FF0000"/>
              </a:solidFill>
              <a:latin typeface="HY중고딕" pitchFamily="18" charset="-127"/>
              <a:ea typeface="HY중고딕" pitchFamily="18" charset="-127"/>
            </a:endParaRPr>
          </a:p>
          <a:p>
            <a:pPr>
              <a:buFont typeface="Arial" pitchFamily="34" charset="0"/>
              <a:buChar char="•"/>
            </a:pPr>
            <a:r>
              <a:rPr lang="en-US" altLang="ko-KR" sz="1200" b="1" dirty="0" smtClean="0">
                <a:solidFill>
                  <a:srgbClr val="FF0000"/>
                </a:solidFill>
                <a:latin typeface="HY중고딕" pitchFamily="18" charset="-127"/>
                <a:ea typeface="HY중고딕" pitchFamily="18" charset="-127"/>
              </a:rPr>
              <a:t>  </a:t>
            </a:r>
            <a:r>
              <a:rPr lang="ko-KR" altLang="en-US" sz="1200" b="1" dirty="0" smtClean="0">
                <a:solidFill>
                  <a:srgbClr val="FF0000"/>
                </a:solidFill>
                <a:latin typeface="HY중고딕" pitchFamily="18" charset="-127"/>
                <a:ea typeface="HY중고딕" pitchFamily="18" charset="-127"/>
              </a:rPr>
              <a:t>소       속</a:t>
            </a:r>
            <a:r>
              <a:rPr lang="en-US" altLang="ko-KR" sz="1200" b="1" dirty="0" smtClean="0">
                <a:solidFill>
                  <a:srgbClr val="FF0000"/>
                </a:solidFill>
                <a:latin typeface="HY중고딕" pitchFamily="18" charset="-127"/>
                <a:ea typeface="HY중고딕" pitchFamily="18" charset="-127"/>
              </a:rPr>
              <a:t>: </a:t>
            </a:r>
            <a:r>
              <a:rPr lang="ko-KR" altLang="en-US" sz="1200" b="1" dirty="0" smtClean="0">
                <a:solidFill>
                  <a:srgbClr val="FF0000"/>
                </a:solidFill>
                <a:latin typeface="HY중고딕" pitchFamily="18" charset="-127"/>
                <a:ea typeface="HY중고딕" pitchFamily="18" charset="-127"/>
              </a:rPr>
              <a:t> 대한민국 서울강남 교구   </a:t>
            </a:r>
            <a:r>
              <a:rPr lang="en-US" altLang="ko-KR" sz="1200" b="1" dirty="0" smtClean="0">
                <a:solidFill>
                  <a:srgbClr val="FF0000"/>
                </a:solidFill>
                <a:latin typeface="HY중고딕" pitchFamily="18" charset="-127"/>
                <a:ea typeface="HY중고딕" pitchFamily="18" charset="-127"/>
              </a:rPr>
              <a:t>00</a:t>
            </a:r>
            <a:r>
              <a:rPr lang="ko-KR" altLang="en-US" sz="1200" b="1" dirty="0" smtClean="0">
                <a:solidFill>
                  <a:srgbClr val="FF0000"/>
                </a:solidFill>
                <a:latin typeface="HY중고딕" pitchFamily="18" charset="-127"/>
                <a:ea typeface="HY중고딕" pitchFamily="18" charset="-127"/>
              </a:rPr>
              <a:t>교회</a:t>
            </a:r>
            <a:endParaRPr lang="en-US" altLang="ko-KR" sz="1200" b="1" dirty="0" smtClean="0">
              <a:solidFill>
                <a:srgbClr val="FF0000"/>
              </a:solidFill>
              <a:latin typeface="HY중고딕" pitchFamily="18" charset="-127"/>
              <a:ea typeface="HY중고딕" pitchFamily="18" charset="-127"/>
            </a:endParaRPr>
          </a:p>
          <a:p>
            <a:pPr>
              <a:buFont typeface="Arial" pitchFamily="34" charset="0"/>
              <a:buChar char="•"/>
            </a:pPr>
            <a:r>
              <a:rPr lang="ko-KR" altLang="en-US" sz="1200" b="1" dirty="0" smtClean="0">
                <a:latin typeface="HY중고딕" pitchFamily="18" charset="-127"/>
                <a:ea typeface="HY중고딕" pitchFamily="18" charset="-127"/>
              </a:rPr>
              <a:t> 위 교회는 </a:t>
            </a:r>
            <a:r>
              <a:rPr lang="ko-KR" altLang="en-US" sz="1200" b="1" dirty="0" err="1" smtClean="0">
                <a:latin typeface="HY중고딕" pitchFamily="18" charset="-127"/>
                <a:ea typeface="HY중고딕" pitchFamily="18" charset="-127"/>
              </a:rPr>
              <a:t>참부모님을</a:t>
            </a:r>
            <a:r>
              <a:rPr lang="ko-KR" altLang="en-US" sz="1200" b="1" dirty="0" smtClean="0">
                <a:latin typeface="HY중고딕" pitchFamily="18" charset="-127"/>
                <a:ea typeface="HY중고딕" pitchFamily="18" charset="-127"/>
              </a:rPr>
              <a:t> 인류의 메시아</a:t>
            </a:r>
            <a:r>
              <a:rPr lang="en-US" altLang="ko-KR" sz="1200" b="1" dirty="0" smtClean="0">
                <a:latin typeface="HY중고딕" pitchFamily="18" charset="-127"/>
                <a:ea typeface="HY중고딕" pitchFamily="18" charset="-127"/>
              </a:rPr>
              <a:t>, </a:t>
            </a:r>
            <a:r>
              <a:rPr lang="ko-KR" altLang="en-US" sz="1200" b="1" dirty="0" smtClean="0">
                <a:latin typeface="HY중고딕" pitchFamily="18" charset="-127"/>
                <a:ea typeface="HY중고딕" pitchFamily="18" charset="-127"/>
              </a:rPr>
              <a:t>구세주</a:t>
            </a:r>
            <a:r>
              <a:rPr lang="en-US" altLang="ko-KR" sz="1200" b="1" dirty="0" smtClean="0">
                <a:latin typeface="HY중고딕" pitchFamily="18" charset="-127"/>
                <a:ea typeface="HY중고딕" pitchFamily="18" charset="-127"/>
              </a:rPr>
              <a:t>, </a:t>
            </a:r>
            <a:r>
              <a:rPr lang="ko-KR" altLang="en-US" sz="1200" b="1" dirty="0" err="1" smtClean="0">
                <a:latin typeface="HY중고딕" pitchFamily="18" charset="-127"/>
                <a:ea typeface="HY중고딕" pitchFamily="18" charset="-127"/>
              </a:rPr>
              <a:t>만왕의</a:t>
            </a:r>
            <a:r>
              <a:rPr lang="ko-KR" altLang="en-US" sz="1200" b="1" dirty="0" smtClean="0">
                <a:latin typeface="HY중고딕" pitchFamily="18" charset="-127"/>
                <a:ea typeface="HY중고딕" pitchFamily="18" charset="-127"/>
              </a:rPr>
              <a:t> 왕으로 고백하고</a:t>
            </a:r>
            <a:r>
              <a:rPr lang="en-US" altLang="ko-KR" sz="1200" b="1" dirty="0" smtClean="0">
                <a:latin typeface="HY중고딕" pitchFamily="18" charset="-127"/>
                <a:ea typeface="HY중고딕" pitchFamily="18" charset="-127"/>
              </a:rPr>
              <a:t>,  </a:t>
            </a:r>
            <a:r>
              <a:rPr lang="ko-KR" altLang="en-US" sz="1200" b="1" dirty="0" err="1" smtClean="0">
                <a:latin typeface="HY중고딕" pitchFamily="18" charset="-127"/>
                <a:ea typeface="HY중고딕" pitchFamily="18" charset="-127"/>
              </a:rPr>
              <a:t>참부모님의</a:t>
            </a:r>
            <a:r>
              <a:rPr lang="ko-KR" altLang="en-US" sz="1200" b="1" dirty="0" smtClean="0">
                <a:latin typeface="HY중고딕" pitchFamily="18" charset="-127"/>
                <a:ea typeface="HY중고딕" pitchFamily="18" charset="-127"/>
              </a:rPr>
              <a:t> 참사랑의 삶을 통해서 체현된 하나님의 말씀을 상속받아 절대신앙</a:t>
            </a:r>
            <a:r>
              <a:rPr lang="en-US" altLang="ko-KR" sz="1200" b="1" dirty="0" smtClean="0">
                <a:latin typeface="HY중고딕" pitchFamily="18" charset="-127"/>
                <a:ea typeface="HY중고딕" pitchFamily="18" charset="-127"/>
              </a:rPr>
              <a:t>, </a:t>
            </a:r>
            <a:r>
              <a:rPr lang="ko-KR" altLang="en-US" sz="1200" b="1" dirty="0" smtClean="0">
                <a:latin typeface="HY중고딕" pitchFamily="18" charset="-127"/>
                <a:ea typeface="HY중고딕" pitchFamily="18" charset="-127"/>
              </a:rPr>
              <a:t>절대사랑</a:t>
            </a:r>
            <a:r>
              <a:rPr lang="en-US" altLang="ko-KR" sz="1200" b="1" dirty="0" smtClean="0">
                <a:latin typeface="HY중고딕" pitchFamily="18" charset="-127"/>
                <a:ea typeface="HY중고딕" pitchFamily="18" charset="-127"/>
              </a:rPr>
              <a:t>, </a:t>
            </a:r>
            <a:r>
              <a:rPr lang="ko-KR" altLang="en-US" sz="1200" b="1" dirty="0" smtClean="0">
                <a:latin typeface="HY중고딕" pitchFamily="18" charset="-127"/>
                <a:ea typeface="HY중고딕" pitchFamily="18" charset="-127"/>
              </a:rPr>
              <a:t>절대복종의</a:t>
            </a:r>
            <a:r>
              <a:rPr lang="en-US" altLang="ko-KR" sz="1200" b="1" dirty="0" smtClean="0">
                <a:latin typeface="HY중고딕" pitchFamily="18" charset="-127"/>
                <a:ea typeface="HY중고딕" pitchFamily="18" charset="-127"/>
              </a:rPr>
              <a:t> </a:t>
            </a:r>
            <a:r>
              <a:rPr lang="ko-KR" altLang="en-US" sz="1200" b="1" dirty="0" smtClean="0">
                <a:latin typeface="HY중고딕" pitchFamily="18" charset="-127"/>
                <a:ea typeface="HY중고딕" pitchFamily="18" charset="-127"/>
              </a:rPr>
              <a:t>삶으로 말씀의 실체가 되며</a:t>
            </a:r>
            <a:r>
              <a:rPr lang="en-US" altLang="ko-KR" sz="1200" b="1" dirty="0" smtClean="0">
                <a:latin typeface="HY중고딕" pitchFamily="18" charset="-127"/>
                <a:ea typeface="HY중고딕" pitchFamily="18" charset="-127"/>
              </a:rPr>
              <a:t>, </a:t>
            </a:r>
            <a:r>
              <a:rPr lang="ko-KR" altLang="en-US" sz="1200" b="1" dirty="0" smtClean="0">
                <a:latin typeface="HY중고딕" pitchFamily="18" charset="-127"/>
                <a:ea typeface="HY중고딕" pitchFamily="18" charset="-127"/>
              </a:rPr>
              <a:t>말씀을 전인류에게  상속할 것을  하나님과 </a:t>
            </a:r>
            <a:r>
              <a:rPr lang="ko-KR" altLang="en-US" sz="1200" b="1" dirty="0" err="1" smtClean="0">
                <a:latin typeface="HY중고딕" pitchFamily="18" charset="-127"/>
                <a:ea typeface="HY중고딕" pitchFamily="18" charset="-127"/>
              </a:rPr>
              <a:t>참부모님앞에</a:t>
            </a:r>
            <a:r>
              <a:rPr lang="ko-KR" altLang="en-US" sz="1200" b="1" dirty="0" smtClean="0">
                <a:latin typeface="HY중고딕" pitchFamily="18" charset="-127"/>
                <a:ea typeface="HY중고딕" pitchFamily="18" charset="-127"/>
              </a:rPr>
              <a:t>  엄중히 서약하였기에  </a:t>
            </a:r>
            <a:r>
              <a:rPr lang="en-US" altLang="ko-KR" sz="1200" b="1" dirty="0" smtClean="0">
                <a:latin typeface="HY중고딕" pitchFamily="18" charset="-127"/>
                <a:ea typeface="HY중고딕" pitchFamily="18" charset="-127"/>
              </a:rPr>
              <a:t>8</a:t>
            </a:r>
            <a:r>
              <a:rPr lang="ko-KR" altLang="en-US" sz="1200" b="1" dirty="0" smtClean="0">
                <a:latin typeface="HY중고딕" pitchFamily="18" charset="-127"/>
                <a:ea typeface="HY중고딕" pitchFamily="18" charset="-127"/>
              </a:rPr>
              <a:t>대 </a:t>
            </a:r>
            <a:r>
              <a:rPr lang="ko-KR" altLang="en-US" sz="1200" b="1" dirty="0" err="1" smtClean="0">
                <a:latin typeface="HY중고딕" pitchFamily="18" charset="-127"/>
                <a:ea typeface="HY중고딕" pitchFamily="18" charset="-127"/>
              </a:rPr>
              <a:t>교재교본를</a:t>
            </a:r>
            <a:r>
              <a:rPr lang="ko-KR" altLang="en-US" sz="1200" b="1" dirty="0" smtClean="0">
                <a:latin typeface="HY중고딕" pitchFamily="18" charset="-127"/>
                <a:ea typeface="HY중고딕" pitchFamily="18" charset="-127"/>
              </a:rPr>
              <a:t> 상속합니다</a:t>
            </a:r>
            <a:r>
              <a:rPr lang="en-US" altLang="ko-KR" sz="1200" b="1" dirty="0" smtClean="0">
                <a:latin typeface="HY중고딕" pitchFamily="18" charset="-127"/>
                <a:ea typeface="HY중고딕" pitchFamily="18" charset="-127"/>
              </a:rPr>
              <a:t>. </a:t>
            </a:r>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18</a:t>
            </a:fld>
            <a:endParaRPr lang="ko-KR"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fontAlgn="base">
              <a:spcBef>
                <a:spcPct val="0"/>
              </a:spcBef>
              <a:spcAft>
                <a:spcPct val="0"/>
              </a:spcAft>
            </a:pPr>
            <a:r>
              <a:rPr lang="ko-KR" altLang="en-US" dirty="0" smtClean="0"/>
              <a:t>참부모님 주관 세계지도자 특별교육 </a:t>
            </a:r>
            <a:r>
              <a:rPr lang="en-US" altLang="ko-KR" dirty="0" smtClean="0"/>
              <a:t>8</a:t>
            </a:r>
            <a:r>
              <a:rPr lang="ko-KR" altLang="en-US" dirty="0" smtClean="0"/>
              <a:t>대교재교본 천복궤 안착식은 다음과 같이 진행되게 됩니다</a:t>
            </a:r>
            <a:r>
              <a:rPr lang="en-US" altLang="ko-KR" dirty="0" smtClean="0"/>
              <a:t>. </a:t>
            </a:r>
            <a:r>
              <a:rPr lang="ko-KR" altLang="en-US" dirty="0" smtClean="0"/>
              <a:t>첫째 </a:t>
            </a:r>
            <a:r>
              <a:rPr kumimoji="1" lang="en-US" altLang="ko-KR" sz="1200" b="1" dirty="0" smtClean="0">
                <a:solidFill>
                  <a:srgbClr val="C00000"/>
                </a:solidFill>
                <a:latin typeface="HY동녘B" pitchFamily="18" charset="-127"/>
                <a:ea typeface="HY동녘B" pitchFamily="18" charset="-127"/>
              </a:rPr>
              <a:t>8</a:t>
            </a:r>
            <a:r>
              <a:rPr kumimoji="1" lang="ko-KR" altLang="en-US" sz="1200" b="1" dirty="0" smtClean="0">
                <a:solidFill>
                  <a:srgbClr val="C00000"/>
                </a:solidFill>
                <a:latin typeface="HY동녘B" pitchFamily="18" charset="-127"/>
                <a:ea typeface="HY동녘B" pitchFamily="18" charset="-127"/>
              </a:rPr>
              <a:t>대 교재 교본  말씀 상속식 및 상속증 수여</a:t>
            </a:r>
            <a:r>
              <a:rPr kumimoji="1" lang="en-US" altLang="ko-KR" sz="1200" b="1" dirty="0" smtClean="0">
                <a:solidFill>
                  <a:srgbClr val="C00000"/>
                </a:solidFill>
                <a:latin typeface="HY동녘B" pitchFamily="18" charset="-127"/>
                <a:ea typeface="HY동녘B" pitchFamily="18" charset="-127"/>
              </a:rPr>
              <a:t>, </a:t>
            </a:r>
            <a:r>
              <a:rPr kumimoji="1" lang="ko-KR" altLang="en-US" sz="1200" b="1" dirty="0" smtClean="0">
                <a:solidFill>
                  <a:srgbClr val="00B050"/>
                </a:solidFill>
                <a:latin typeface="HY동녘B" pitchFamily="18" charset="-127"/>
                <a:ea typeface="HY동녘B" pitchFamily="18" charset="-127"/>
              </a:rPr>
              <a:t>둘째 참부모님 말씀 교재교본 천복궤 수여 </a:t>
            </a:r>
            <a:r>
              <a:rPr kumimoji="1" lang="en-US" altLang="ko-KR" sz="1200" b="1" dirty="0" smtClean="0">
                <a:solidFill>
                  <a:srgbClr val="00B050"/>
                </a:solidFill>
                <a:latin typeface="HY동녘B" pitchFamily="18" charset="-127"/>
                <a:ea typeface="HY동녘B" pitchFamily="18" charset="-127"/>
              </a:rPr>
              <a:t>,</a:t>
            </a:r>
            <a:r>
              <a:rPr kumimoji="1" lang="en-US" altLang="ko-KR" sz="1200" b="1" dirty="0" smtClean="0">
                <a:solidFill>
                  <a:srgbClr val="FF0000"/>
                </a:solidFill>
                <a:latin typeface="HY동녘B" pitchFamily="18" charset="-127"/>
                <a:ea typeface="HY동녘B" pitchFamily="18" charset="-127"/>
              </a:rPr>
              <a:t> </a:t>
            </a:r>
            <a:r>
              <a:rPr kumimoji="1" lang="ko-KR" altLang="en-US" sz="1200" b="1" dirty="0" smtClean="0">
                <a:solidFill>
                  <a:srgbClr val="FF0000"/>
                </a:solidFill>
                <a:latin typeface="HY동녘B" pitchFamily="18" charset="-127"/>
                <a:ea typeface="HY동녘B" pitchFamily="18" charset="-127"/>
              </a:rPr>
              <a:t>셋째는 여러분이 상속받은 천복궤를 교회와 가정에 가져가 </a:t>
            </a:r>
            <a:r>
              <a:rPr kumimoji="1" lang="en-US" altLang="ko-KR" sz="1200" b="1" dirty="0" smtClean="0">
                <a:solidFill>
                  <a:srgbClr val="FF0000"/>
                </a:solidFill>
                <a:latin typeface="HY동녘B" pitchFamily="18" charset="-127"/>
                <a:ea typeface="HY동녘B" pitchFamily="18" charset="-127"/>
              </a:rPr>
              <a:t>&lt;</a:t>
            </a:r>
            <a:r>
              <a:rPr kumimoji="1" lang="ko-KR" altLang="en-US" sz="1200" b="1" dirty="0" smtClean="0">
                <a:solidFill>
                  <a:srgbClr val="FF0000"/>
                </a:solidFill>
                <a:latin typeface="HY동녘B" pitchFamily="18" charset="-127"/>
                <a:ea typeface="HY동녘B" pitchFamily="18" charset="-127"/>
              </a:rPr>
              <a:t>참부모님 말씀 교재교본 안착식</a:t>
            </a:r>
            <a:r>
              <a:rPr kumimoji="1" lang="en-US" altLang="ko-KR" sz="1200" b="1" dirty="0" smtClean="0">
                <a:solidFill>
                  <a:srgbClr val="FF0000"/>
                </a:solidFill>
                <a:latin typeface="HY동녘B" pitchFamily="18" charset="-127"/>
                <a:ea typeface="HY동녘B" pitchFamily="18" charset="-127"/>
              </a:rPr>
              <a:t>&gt;</a:t>
            </a:r>
            <a:r>
              <a:rPr kumimoji="1" lang="ko-KR" altLang="en-US" sz="1200" b="1" dirty="0" smtClean="0">
                <a:solidFill>
                  <a:srgbClr val="FF0000"/>
                </a:solidFill>
                <a:latin typeface="HY동녘B" pitchFamily="18" charset="-127"/>
                <a:ea typeface="HY동녘B" pitchFamily="18" charset="-127"/>
              </a:rPr>
              <a:t>을 교회와 가정에서 시행하게 됩니다</a:t>
            </a:r>
            <a:r>
              <a:rPr kumimoji="1" lang="en-US" altLang="ko-KR" sz="1200" b="1" dirty="0" smtClean="0">
                <a:solidFill>
                  <a:srgbClr val="FF0000"/>
                </a:solidFill>
                <a:latin typeface="HY동녘B" pitchFamily="18" charset="-127"/>
                <a:ea typeface="HY동녘B" pitchFamily="18" charset="-127"/>
              </a:rPr>
              <a:t>. </a:t>
            </a:r>
          </a:p>
          <a:p>
            <a:pPr fontAlgn="base">
              <a:spcBef>
                <a:spcPct val="0"/>
              </a:spcBef>
              <a:spcAft>
                <a:spcPct val="0"/>
              </a:spcAft>
            </a:pPr>
            <a:endParaRPr kumimoji="1" lang="en-US" altLang="ko-KR" sz="1200" b="1" dirty="0" smtClean="0">
              <a:solidFill>
                <a:srgbClr val="FF0000"/>
              </a:solidFill>
              <a:latin typeface="HY동녘B" pitchFamily="18" charset="-127"/>
              <a:ea typeface="HY동녘B" pitchFamily="18" charset="-127"/>
            </a:endParaRPr>
          </a:p>
          <a:p>
            <a:pPr>
              <a:buFont typeface="Arial" pitchFamily="34" charset="0"/>
              <a:buChar char="•"/>
            </a:pPr>
            <a:r>
              <a:rPr kumimoji="1" lang="ko-KR" altLang="en-US" sz="1200" b="1" dirty="0" smtClean="0">
                <a:solidFill>
                  <a:srgbClr val="FF0000"/>
                </a:solidFill>
                <a:latin typeface="HY동녘B" pitchFamily="18" charset="-127"/>
                <a:ea typeface="HY동녘B" pitchFamily="18" charset="-127"/>
              </a:rPr>
              <a:t> 참부모님 말씀 교본교재 천복궤의 상속의미는 </a:t>
            </a:r>
            <a:r>
              <a:rPr lang="ko-KR" altLang="en-US" sz="1200" dirty="0" smtClean="0">
                <a:solidFill>
                  <a:srgbClr val="C00000"/>
                </a:solidFill>
                <a:latin typeface="HY동녘B" pitchFamily="18" charset="-127"/>
                <a:ea typeface="HY동녘B" pitchFamily="18" charset="-127"/>
              </a:rPr>
              <a:t>하나님</a:t>
            </a:r>
            <a:r>
              <a:rPr lang="en-US" altLang="ko-KR" sz="1200" dirty="0" smtClean="0">
                <a:latin typeface="+mn-ea"/>
              </a:rPr>
              <a:t>-</a:t>
            </a:r>
            <a:r>
              <a:rPr lang="ko-KR" altLang="en-US" sz="1200" dirty="0" smtClean="0">
                <a:solidFill>
                  <a:srgbClr val="FF0000"/>
                </a:solidFill>
                <a:latin typeface="HY동녘B" pitchFamily="18" charset="-127"/>
                <a:ea typeface="HY동녘B" pitchFamily="18" charset="-127"/>
              </a:rPr>
              <a:t>참부모님</a:t>
            </a:r>
            <a:r>
              <a:rPr lang="en-US" altLang="ko-KR" sz="1200" dirty="0" smtClean="0">
                <a:latin typeface="+mn-ea"/>
              </a:rPr>
              <a:t>-</a:t>
            </a:r>
            <a:r>
              <a:rPr lang="ko-KR" altLang="en-US" sz="1200" dirty="0" smtClean="0">
                <a:solidFill>
                  <a:srgbClr val="00B050"/>
                </a:solidFill>
                <a:latin typeface="HY동녘B" pitchFamily="18" charset="-127"/>
                <a:ea typeface="HY동녘B" pitchFamily="18" charset="-127"/>
              </a:rPr>
              <a:t>문형진 세계회장</a:t>
            </a:r>
            <a:r>
              <a:rPr lang="ko-KR" altLang="en-US" sz="1200" dirty="0" smtClean="0">
                <a:latin typeface="+mn-ea"/>
              </a:rPr>
              <a:t>으로 이어지는 </a:t>
            </a:r>
            <a:r>
              <a:rPr lang="ko-KR" altLang="en-US" sz="1200" dirty="0" smtClean="0">
                <a:solidFill>
                  <a:srgbClr val="FF0000"/>
                </a:solidFill>
                <a:latin typeface="HY헤드라인M" pitchFamily="18" charset="-127"/>
                <a:ea typeface="HY헤드라인M" pitchFamily="18" charset="-127"/>
              </a:rPr>
              <a:t>말씀과</a:t>
            </a:r>
            <a:r>
              <a:rPr lang="en-US" altLang="ko-KR" sz="1200" dirty="0" smtClean="0">
                <a:solidFill>
                  <a:srgbClr val="FF0000"/>
                </a:solidFill>
                <a:latin typeface="HY헤드라인M" pitchFamily="18" charset="-127"/>
                <a:ea typeface="HY헤드라인M" pitchFamily="18" charset="-127"/>
              </a:rPr>
              <a:t> </a:t>
            </a:r>
            <a:r>
              <a:rPr lang="ko-KR" altLang="en-US" sz="1200" dirty="0" smtClean="0">
                <a:solidFill>
                  <a:srgbClr val="FF0000"/>
                </a:solidFill>
                <a:latin typeface="HY헤드라인M" pitchFamily="18" charset="-127"/>
                <a:ea typeface="HY헤드라인M" pitchFamily="18" charset="-127"/>
              </a:rPr>
              <a:t>신앙의 정통성 확립</a:t>
            </a:r>
            <a:r>
              <a:rPr lang="en-US" altLang="ko-KR" sz="1200" dirty="0" smtClean="0">
                <a:solidFill>
                  <a:srgbClr val="FF0000"/>
                </a:solidFill>
                <a:latin typeface="HY헤드라인M" pitchFamily="18" charset="-127"/>
                <a:ea typeface="HY헤드라인M" pitchFamily="18" charset="-127"/>
              </a:rPr>
              <a:t>,</a:t>
            </a:r>
            <a:r>
              <a:rPr lang="ko-KR" altLang="en-US" sz="1200" dirty="0" smtClean="0">
                <a:latin typeface="+mn-ea"/>
              </a:rPr>
              <a:t> </a:t>
            </a:r>
            <a:r>
              <a:rPr lang="en-US" altLang="ko-KR" sz="1200" dirty="0" smtClean="0">
                <a:latin typeface="+mn-ea"/>
              </a:rPr>
              <a:t>120</a:t>
            </a:r>
            <a:r>
              <a:rPr lang="ko-KR" altLang="en-US" sz="1200" dirty="0" smtClean="0">
                <a:latin typeface="+mn-ea"/>
              </a:rPr>
              <a:t>일 특별교육생을 통해 </a:t>
            </a:r>
            <a:r>
              <a:rPr lang="ko-KR" altLang="en-US" sz="1200" dirty="0" smtClean="0">
                <a:solidFill>
                  <a:srgbClr val="C00000"/>
                </a:solidFill>
                <a:latin typeface="HY동녘B" pitchFamily="18" charset="-127"/>
                <a:ea typeface="HY동녘B" pitchFamily="18" charset="-127"/>
              </a:rPr>
              <a:t>전세계로 확산</a:t>
            </a:r>
            <a:r>
              <a:rPr lang="en-US" altLang="ko-KR" sz="1200" dirty="0" smtClean="0">
                <a:solidFill>
                  <a:srgbClr val="C00000"/>
                </a:solidFill>
                <a:latin typeface="HY동녘B" pitchFamily="18" charset="-127"/>
                <a:ea typeface="HY동녘B" pitchFamily="18" charset="-127"/>
              </a:rPr>
              <a:t>,</a:t>
            </a:r>
            <a:r>
              <a:rPr kumimoji="1" lang="en-US" altLang="ko-KR" sz="1200" dirty="0" smtClean="0">
                <a:solidFill>
                  <a:prstClr val="black"/>
                </a:solidFill>
                <a:latin typeface="+mn-ea"/>
              </a:rPr>
              <a:t> 120</a:t>
            </a:r>
            <a:r>
              <a:rPr kumimoji="1" lang="ko-KR" altLang="en-US" sz="1200" dirty="0" smtClean="0">
                <a:solidFill>
                  <a:prstClr val="black"/>
                </a:solidFill>
                <a:latin typeface="+mn-ea"/>
              </a:rPr>
              <a:t>일 특별교육생들은 하나님</a:t>
            </a:r>
            <a:r>
              <a:rPr kumimoji="1" lang="en-US" altLang="ko-KR" sz="1200" dirty="0" smtClean="0">
                <a:solidFill>
                  <a:prstClr val="black"/>
                </a:solidFill>
                <a:latin typeface="+mn-ea"/>
              </a:rPr>
              <a:t>-</a:t>
            </a:r>
            <a:r>
              <a:rPr kumimoji="1" lang="ko-KR" altLang="en-US" sz="1200" dirty="0" smtClean="0">
                <a:solidFill>
                  <a:prstClr val="black"/>
                </a:solidFill>
                <a:latin typeface="+mn-ea"/>
              </a:rPr>
              <a:t>참부모님</a:t>
            </a:r>
            <a:r>
              <a:rPr kumimoji="1" lang="en-US" altLang="ko-KR" sz="1200" dirty="0" smtClean="0">
                <a:solidFill>
                  <a:prstClr val="black"/>
                </a:solidFill>
                <a:latin typeface="+mn-ea"/>
              </a:rPr>
              <a:t>-</a:t>
            </a:r>
            <a:r>
              <a:rPr kumimoji="1" lang="ko-KR" altLang="en-US" sz="1200" dirty="0" smtClean="0">
                <a:solidFill>
                  <a:prstClr val="black"/>
                </a:solidFill>
                <a:latin typeface="+mn-ea"/>
              </a:rPr>
              <a:t>문형진세계회장의 </a:t>
            </a:r>
            <a:r>
              <a:rPr kumimoji="1" lang="ko-KR" altLang="en-US" sz="1200" dirty="0" smtClean="0">
                <a:solidFill>
                  <a:srgbClr val="C00000"/>
                </a:solidFill>
                <a:latin typeface="HY동녘B" pitchFamily="18" charset="-127"/>
                <a:ea typeface="HY동녘B" pitchFamily="18" charset="-127"/>
              </a:rPr>
              <a:t>정통성을 이어받는 성약시대의 사도로서 인칭받게 되는 것입니다</a:t>
            </a:r>
            <a:r>
              <a:rPr kumimoji="1" lang="en-US" altLang="ko-KR" sz="1200" dirty="0" smtClean="0">
                <a:solidFill>
                  <a:srgbClr val="C00000"/>
                </a:solidFill>
                <a:latin typeface="HY동녘B" pitchFamily="18" charset="-127"/>
                <a:ea typeface="HY동녘B" pitchFamily="18" charset="-127"/>
              </a:rPr>
              <a:t>.</a:t>
            </a:r>
          </a:p>
          <a:p>
            <a:pPr>
              <a:buFont typeface="Arial" pitchFamily="34" charset="0"/>
              <a:buChar char="•"/>
            </a:pPr>
            <a:endParaRPr kumimoji="1" lang="en-US" altLang="ko-KR" sz="1200" b="1" dirty="0" smtClean="0">
              <a:solidFill>
                <a:srgbClr val="C00000"/>
              </a:solidFill>
              <a:latin typeface="HY동녘B" pitchFamily="18" charset="-127"/>
              <a:ea typeface="HY동녘B" pitchFamily="18" charset="-127"/>
            </a:endParaRPr>
          </a:p>
          <a:p>
            <a:pPr>
              <a:buFont typeface="Arial" pitchFamily="34" charset="0"/>
              <a:buChar char="•"/>
            </a:pPr>
            <a:r>
              <a:rPr kumimoji="1" lang="en-US" altLang="ko-KR" sz="1200" b="1" dirty="0" smtClean="0">
                <a:solidFill>
                  <a:srgbClr val="C00000"/>
                </a:solidFill>
                <a:latin typeface="HY동녘B" pitchFamily="18" charset="-127"/>
                <a:ea typeface="HY동녘B" pitchFamily="18" charset="-127"/>
              </a:rPr>
              <a:t> &lt;</a:t>
            </a:r>
            <a:r>
              <a:rPr kumimoji="1" lang="ko-KR" altLang="en-US" sz="1200" b="1" dirty="0" smtClean="0">
                <a:solidFill>
                  <a:srgbClr val="C00000"/>
                </a:solidFill>
                <a:latin typeface="HY동녘B" pitchFamily="18" charset="-127"/>
                <a:ea typeface="HY동녘B" pitchFamily="18" charset="-127"/>
              </a:rPr>
              <a:t>참부모님 말씀 교본교재 천복궤</a:t>
            </a:r>
            <a:r>
              <a:rPr kumimoji="1" lang="en-US" altLang="ko-KR" sz="1200" b="1" dirty="0" smtClean="0">
                <a:solidFill>
                  <a:srgbClr val="C00000"/>
                </a:solidFill>
                <a:latin typeface="HY동녘B" pitchFamily="18" charset="-127"/>
                <a:ea typeface="HY동녘B" pitchFamily="18" charset="-127"/>
              </a:rPr>
              <a:t>&gt;</a:t>
            </a:r>
            <a:r>
              <a:rPr kumimoji="1" lang="ko-KR" altLang="en-US" sz="1200" b="1" dirty="0" smtClean="0">
                <a:solidFill>
                  <a:srgbClr val="C00000"/>
                </a:solidFill>
                <a:latin typeface="HY동녘B" pitchFamily="18" charset="-127"/>
                <a:ea typeface="HY동녘B" pitchFamily="18" charset="-127"/>
              </a:rPr>
              <a:t>를 상속받아 교회에 안착하게 되는 교회는 하나님</a:t>
            </a:r>
            <a:r>
              <a:rPr kumimoji="1" lang="en-US" altLang="ko-KR" sz="1200" b="1" dirty="0" smtClean="0">
                <a:solidFill>
                  <a:srgbClr val="C00000"/>
                </a:solidFill>
                <a:latin typeface="HY동녘B" pitchFamily="18" charset="-127"/>
                <a:ea typeface="HY동녘B" pitchFamily="18" charset="-127"/>
              </a:rPr>
              <a:t>-</a:t>
            </a:r>
            <a:r>
              <a:rPr kumimoji="1" lang="ko-KR" altLang="en-US" sz="1200" b="1" dirty="0" smtClean="0">
                <a:solidFill>
                  <a:srgbClr val="C00000"/>
                </a:solidFill>
                <a:latin typeface="HY동녘B" pitchFamily="18" charset="-127"/>
                <a:ea typeface="HY동녘B" pitchFamily="18" charset="-127"/>
              </a:rPr>
              <a:t>참부모님</a:t>
            </a:r>
            <a:r>
              <a:rPr kumimoji="1" lang="en-US" altLang="ko-KR" sz="1200" b="1" dirty="0" smtClean="0">
                <a:solidFill>
                  <a:srgbClr val="C00000"/>
                </a:solidFill>
                <a:latin typeface="HY동녘B" pitchFamily="18" charset="-127"/>
                <a:ea typeface="HY동녘B" pitchFamily="18" charset="-127"/>
              </a:rPr>
              <a:t>-</a:t>
            </a:r>
            <a:r>
              <a:rPr kumimoji="1" lang="ko-KR" altLang="en-US" sz="1200" b="1" dirty="0" smtClean="0">
                <a:solidFill>
                  <a:srgbClr val="C00000"/>
                </a:solidFill>
                <a:latin typeface="HY동녘B" pitchFamily="18" charset="-127"/>
                <a:ea typeface="HY동녘B" pitchFamily="18" charset="-127"/>
              </a:rPr>
              <a:t>문형진 세계회장으로 이어지는 말씀과 신앙의 정통성을 상속받고</a:t>
            </a:r>
            <a:r>
              <a:rPr kumimoji="1" lang="en-US" altLang="ko-KR" sz="1200" b="1" dirty="0" smtClean="0">
                <a:solidFill>
                  <a:srgbClr val="C00000"/>
                </a:solidFill>
                <a:latin typeface="HY동녘B" pitchFamily="18" charset="-127"/>
                <a:ea typeface="HY동녘B" pitchFamily="18" charset="-127"/>
              </a:rPr>
              <a:t>, </a:t>
            </a:r>
            <a:r>
              <a:rPr kumimoji="1" lang="ko-KR" altLang="en-US" sz="1200" b="1" dirty="0" smtClean="0">
                <a:solidFill>
                  <a:srgbClr val="C00000"/>
                </a:solidFill>
                <a:latin typeface="HY동녘B" pitchFamily="18" charset="-127"/>
                <a:ea typeface="HY동녘B" pitchFamily="18" charset="-127"/>
              </a:rPr>
              <a:t>하나님과 참부모님께서 말씀을 통해수 주시는 천복이 넘치는 교회가 될 것입니다</a:t>
            </a:r>
            <a:r>
              <a:rPr kumimoji="1" lang="en-US" altLang="ko-KR" sz="1200" b="1" dirty="0" smtClean="0">
                <a:solidFill>
                  <a:srgbClr val="C00000"/>
                </a:solidFill>
                <a:latin typeface="HY동녘B" pitchFamily="18" charset="-127"/>
                <a:ea typeface="HY동녘B" pitchFamily="18" charset="-127"/>
              </a:rPr>
              <a:t>. </a:t>
            </a:r>
            <a:r>
              <a:rPr kumimoji="1" lang="ko-KR" altLang="en-US" sz="1200" b="1" dirty="0" smtClean="0">
                <a:solidFill>
                  <a:srgbClr val="C00000"/>
                </a:solidFill>
                <a:latin typeface="HY동녘B" pitchFamily="18" charset="-127"/>
                <a:ea typeface="HY동녘B" pitchFamily="18" charset="-127"/>
              </a:rPr>
              <a:t> </a:t>
            </a:r>
            <a:endParaRPr kumimoji="1" lang="en-US" altLang="ko-KR" sz="1200" b="1" dirty="0" smtClean="0">
              <a:solidFill>
                <a:srgbClr val="FF0000"/>
              </a:solidFill>
              <a:latin typeface="HY동녘B" pitchFamily="18" charset="-127"/>
              <a:ea typeface="HY동녘B" pitchFamily="18" charset="-127"/>
            </a:endParaRPr>
          </a:p>
          <a:p>
            <a:endParaRPr lang="ko-KR" altLang="en-US" sz="1200" dirty="0" smtClean="0">
              <a:solidFill>
                <a:srgbClr val="00B050"/>
              </a:solidFill>
              <a:latin typeface="HY동녘B" pitchFamily="18" charset="-127"/>
              <a:ea typeface="HY동녘B" pitchFamily="18" charset="-127"/>
            </a:endParaRPr>
          </a:p>
          <a:p>
            <a:pPr algn="l" fontAlgn="base">
              <a:spcBef>
                <a:spcPct val="0"/>
              </a:spcBef>
              <a:spcAft>
                <a:spcPct val="0"/>
              </a:spcAft>
            </a:pPr>
            <a:endParaRPr kumimoji="1" lang="en-US" altLang="ko-KR" sz="1200" b="1" dirty="0" smtClean="0">
              <a:solidFill>
                <a:srgbClr val="C00000"/>
              </a:solidFill>
              <a:latin typeface="HY동녘B" pitchFamily="18" charset="-127"/>
              <a:ea typeface="HY동녘B"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19</a:t>
            </a:fld>
            <a:endParaRPr lang="ko-K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Revised Standard Version</a:t>
            </a:r>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2</a:t>
            </a:fld>
            <a:endParaRPr lang="ko-KR"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903288" y="742950"/>
            <a:ext cx="4929187" cy="3698875"/>
          </a:xfrm>
          <a:noFill/>
          <a:ln>
            <a:solidFill>
              <a:srgbClr val="000000"/>
            </a:solidFill>
            <a:miter lim="800000"/>
            <a:headEnd/>
            <a:tailEnd/>
          </a:ln>
        </p:spPr>
      </p:sp>
      <p:sp>
        <p:nvSpPr>
          <p:cNvPr id="49155" name="Rectangle 3"/>
          <p:cNvSpPr>
            <a:spLocks noGrp="1" noChangeArrowheads="1"/>
          </p:cNvSpPr>
          <p:nvPr>
            <p:ph type="body" idx="1"/>
          </p:nvPr>
        </p:nvSpPr>
        <p:spPr>
          <a:xfrm>
            <a:off x="674481" y="4687511"/>
            <a:ext cx="5386804" cy="4441039"/>
          </a:xfrm>
          <a:noFill/>
          <a:ln/>
        </p:spPr>
        <p:txBody>
          <a:bodyPr lIns="94732" tIns="47365" rIns="94732" bIns="47365"/>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말씀 상속식을 중심한 향후 일정을 말씀드리자면 참부모님께서는 </a:t>
            </a:r>
            <a:r>
              <a:rPr lang="en-US" altLang="ko-KR" dirty="0" smtClean="0"/>
              <a:t>Cheongi</a:t>
            </a:r>
            <a:r>
              <a:rPr lang="ko-KR" altLang="en-US" dirty="0" smtClean="0"/>
              <a:t> 양력 </a:t>
            </a:r>
            <a:r>
              <a:rPr lang="en-US" altLang="ko-KR" dirty="0" smtClean="0"/>
              <a:t>2</a:t>
            </a:r>
            <a:r>
              <a:rPr lang="ko-KR" altLang="en-US" dirty="0" smtClean="0"/>
              <a:t>월 </a:t>
            </a:r>
            <a:r>
              <a:rPr lang="en-US" altLang="ko-KR" dirty="0" smtClean="0"/>
              <a:t>7</a:t>
            </a:r>
            <a:r>
              <a:rPr lang="ko-KR" altLang="en-US" dirty="0" smtClean="0"/>
              <a:t>일에 </a:t>
            </a:r>
            <a:r>
              <a:rPr lang="en-US" altLang="ko-KR" dirty="0" smtClean="0"/>
              <a:t>8</a:t>
            </a:r>
            <a:r>
              <a:rPr lang="ko-KR" altLang="en-US" dirty="0" smtClean="0"/>
              <a:t>대 교재 교본확정을지으시고 그 말씀의 상속계대를 </a:t>
            </a:r>
            <a:r>
              <a:rPr lang="en-US" altLang="ko-KR" dirty="0" smtClean="0"/>
              <a:t>2008</a:t>
            </a:r>
            <a:r>
              <a:rPr lang="ko-KR" altLang="en-US" dirty="0" smtClean="0"/>
              <a:t>년 </a:t>
            </a:r>
            <a:r>
              <a:rPr lang="en-US" altLang="ko-KR" dirty="0" smtClean="0"/>
              <a:t>4</a:t>
            </a:r>
            <a:r>
              <a:rPr lang="ko-KR" altLang="en-US" dirty="0" smtClean="0"/>
              <a:t>월 </a:t>
            </a:r>
            <a:r>
              <a:rPr lang="en-US" altLang="ko-KR" dirty="0" smtClean="0"/>
              <a:t>18</a:t>
            </a:r>
            <a:r>
              <a:rPr lang="ko-KR" altLang="en-US" dirty="0" smtClean="0"/>
              <a:t>일 세계회장 취임식 때 </a:t>
            </a:r>
            <a:r>
              <a:rPr lang="en-US" altLang="ko-KR" dirty="0" smtClean="0"/>
              <a:t>Eight Great Textbooks and Teaching Material</a:t>
            </a:r>
            <a:r>
              <a:rPr lang="ko-KR" altLang="en-US" dirty="0" smtClean="0"/>
              <a:t>을 금보자기에 싸서 전수하셨습니다</a:t>
            </a:r>
            <a:r>
              <a:rPr lang="en-US" altLang="ko-KR" dirty="0" smtClean="0"/>
              <a:t>. </a:t>
            </a:r>
            <a:r>
              <a:rPr lang="ko-KR" altLang="en-US" dirty="0" smtClean="0"/>
              <a:t>그리고 천력 </a:t>
            </a:r>
            <a:r>
              <a:rPr lang="en-US" altLang="ko-KR" dirty="0" smtClean="0"/>
              <a:t>4</a:t>
            </a:r>
            <a:r>
              <a:rPr lang="ko-KR" altLang="en-US" dirty="0" smtClean="0"/>
              <a:t>월 </a:t>
            </a:r>
            <a:r>
              <a:rPr lang="en-US" altLang="ko-KR" dirty="0" smtClean="0"/>
              <a:t>23</a:t>
            </a:r>
            <a:r>
              <a:rPr lang="ko-KR" altLang="en-US" dirty="0" smtClean="0"/>
              <a:t>일 문형진 세계회장을 참부모님의 대신자 상속자로 발포하시게 되고 문형진 세계회장에 의해  참부모님 말씀 천력 </a:t>
            </a:r>
            <a:r>
              <a:rPr lang="en-US" altLang="ko-KR" dirty="0" smtClean="0"/>
              <a:t>1</a:t>
            </a:r>
            <a:r>
              <a:rPr lang="ko-KR" altLang="en-US" dirty="0" smtClean="0"/>
              <a:t>월 </a:t>
            </a:r>
            <a:r>
              <a:rPr lang="en-US" altLang="ko-KR" dirty="0" smtClean="0"/>
              <a:t>15</a:t>
            </a:r>
            <a:r>
              <a:rPr lang="ko-KR" altLang="en-US" dirty="0" smtClean="0"/>
              <a:t>일에 근거하여 </a:t>
            </a:r>
            <a:r>
              <a:rPr lang="en-US" altLang="ko-KR" dirty="0" smtClean="0"/>
              <a:t>120</a:t>
            </a:r>
            <a:r>
              <a:rPr lang="ko-KR" altLang="en-US" dirty="0" smtClean="0"/>
              <a:t>일 특별교육생들에게 본 천복궤를 상속하시게 된 것입니다</a:t>
            </a:r>
            <a:r>
              <a:rPr lang="en-US" altLang="ko-KR" dirty="0" smtClean="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이 내용을 바탕으로 </a:t>
            </a:r>
            <a:r>
              <a:rPr lang="en-US" altLang="ko-KR" dirty="0" smtClean="0"/>
              <a:t>120</a:t>
            </a:r>
            <a:r>
              <a:rPr lang="ko-KR" altLang="en-US" dirty="0" smtClean="0"/>
              <a:t>일 수련을 마치는 천력 </a:t>
            </a:r>
            <a:r>
              <a:rPr lang="en-US" altLang="ko-KR" dirty="0" smtClean="0"/>
              <a:t>5</a:t>
            </a:r>
            <a:r>
              <a:rPr lang="ko-KR" altLang="en-US" dirty="0" smtClean="0"/>
              <a:t>월 </a:t>
            </a:r>
            <a:r>
              <a:rPr lang="en-US" altLang="ko-KR" dirty="0" smtClean="0"/>
              <a:t>15</a:t>
            </a:r>
            <a:r>
              <a:rPr lang="ko-KR" altLang="en-US" dirty="0" smtClean="0"/>
              <a:t>일</a:t>
            </a:r>
            <a:r>
              <a:rPr lang="en-US" altLang="ko-KR" dirty="0" smtClean="0"/>
              <a:t>(</a:t>
            </a:r>
            <a:r>
              <a:rPr lang="ko-KR" altLang="en-US" dirty="0" smtClean="0"/>
              <a:t>양력 </a:t>
            </a:r>
            <a:r>
              <a:rPr lang="en-US" altLang="ko-KR" dirty="0" smtClean="0"/>
              <a:t>6</a:t>
            </a:r>
            <a:r>
              <a:rPr lang="ko-KR" altLang="en-US" dirty="0" smtClean="0"/>
              <a:t>월 </a:t>
            </a:r>
            <a:r>
              <a:rPr lang="en-US" altLang="ko-KR" dirty="0" smtClean="0"/>
              <a:t>26</a:t>
            </a:r>
            <a:r>
              <a:rPr lang="ko-KR" altLang="en-US" dirty="0" smtClean="0"/>
              <a:t>일</a:t>
            </a:r>
            <a:r>
              <a:rPr lang="en-US" altLang="ko-KR" dirty="0" smtClean="0"/>
              <a:t>) 6.25</a:t>
            </a:r>
            <a:r>
              <a:rPr lang="ko-KR" altLang="en-US" dirty="0" smtClean="0"/>
              <a:t>발발 </a:t>
            </a:r>
            <a:r>
              <a:rPr lang="en-US" altLang="ko-KR" dirty="0" smtClean="0"/>
              <a:t>60</a:t>
            </a:r>
            <a:r>
              <a:rPr lang="ko-KR" altLang="en-US" dirty="0" smtClean="0"/>
              <a:t>주년을 맞는 그 다음날에 섭리적 중요한 일을 놓고 정성을 드리며 말씀을 묵상하며 준비기간을 거친 우리들에게 본 천복궤 상속식을 해 주시는 것입니다</a:t>
            </a:r>
            <a:r>
              <a:rPr lang="en-US" altLang="ko-KR" dirty="0" smtClean="0"/>
              <a:t>.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이제 여러분이 본 수련을 마치고 돌아가 참부모님 말씀 교재교본 하사품을 넣은 천복궤는 교회에 안착시키시고 </a:t>
            </a:r>
            <a:r>
              <a:rPr lang="en-US" altLang="ko-KR" dirty="0" smtClean="0"/>
              <a:t>120</a:t>
            </a:r>
            <a:r>
              <a:rPr lang="ko-KR" altLang="en-US" dirty="0" smtClean="0"/>
              <a:t>일 교육생들에 한해 가정에 본 천복궤를 안착하게 되는 의식을 가지시기 바랍니다</a:t>
            </a:r>
            <a:r>
              <a:rPr lang="en-US" altLang="ko-KR" dirty="0" smtClean="0"/>
              <a:t>. </a:t>
            </a:r>
            <a:r>
              <a:rPr lang="ko-KR" altLang="en-US" dirty="0" smtClean="0"/>
              <a:t>가정 안착용은 본인이 </a:t>
            </a:r>
            <a:r>
              <a:rPr lang="en-US" altLang="ko-KR" dirty="0" smtClean="0"/>
              <a:t>12</a:t>
            </a:r>
            <a:r>
              <a:rPr lang="ko-KR" altLang="en-US" dirty="0" smtClean="0"/>
              <a:t>만원 헌물을 올려야 되는 것입니다</a:t>
            </a:r>
            <a:r>
              <a:rPr lang="en-US" altLang="ko-KR" dirty="0" smtClean="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오늘 크신 은혜로 하나님의 참말씀과 참생명과 참혈통과 참사랑이 담긴 귀한 천복궤가 귀 교회와 가정에 안착되어 하나님이 그곳에 안식하실 수 있어 놀라운 성령의 부활과 기적이 일어나</a:t>
            </a:r>
            <a:r>
              <a:rPr lang="ko-KR" altLang="en-US" baseline="0" dirty="0" smtClean="0"/>
              <a:t> 천일국 창건이 이루어질 수 있기를 진심으로 기원합니다</a:t>
            </a:r>
            <a:r>
              <a:rPr lang="en-US" altLang="ko-KR" baseline="0" dirty="0" smtClean="0"/>
              <a:t>.</a:t>
            </a:r>
            <a:endParaRPr lang="ja-JP" altLang="en-US" dirty="0" smtClean="0"/>
          </a:p>
          <a:p>
            <a:pPr eaLnBrk="1" hangingPunct="1"/>
            <a:endParaRPr lang="ja-JP"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21</a:t>
            </a:fld>
            <a:endParaRPr lang="ko-K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smtClean="0"/>
              <a:t>오늘 봉독한 말씀과 같이 하나님은 곧 말씀이십니다</a:t>
            </a:r>
            <a:r>
              <a:rPr lang="en-US" altLang="ko-KR" dirty="0" smtClean="0"/>
              <a:t>. </a:t>
            </a:r>
            <a:r>
              <a:rPr lang="ko-KR" altLang="en-US" dirty="0" smtClean="0"/>
              <a:t>그 말씀은 진리요 생명이요 사랑으로 나타나셨습니다</a:t>
            </a:r>
            <a:r>
              <a:rPr lang="en-US" altLang="ko-KR" dirty="0" smtClean="0"/>
              <a:t>. </a:t>
            </a:r>
            <a:r>
              <a:rPr lang="ko-KR" altLang="en-US" dirty="0" smtClean="0"/>
              <a:t>그러므로 하나님은 당신닮은 이 세계와 인간시조를 창조하실 때 당신의 혈통과 생명과 사랑을 닮아 창조하시게 된 것입니다</a:t>
            </a:r>
            <a:r>
              <a:rPr lang="en-US" altLang="ko-KR" dirty="0" smtClean="0"/>
              <a:t>. </a:t>
            </a:r>
            <a:r>
              <a:rPr lang="ko-KR" altLang="en-US" dirty="0" smtClean="0"/>
              <a:t>그러나 인간시조가 타락함으로 말미암아 말씀을 잃어버렸습니다</a:t>
            </a:r>
            <a:r>
              <a:rPr lang="en-US" altLang="ko-KR" dirty="0" smtClean="0"/>
              <a:t>. </a:t>
            </a:r>
            <a:r>
              <a:rPr lang="ko-KR" altLang="en-US" dirty="0" smtClean="0"/>
              <a:t>즉 타락이란 말씀을 잃어버린 것입니다</a:t>
            </a:r>
            <a:r>
              <a:rPr lang="en-US" altLang="ko-KR" dirty="0" smtClean="0"/>
              <a:t>. </a:t>
            </a:r>
            <a:r>
              <a:rPr lang="ko-KR" altLang="en-US" dirty="0" smtClean="0"/>
              <a:t>따라서 복귀섭리는 잃어버린 말씀을 되찾아 오는 섭리인 것입니다</a:t>
            </a:r>
            <a:r>
              <a:rPr lang="en-US" altLang="ko-KR" dirty="0" smtClean="0"/>
              <a:t>.  </a:t>
            </a:r>
            <a:r>
              <a:rPr lang="ko-KR" altLang="en-US" dirty="0" smtClean="0"/>
              <a:t>그러므로 오시는 메시아는 하나님을 대신하여 말씀을 가져와 타락한 인류를 재창조 하셔야 되는 것입니다</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3</a:t>
            </a:fld>
            <a:endParaRPr lang="ko-K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4</a:t>
            </a:fld>
            <a:endParaRPr lang="ko-K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5</a:t>
            </a:fld>
            <a:endParaRPr lang="ko-K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6</a:t>
            </a:fld>
            <a:endParaRPr lang="ko-K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7</a:t>
            </a:fld>
            <a:endParaRPr lang="ko-K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ko-KR" altLang="en-US" dirty="0" smtClean="0"/>
              <a:t>말씀 상속의 섭리적 흐름을 먼저 보겠습니다</a:t>
            </a:r>
            <a:r>
              <a:rPr lang="en-US" altLang="ko-KR" dirty="0" smtClean="0"/>
              <a:t>. OT Age</a:t>
            </a:r>
            <a:r>
              <a:rPr lang="ko-KR" altLang="en-US" dirty="0" smtClean="0"/>
              <a:t>는 우리가 원리강론 후편에서 배웠듯이 모세를 중심한 섭리에서 섭리적 중심인물들이 책임을 못하고 불신으로 돌아가자 하나님의 불변함과 영원성</a:t>
            </a:r>
            <a:r>
              <a:rPr lang="en-US" altLang="ko-KR" dirty="0" smtClean="0"/>
              <a:t>, </a:t>
            </a:r>
            <a:r>
              <a:rPr lang="ko-KR" altLang="en-US" dirty="0" smtClean="0"/>
              <a:t>그리고 하나님을 상징적으로 모실 수 있는 법궤를 모세에게 내려 주시게 됩니다</a:t>
            </a:r>
            <a:r>
              <a:rPr lang="en-US" altLang="ko-KR" dirty="0" smtClean="0"/>
              <a:t>. </a:t>
            </a:r>
            <a:r>
              <a:rPr lang="ko-KR" altLang="en-US" dirty="0" smtClean="0"/>
              <a:t>그것은 결국 민족적 지도자 여호수아를 통하여 전수가 되고 그 말씀의 상속은 </a:t>
            </a:r>
            <a:r>
              <a:rPr lang="en-US" altLang="ko-KR" dirty="0" smtClean="0"/>
              <a:t>12</a:t>
            </a:r>
            <a:r>
              <a:rPr lang="ko-KR" altLang="en-US" dirty="0" smtClean="0"/>
              <a:t>지파중 레위지파 즉 제사장 족속을 통하여 상징체적 말씀으로 전수하여 내려오게 됩니다</a:t>
            </a:r>
            <a:r>
              <a:rPr lang="en-US" altLang="ko-KR" dirty="0" smtClean="0"/>
              <a:t>. </a:t>
            </a:r>
          </a:p>
          <a:p>
            <a:endParaRPr lang="en-US" altLang="ko-KR" dirty="0" smtClean="0"/>
          </a:p>
          <a:p>
            <a:r>
              <a:rPr lang="en-US" altLang="ko-KR" dirty="0" smtClean="0"/>
              <a:t>NT Age</a:t>
            </a:r>
            <a:r>
              <a:rPr lang="ko-KR" altLang="en-US" dirty="0" smtClean="0"/>
              <a:t>에 이르러서는 이땅에 메시아로 오신 예수님께서 하나님의 대신자로서 복음의 말씀 가지고 오셔서 그의 말씀상속의 분신적 존재인 </a:t>
            </a:r>
            <a:r>
              <a:rPr lang="en-US" altLang="ko-KR" dirty="0" smtClean="0"/>
              <a:t>12</a:t>
            </a:r>
            <a:r>
              <a:rPr lang="ko-KR" altLang="en-US" dirty="0" smtClean="0"/>
              <a:t>제자를 중심하고 훈육하시게 됩니다</a:t>
            </a:r>
            <a:r>
              <a:rPr lang="en-US" altLang="ko-KR" dirty="0" smtClean="0"/>
              <a:t>. </a:t>
            </a:r>
            <a:r>
              <a:rPr lang="ko-KR" altLang="en-US" dirty="0" smtClean="0"/>
              <a:t>그 말씀은 구전으로 전승되다가 훗날 문서로 정리가 되어 오늘 우리가 사용하고 있는 성경으로 내려오게 됩니다</a:t>
            </a:r>
            <a:r>
              <a:rPr lang="en-US" altLang="ko-KR" dirty="0" smtClean="0"/>
              <a:t>. </a:t>
            </a:r>
            <a:r>
              <a:rPr lang="ko-KR" altLang="en-US" dirty="0" smtClean="0"/>
              <a:t>특히 예수님이 십자가에 돌아가신 후 유월절날을 기념하는 자리에서 </a:t>
            </a:r>
            <a:r>
              <a:rPr lang="en-US" altLang="ko-KR" dirty="0" smtClean="0"/>
              <a:t>120</a:t>
            </a:r>
            <a:r>
              <a:rPr lang="ko-KR" altLang="en-US" dirty="0" smtClean="0"/>
              <a:t>문도들이 마가의 다락방에 모여 말씀을 묵상하고 정성을 드리게 됩니다</a:t>
            </a:r>
            <a:r>
              <a:rPr lang="en-US" altLang="ko-KR" dirty="0" smtClean="0"/>
              <a:t>. </a:t>
            </a:r>
            <a:r>
              <a:rPr lang="ko-KR" altLang="en-US" dirty="0" smtClean="0"/>
              <a:t>이때 예수님의 </a:t>
            </a:r>
            <a:r>
              <a:rPr lang="en-US" altLang="ko-KR" dirty="0" smtClean="0"/>
              <a:t>12</a:t>
            </a:r>
            <a:r>
              <a:rPr lang="ko-KR" altLang="en-US" dirty="0" smtClean="0"/>
              <a:t>제자에 의해 길리움을 받은 </a:t>
            </a:r>
            <a:r>
              <a:rPr lang="en-US" altLang="ko-KR" dirty="0" smtClean="0"/>
              <a:t>120</a:t>
            </a:r>
            <a:r>
              <a:rPr lang="ko-KR" altLang="en-US" dirty="0" smtClean="0"/>
              <a:t>명의 문도들에게 성령의 역사가 나타나게 됩니다</a:t>
            </a:r>
            <a:r>
              <a:rPr lang="en-US" altLang="ko-KR" dirty="0" smtClean="0"/>
              <a:t>. </a:t>
            </a:r>
            <a:r>
              <a:rPr lang="ko-KR" altLang="en-US" dirty="0" smtClean="0"/>
              <a:t>말씀과 정성으로 수육되고 준비된 이들에게 말씀의 주체이신 하나님이 임재하신 것입니다</a:t>
            </a:r>
            <a:r>
              <a:rPr lang="en-US" altLang="ko-KR" dirty="0" smtClean="0"/>
              <a:t>.</a:t>
            </a:r>
          </a:p>
          <a:p>
            <a:endParaRPr lang="en-US" altLang="ko-KR" dirty="0" smtClean="0"/>
          </a:p>
          <a:p>
            <a:r>
              <a:rPr lang="ko-KR" altLang="en-US" dirty="0" smtClean="0"/>
              <a:t>셋째는 성약시대는 말씀이 성취되는 시대로서</a:t>
            </a:r>
            <a:r>
              <a:rPr lang="en-US" altLang="ko-KR" dirty="0" smtClean="0"/>
              <a:t>, </a:t>
            </a:r>
            <a:r>
              <a:rPr lang="ko-KR" altLang="en-US" dirty="0" smtClean="0"/>
              <a:t>재림주</a:t>
            </a:r>
            <a:r>
              <a:rPr lang="en-US" altLang="ko-KR" dirty="0" smtClean="0"/>
              <a:t>, </a:t>
            </a:r>
            <a:r>
              <a:rPr lang="ko-KR" altLang="en-US" dirty="0" smtClean="0"/>
              <a:t>구세로</a:t>
            </a:r>
            <a:r>
              <a:rPr lang="en-US" altLang="ko-KR" dirty="0" smtClean="0"/>
              <a:t>, </a:t>
            </a:r>
            <a:r>
              <a:rPr lang="ko-KR" altLang="en-US" dirty="0" smtClean="0"/>
              <a:t>만왕의 왕으로  승리하신 참부모님께서 </a:t>
            </a:r>
            <a:r>
              <a:rPr lang="en-US" altLang="ko-KR" baseline="0" dirty="0" smtClean="0"/>
              <a:t>Eight Great Textbooks and Teaching Material</a:t>
            </a:r>
            <a:r>
              <a:rPr lang="ko-KR" altLang="en-US" baseline="0" dirty="0" smtClean="0"/>
              <a:t>를  선포하심으로써 하나님의 말씀이 이 땅 가운데 완전히 안착되는 시대가 되었습니다</a:t>
            </a:r>
            <a:r>
              <a:rPr lang="en-US" altLang="ko-KR" baseline="0" dirty="0" smtClean="0"/>
              <a:t>. </a:t>
            </a:r>
            <a:r>
              <a:rPr lang="ko-KR" altLang="en-US" baseline="0" dirty="0" smtClean="0"/>
              <a:t> 참부모님께서는  </a:t>
            </a:r>
            <a:r>
              <a:rPr lang="en-US" altLang="ko-KR" baseline="0" dirty="0" smtClean="0"/>
              <a:t>Cheongi</a:t>
            </a:r>
            <a:r>
              <a:rPr lang="ko-KR" altLang="en-US" baseline="0" dirty="0" smtClean="0"/>
              <a:t> 천력 </a:t>
            </a:r>
            <a:r>
              <a:rPr lang="en-US" altLang="ko-KR" baseline="0" dirty="0" smtClean="0"/>
              <a:t>4</a:t>
            </a:r>
            <a:r>
              <a:rPr lang="ko-KR" altLang="en-US" baseline="0" dirty="0" smtClean="0"/>
              <a:t>월</a:t>
            </a:r>
            <a:r>
              <a:rPr lang="en-US" altLang="ko-KR" baseline="0" dirty="0" smtClean="0"/>
              <a:t>23</a:t>
            </a:r>
            <a:r>
              <a:rPr lang="ko-KR" altLang="en-US" baseline="0" dirty="0" smtClean="0"/>
              <a:t>일</a:t>
            </a:r>
            <a:r>
              <a:rPr lang="en-US" altLang="ko-KR" baseline="0" dirty="0" smtClean="0"/>
              <a:t>(</a:t>
            </a:r>
            <a:r>
              <a:rPr lang="ko-KR" altLang="en-US" baseline="0" dirty="0" smtClean="0"/>
              <a:t>양 </a:t>
            </a:r>
            <a:r>
              <a:rPr lang="en-US" altLang="ko-KR" baseline="0" dirty="0" smtClean="0"/>
              <a:t>6</a:t>
            </a:r>
            <a:r>
              <a:rPr lang="ko-KR" altLang="en-US" baseline="0" dirty="0" smtClean="0"/>
              <a:t>월</a:t>
            </a:r>
            <a:r>
              <a:rPr lang="en-US" altLang="ko-KR" baseline="0" dirty="0" smtClean="0"/>
              <a:t>5</a:t>
            </a:r>
            <a:r>
              <a:rPr lang="ko-KR" altLang="en-US" baseline="0" dirty="0" smtClean="0"/>
              <a:t>일</a:t>
            </a:r>
            <a:r>
              <a:rPr lang="en-US" altLang="ko-KR" baseline="0" dirty="0" smtClean="0"/>
              <a:t>) </a:t>
            </a:r>
            <a:r>
              <a:rPr lang="ko-KR" altLang="en-US" baseline="0" dirty="0" smtClean="0"/>
              <a:t>실체적인 하나님의 참혈통이신  문형진 세계회장을 당신의 대신자</a:t>
            </a:r>
            <a:r>
              <a:rPr lang="en-US" altLang="ko-KR" baseline="0" dirty="0" smtClean="0"/>
              <a:t>, </a:t>
            </a:r>
            <a:r>
              <a:rPr lang="ko-KR" altLang="en-US" baseline="0" dirty="0" smtClean="0"/>
              <a:t>상속자로 발포하심으로서 말씀의 상속이 완전이 이루어지게 되었습니다</a:t>
            </a:r>
            <a:r>
              <a:rPr lang="en-US" altLang="ko-KR" baseline="0" dirty="0" smtClean="0"/>
              <a:t>.  </a:t>
            </a:r>
            <a:r>
              <a:rPr lang="ko-KR" altLang="en-US" baseline="0" dirty="0" smtClean="0"/>
              <a:t>그리고 하나님 </a:t>
            </a:r>
            <a:r>
              <a:rPr lang="en-US" altLang="ko-KR" baseline="0" dirty="0" smtClean="0"/>
              <a:t>–</a:t>
            </a:r>
            <a:r>
              <a:rPr lang="ko-KR" altLang="en-US" baseline="0" dirty="0" smtClean="0"/>
              <a:t>참부모님</a:t>
            </a:r>
            <a:r>
              <a:rPr lang="en-US" altLang="ko-KR" baseline="0" dirty="0" smtClean="0"/>
              <a:t>- </a:t>
            </a:r>
            <a:r>
              <a:rPr lang="ko-KR" altLang="en-US" baseline="0" dirty="0" smtClean="0"/>
              <a:t>문형진 세계회장에게로 상속되어진 말씀이 참부모님께서 명하신 </a:t>
            </a:r>
            <a:r>
              <a:rPr lang="en-US" altLang="ko-KR" baseline="0" dirty="0" smtClean="0"/>
              <a:t>&lt;</a:t>
            </a:r>
            <a:r>
              <a:rPr lang="ko-KR" altLang="en-US" baseline="0" dirty="0" smtClean="0"/>
              <a:t>참부모님 주관 세계지도자 특별교육</a:t>
            </a:r>
            <a:r>
              <a:rPr lang="en-US" altLang="ko-KR" baseline="0" dirty="0" smtClean="0"/>
              <a:t>&gt;</a:t>
            </a:r>
            <a:r>
              <a:rPr lang="ko-KR" altLang="en-US" baseline="0" dirty="0" smtClean="0"/>
              <a:t>을 받은 세계지도자들에게 </a:t>
            </a:r>
            <a:r>
              <a:rPr lang="en-US" altLang="ko-KR" baseline="0" dirty="0" smtClean="0"/>
              <a:t>8</a:t>
            </a:r>
            <a:r>
              <a:rPr lang="ko-KR" altLang="en-US" baseline="0" dirty="0" smtClean="0"/>
              <a:t>대 교본교재가 상속됨으로  말씀이 신인애 일체의 실체적인 삶으로 이 땅 가운데 완전히 정착될 수 있는 전세계적인 기반이 열리게 되었습니다</a:t>
            </a:r>
            <a:r>
              <a:rPr lang="en-US" altLang="ko-KR" baseline="0" dirty="0" smtClean="0"/>
              <a:t>. </a:t>
            </a:r>
            <a:r>
              <a:rPr lang="ko-KR" altLang="en-US" baseline="0" dirty="0" smtClean="0"/>
              <a:t>그리고 </a:t>
            </a:r>
            <a:r>
              <a:rPr lang="en-US" altLang="ko-KR" baseline="0" dirty="0" smtClean="0"/>
              <a:t>120</a:t>
            </a:r>
            <a:r>
              <a:rPr lang="ko-KR" altLang="en-US" baseline="0" dirty="0" smtClean="0"/>
              <a:t>일 특별교육생들은 하나님의 섭리가운데 성약시대의 완성된 말씀의 정통적 상속자가 되는 큰 축복과 사명을 인계받게 되는 것입니다</a:t>
            </a:r>
            <a:r>
              <a:rPr lang="en-US" altLang="ko-KR" baseline="0" dirty="0" smtClean="0"/>
              <a:t>. </a:t>
            </a:r>
          </a:p>
          <a:p>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8</a:t>
            </a:fld>
            <a:endParaRPr lang="ko-KR"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200" kern="1200" dirty="0" smtClean="0">
                <a:solidFill>
                  <a:schemeClr val="tx1"/>
                </a:solidFill>
                <a:latin typeface="+mn-lt"/>
                <a:ea typeface="+mn-ea"/>
                <a:cs typeface="+mn-cs"/>
              </a:rPr>
              <a:t>사도행전 </a:t>
            </a:r>
            <a:r>
              <a:rPr lang="en-US" altLang="ko-KR" sz="1200" kern="1200" dirty="0" smtClean="0">
                <a:solidFill>
                  <a:schemeClr val="tx1"/>
                </a:solidFill>
                <a:latin typeface="+mn-lt"/>
                <a:ea typeface="+mn-ea"/>
                <a:cs typeface="+mn-cs"/>
              </a:rPr>
              <a:t>2:1-13 "</a:t>
            </a:r>
            <a:r>
              <a:rPr lang="ko-KR" altLang="en-US" sz="1200" kern="1200" dirty="0" smtClean="0">
                <a:solidFill>
                  <a:schemeClr val="tx1"/>
                </a:solidFill>
                <a:latin typeface="+mn-lt"/>
                <a:ea typeface="+mn-ea"/>
                <a:cs typeface="+mn-cs"/>
              </a:rPr>
              <a:t>저희가 다 성령의 충만함을 받고</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다락방에 모인 </a:t>
            </a:r>
            <a:r>
              <a:rPr lang="en-US" altLang="ko-KR" sz="1200" kern="1200" dirty="0" smtClean="0">
                <a:solidFill>
                  <a:schemeClr val="tx1"/>
                </a:solidFill>
                <a:latin typeface="+mn-lt"/>
                <a:ea typeface="+mn-ea"/>
                <a:cs typeface="+mn-cs"/>
              </a:rPr>
              <a:t>120</a:t>
            </a:r>
            <a:r>
              <a:rPr lang="ko-KR" altLang="en-US" sz="1200" kern="1200" dirty="0" smtClean="0">
                <a:solidFill>
                  <a:schemeClr val="tx1"/>
                </a:solidFill>
                <a:latin typeface="+mn-lt"/>
                <a:ea typeface="+mn-ea"/>
                <a:cs typeface="+mn-cs"/>
              </a:rPr>
              <a:t>문도들이 성령 세례</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성신역사</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를 받았다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그리고 </a:t>
            </a:r>
            <a:r>
              <a:rPr lang="en-US" altLang="ko-KR" sz="1200" kern="1200" dirty="0" smtClean="0">
                <a:solidFill>
                  <a:schemeClr val="tx1"/>
                </a:solidFill>
                <a:latin typeface="+mn-lt"/>
                <a:ea typeface="+mn-ea"/>
                <a:cs typeface="+mn-cs"/>
              </a:rPr>
              <a:t>4</a:t>
            </a:r>
            <a:r>
              <a:rPr lang="ko-KR" altLang="en-US" sz="1200" kern="1200" dirty="0" smtClean="0">
                <a:solidFill>
                  <a:schemeClr val="tx1"/>
                </a:solidFill>
                <a:latin typeface="+mn-lt"/>
                <a:ea typeface="+mn-ea"/>
                <a:cs typeface="+mn-cs"/>
              </a:rPr>
              <a:t>절에서는 성령의 충만함을 받게 되었다고 되어있습니다</a:t>
            </a:r>
            <a:r>
              <a:rPr lang="en-US" altLang="ko-KR" sz="1200" kern="1200" dirty="0" smtClean="0">
                <a:solidFill>
                  <a:schemeClr val="tx1"/>
                </a:solidFill>
                <a:latin typeface="+mn-lt"/>
                <a:ea typeface="+mn-ea"/>
                <a:cs typeface="+mn-cs"/>
              </a:rPr>
              <a:t>. </a:t>
            </a:r>
            <a:endParaRPr lang="ko-KR" alt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유대인들은 하루에 세 번씩 기도했습니다</a:t>
            </a:r>
            <a:r>
              <a:rPr lang="en-US" altLang="ko-KR" sz="1200" kern="1200" dirty="0" smtClean="0">
                <a:solidFill>
                  <a:schemeClr val="tx1"/>
                </a:solidFill>
                <a:latin typeface="+mn-lt"/>
                <a:ea typeface="+mn-ea"/>
                <a:cs typeface="+mn-cs"/>
              </a:rPr>
              <a:t>. &lt;3</a:t>
            </a:r>
            <a:r>
              <a:rPr lang="ko-KR" altLang="en-US" sz="1200" kern="1200" dirty="0" smtClean="0">
                <a:solidFill>
                  <a:schemeClr val="tx1"/>
                </a:solidFill>
                <a:latin typeface="+mn-lt"/>
                <a:ea typeface="+mn-ea"/>
                <a:cs typeface="+mn-cs"/>
              </a:rPr>
              <a:t>시</a:t>
            </a:r>
            <a:r>
              <a:rPr lang="en-US" altLang="ko-KR" sz="1200" kern="1200" dirty="0" smtClean="0">
                <a:solidFill>
                  <a:schemeClr val="tx1"/>
                </a:solidFill>
                <a:latin typeface="+mn-lt"/>
                <a:ea typeface="+mn-ea"/>
                <a:cs typeface="+mn-cs"/>
              </a:rPr>
              <a:t>, 6</a:t>
            </a:r>
            <a:r>
              <a:rPr lang="ko-KR" altLang="en-US" sz="1200" kern="1200" dirty="0" smtClean="0">
                <a:solidFill>
                  <a:schemeClr val="tx1"/>
                </a:solidFill>
                <a:latin typeface="+mn-lt"/>
                <a:ea typeface="+mn-ea"/>
                <a:cs typeface="+mn-cs"/>
              </a:rPr>
              <a:t>시</a:t>
            </a:r>
            <a:r>
              <a:rPr lang="en-US" altLang="ko-KR" sz="1200" kern="1200" dirty="0" smtClean="0">
                <a:solidFill>
                  <a:schemeClr val="tx1"/>
                </a:solidFill>
                <a:latin typeface="+mn-lt"/>
                <a:ea typeface="+mn-ea"/>
                <a:cs typeface="+mn-cs"/>
              </a:rPr>
              <a:t>, 9</a:t>
            </a:r>
            <a:r>
              <a:rPr lang="ko-KR" altLang="en-US" sz="1200" kern="1200" dirty="0" smtClean="0">
                <a:solidFill>
                  <a:schemeClr val="tx1"/>
                </a:solidFill>
                <a:latin typeface="+mn-lt"/>
                <a:ea typeface="+mn-ea"/>
                <a:cs typeface="+mn-cs"/>
              </a:rPr>
              <a:t>시</a:t>
            </a:r>
            <a:r>
              <a:rPr lang="en-US" altLang="ko-KR" sz="1200" kern="1200" dirty="0" smtClean="0">
                <a:solidFill>
                  <a:schemeClr val="tx1"/>
                </a:solidFill>
                <a:latin typeface="+mn-lt"/>
                <a:ea typeface="+mn-ea"/>
                <a:cs typeface="+mn-cs"/>
              </a:rPr>
              <a:t>&gt;</a:t>
            </a:r>
            <a:r>
              <a:rPr lang="ko-KR" altLang="en-US" sz="1200" kern="1200" dirty="0" smtClean="0">
                <a:solidFill>
                  <a:schemeClr val="tx1"/>
                </a:solidFill>
                <a:latin typeface="+mn-lt"/>
                <a:ea typeface="+mn-ea"/>
                <a:cs typeface="+mn-cs"/>
              </a:rPr>
              <a:t>입니다</a:t>
            </a:r>
            <a:r>
              <a:rPr lang="en-US" altLang="ko-KR" sz="1200" kern="1200" dirty="0" smtClean="0">
                <a:solidFill>
                  <a:schemeClr val="tx1"/>
                </a:solidFill>
                <a:latin typeface="+mn-lt"/>
                <a:ea typeface="+mn-ea"/>
                <a:cs typeface="+mn-cs"/>
              </a:rPr>
              <a:t>. 3</a:t>
            </a:r>
            <a:r>
              <a:rPr lang="ko-KR" altLang="en-US" sz="1200" kern="1200" dirty="0" smtClean="0">
                <a:solidFill>
                  <a:schemeClr val="tx1"/>
                </a:solidFill>
                <a:latin typeface="+mn-lt"/>
                <a:ea typeface="+mn-ea"/>
                <a:cs typeface="+mn-cs"/>
              </a:rPr>
              <a:t>시는 우리시계로 </a:t>
            </a:r>
            <a:r>
              <a:rPr lang="en-US" altLang="ko-KR" sz="1200" kern="1200" dirty="0" smtClean="0">
                <a:solidFill>
                  <a:schemeClr val="tx1"/>
                </a:solidFill>
                <a:latin typeface="+mn-lt"/>
                <a:ea typeface="+mn-ea"/>
                <a:cs typeface="+mn-cs"/>
              </a:rPr>
              <a:t>9</a:t>
            </a:r>
            <a:r>
              <a:rPr lang="ko-KR" altLang="en-US" sz="1200" kern="1200" dirty="0" smtClean="0">
                <a:solidFill>
                  <a:schemeClr val="tx1"/>
                </a:solidFill>
                <a:latin typeface="+mn-lt"/>
                <a:ea typeface="+mn-ea"/>
                <a:cs typeface="+mn-cs"/>
              </a:rPr>
              <a:t>시를 가리키며</a:t>
            </a:r>
            <a:r>
              <a:rPr lang="en-US" altLang="ko-KR" sz="1200" kern="1200" dirty="0" smtClean="0">
                <a:solidFill>
                  <a:schemeClr val="tx1"/>
                </a:solidFill>
                <a:latin typeface="+mn-lt"/>
                <a:ea typeface="+mn-ea"/>
                <a:cs typeface="+mn-cs"/>
              </a:rPr>
              <a:t>, 6</a:t>
            </a:r>
            <a:r>
              <a:rPr lang="ko-KR" altLang="en-US" sz="1200" kern="1200" dirty="0" smtClean="0">
                <a:solidFill>
                  <a:schemeClr val="tx1"/>
                </a:solidFill>
                <a:latin typeface="+mn-lt"/>
                <a:ea typeface="+mn-ea"/>
                <a:cs typeface="+mn-cs"/>
              </a:rPr>
              <a:t>시는 </a:t>
            </a:r>
            <a:r>
              <a:rPr lang="en-US" altLang="ko-KR" sz="1200" kern="1200" dirty="0" smtClean="0">
                <a:solidFill>
                  <a:schemeClr val="tx1"/>
                </a:solidFill>
                <a:latin typeface="+mn-lt"/>
                <a:ea typeface="+mn-ea"/>
                <a:cs typeface="+mn-cs"/>
              </a:rPr>
              <a:t>12</a:t>
            </a:r>
            <a:r>
              <a:rPr lang="ko-KR" altLang="en-US" sz="1200" kern="1200" dirty="0" smtClean="0">
                <a:solidFill>
                  <a:schemeClr val="tx1"/>
                </a:solidFill>
                <a:latin typeface="+mn-lt"/>
                <a:ea typeface="+mn-ea"/>
                <a:cs typeface="+mn-cs"/>
              </a:rPr>
              <a:t>시</a:t>
            </a:r>
            <a:r>
              <a:rPr lang="en-US" altLang="ko-KR" sz="1200" kern="1200" dirty="0" smtClean="0">
                <a:solidFill>
                  <a:schemeClr val="tx1"/>
                </a:solidFill>
                <a:latin typeface="+mn-lt"/>
                <a:ea typeface="+mn-ea"/>
                <a:cs typeface="+mn-cs"/>
              </a:rPr>
              <a:t>, 9</a:t>
            </a:r>
            <a:r>
              <a:rPr lang="ko-KR" altLang="en-US" sz="1200" kern="1200" dirty="0" smtClean="0">
                <a:solidFill>
                  <a:schemeClr val="tx1"/>
                </a:solidFill>
                <a:latin typeface="+mn-lt"/>
                <a:ea typeface="+mn-ea"/>
                <a:cs typeface="+mn-cs"/>
              </a:rPr>
              <a:t>시는 오후 </a:t>
            </a:r>
            <a:r>
              <a:rPr lang="en-US" altLang="ko-KR" sz="1200" kern="1200" dirty="0" smtClean="0">
                <a:solidFill>
                  <a:schemeClr val="tx1"/>
                </a:solidFill>
                <a:latin typeface="+mn-lt"/>
                <a:ea typeface="+mn-ea"/>
                <a:cs typeface="+mn-cs"/>
              </a:rPr>
              <a:t>3</a:t>
            </a:r>
            <a:r>
              <a:rPr lang="ko-KR" altLang="en-US" sz="1200" kern="1200" dirty="0" smtClean="0">
                <a:solidFill>
                  <a:schemeClr val="tx1"/>
                </a:solidFill>
                <a:latin typeface="+mn-lt"/>
                <a:ea typeface="+mn-ea"/>
                <a:cs typeface="+mn-cs"/>
              </a:rPr>
              <a:t>시를 가리킵니다</a:t>
            </a:r>
            <a:r>
              <a:rPr lang="en-US" altLang="ko-KR" sz="1200" kern="1200" dirty="0" smtClean="0">
                <a:solidFill>
                  <a:schemeClr val="tx1"/>
                </a:solidFill>
                <a:latin typeface="+mn-lt"/>
                <a:ea typeface="+mn-ea"/>
                <a:cs typeface="+mn-cs"/>
              </a:rPr>
              <a:t>. </a:t>
            </a:r>
          </a:p>
          <a:p>
            <a:r>
              <a:rPr lang="ko-KR" altLang="en-US" sz="1200" kern="1200" dirty="0" smtClean="0">
                <a:solidFill>
                  <a:schemeClr val="tx1"/>
                </a:solidFill>
                <a:latin typeface="+mn-lt"/>
                <a:ea typeface="+mn-ea"/>
                <a:cs typeface="+mn-cs"/>
              </a:rPr>
              <a:t>이 당시 마가의 다락방에서 </a:t>
            </a:r>
            <a:r>
              <a:rPr lang="en-US" altLang="ko-KR" sz="1200" kern="1200" dirty="0" smtClean="0">
                <a:solidFill>
                  <a:schemeClr val="tx1"/>
                </a:solidFill>
                <a:latin typeface="+mn-lt"/>
                <a:ea typeface="+mn-ea"/>
                <a:cs typeface="+mn-cs"/>
              </a:rPr>
              <a:t>12</a:t>
            </a:r>
            <a:r>
              <a:rPr lang="ko-KR" altLang="en-US" sz="1200" kern="1200" dirty="0" smtClean="0">
                <a:solidFill>
                  <a:schemeClr val="tx1"/>
                </a:solidFill>
                <a:latin typeface="+mn-lt"/>
                <a:ea typeface="+mn-ea"/>
                <a:cs typeface="+mn-cs"/>
              </a:rPr>
              <a:t>명의 제자에 의해 길리움을 받은 대표 </a:t>
            </a:r>
            <a:r>
              <a:rPr lang="en-US" altLang="ko-KR" sz="1200" kern="1200" dirty="0" smtClean="0">
                <a:solidFill>
                  <a:schemeClr val="tx1"/>
                </a:solidFill>
                <a:latin typeface="+mn-lt"/>
                <a:ea typeface="+mn-ea"/>
                <a:cs typeface="+mn-cs"/>
              </a:rPr>
              <a:t>120</a:t>
            </a:r>
            <a:r>
              <a:rPr lang="ko-KR" altLang="en-US" sz="1200" kern="1200" dirty="0" smtClean="0">
                <a:solidFill>
                  <a:schemeClr val="tx1"/>
                </a:solidFill>
                <a:latin typeface="+mn-lt"/>
                <a:ea typeface="+mn-ea"/>
                <a:cs typeface="+mn-cs"/>
              </a:rPr>
              <a:t>명의 성도들이 모여 유월절</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무교절</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이후 </a:t>
            </a:r>
            <a:r>
              <a:rPr lang="en-US" altLang="ko-KR" sz="1200" kern="1200" dirty="0" smtClean="0">
                <a:solidFill>
                  <a:schemeClr val="tx1"/>
                </a:solidFill>
                <a:latin typeface="+mn-lt"/>
                <a:ea typeface="+mn-ea"/>
                <a:cs typeface="+mn-cs"/>
              </a:rPr>
              <a:t>50</a:t>
            </a:r>
            <a:r>
              <a:rPr lang="ko-KR" altLang="en-US" sz="1200" kern="1200" dirty="0" smtClean="0">
                <a:solidFill>
                  <a:schemeClr val="tx1"/>
                </a:solidFill>
                <a:latin typeface="+mn-lt"/>
                <a:ea typeface="+mn-ea"/>
                <a:cs typeface="+mn-cs"/>
              </a:rPr>
              <a:t>일째 되는 날</a:t>
            </a:r>
            <a:r>
              <a:rPr lang="en-US" altLang="ko-KR" sz="1200" kern="1200" dirty="0" smtClean="0">
                <a:solidFill>
                  <a:schemeClr val="tx1"/>
                </a:solidFill>
                <a:latin typeface="+mn-lt"/>
                <a:ea typeface="+mn-ea"/>
                <a:cs typeface="+mn-cs"/>
              </a:rPr>
              <a:t>,</a:t>
            </a:r>
            <a:r>
              <a:rPr lang="en-US" altLang="ko-KR" sz="1200" kern="1200" baseline="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즉 오순절에 함께 기도하던 중 기독교인들에게 본문 </a:t>
            </a:r>
            <a:r>
              <a:rPr lang="en-US" altLang="ko-KR" sz="1200" kern="1200" dirty="0" smtClean="0">
                <a:solidFill>
                  <a:schemeClr val="tx1"/>
                </a:solidFill>
                <a:latin typeface="+mn-lt"/>
                <a:ea typeface="+mn-ea"/>
                <a:cs typeface="+mn-cs"/>
              </a:rPr>
              <a:t>2-3</a:t>
            </a:r>
            <a:r>
              <a:rPr lang="ko-KR" altLang="en-US" sz="1200" kern="1200" dirty="0" smtClean="0">
                <a:solidFill>
                  <a:schemeClr val="tx1"/>
                </a:solidFill>
                <a:latin typeface="+mn-lt"/>
                <a:ea typeface="+mn-ea"/>
                <a:cs typeface="+mn-cs"/>
              </a:rPr>
              <a:t>절의 성령 강림이 이루어지게 됩니다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그리고 두 가지의 징표로 나타나게 됩니다</a:t>
            </a:r>
            <a:r>
              <a:rPr lang="en-US" altLang="ko-KR" sz="1200" kern="1200" dirty="0" smtClean="0">
                <a:solidFill>
                  <a:schemeClr val="tx1"/>
                </a:solidFill>
                <a:latin typeface="+mn-lt"/>
                <a:ea typeface="+mn-ea"/>
                <a:cs typeface="+mn-cs"/>
              </a:rPr>
              <a:t>. 2</a:t>
            </a:r>
            <a:r>
              <a:rPr lang="ko-KR" altLang="en-US" sz="1200" kern="1200" dirty="0" smtClean="0">
                <a:solidFill>
                  <a:schemeClr val="tx1"/>
                </a:solidFill>
                <a:latin typeface="+mn-lt"/>
                <a:ea typeface="+mn-ea"/>
                <a:cs typeface="+mn-cs"/>
              </a:rPr>
              <a:t>절에서는 </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바람</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으로</a:t>
            </a:r>
            <a:r>
              <a:rPr lang="en-US" altLang="ko-KR" sz="1200" kern="1200" dirty="0" smtClean="0">
                <a:solidFill>
                  <a:schemeClr val="tx1"/>
                </a:solidFill>
                <a:latin typeface="+mn-lt"/>
                <a:ea typeface="+mn-ea"/>
                <a:cs typeface="+mn-cs"/>
              </a:rPr>
              <a:t>, 3</a:t>
            </a:r>
            <a:r>
              <a:rPr lang="ko-KR" altLang="en-US" sz="1200" kern="1200" dirty="0" smtClean="0">
                <a:solidFill>
                  <a:schemeClr val="tx1"/>
                </a:solidFill>
                <a:latin typeface="+mn-lt"/>
                <a:ea typeface="+mn-ea"/>
                <a:cs typeface="+mn-cs"/>
              </a:rPr>
              <a:t>절에서는 </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불</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로 나타나고 있는 것입니다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여기에는 성령 강림의 몇 가지 형태로 나타나게 됩니다</a:t>
            </a:r>
            <a:r>
              <a:rPr lang="en-US" altLang="ko-KR" sz="1200" kern="1200" dirty="0" smtClean="0">
                <a:solidFill>
                  <a:schemeClr val="tx1"/>
                </a:solidFill>
                <a:latin typeface="+mn-lt"/>
                <a:ea typeface="+mn-ea"/>
                <a:cs typeface="+mn-cs"/>
              </a:rPr>
              <a:t>. &lt;</a:t>
            </a:r>
            <a:r>
              <a:rPr lang="ko-KR" altLang="en-US" sz="1200" b="1" kern="1200" dirty="0" smtClean="0">
                <a:solidFill>
                  <a:schemeClr val="tx1"/>
                </a:solidFill>
                <a:latin typeface="+mn-lt"/>
                <a:ea typeface="+mn-ea"/>
                <a:cs typeface="+mn-cs"/>
              </a:rPr>
              <a:t>참조</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유대인 남자들은 일년에 세 차례 예루살렘 성전으로 모여 하나님께 제사하고 축제에 참여합니다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첫째 첫 보리수확을 하고 보릿단을 하나님께 제사한 초실절</a:t>
            </a:r>
            <a:r>
              <a:rPr lang="en-US" altLang="ko-KR" sz="1200" kern="1200" dirty="0" smtClean="0">
                <a:solidFill>
                  <a:schemeClr val="tx1"/>
                </a:solidFill>
                <a:latin typeface="+mn-lt"/>
                <a:ea typeface="+mn-ea"/>
                <a:cs typeface="+mn-cs"/>
              </a:rPr>
              <a:t>(7</a:t>
            </a:r>
            <a:r>
              <a:rPr lang="ko-KR" altLang="en-US" sz="1200" kern="1200" dirty="0" smtClean="0">
                <a:solidFill>
                  <a:schemeClr val="tx1"/>
                </a:solidFill>
                <a:latin typeface="+mn-lt"/>
                <a:ea typeface="+mn-ea"/>
                <a:cs typeface="+mn-cs"/>
              </a:rPr>
              <a:t>일간의 무교절 가운데 한 날</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출애굽할 때에 애급인의 장자는 죽이고 유대인의 장자를 살린 유월절과 출애굽 때 누룩든 빵을 먹지 못하고 급박하게 탈출한 것을 묘사하는 무교절</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둘째는 보리와 밀의 수확을 마치고 드리는 축제인 맥추절</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칠칠절</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초실절 이후 </a:t>
            </a:r>
            <a:r>
              <a:rPr lang="en-US" altLang="ko-KR" sz="1200" kern="1200" dirty="0" smtClean="0">
                <a:solidFill>
                  <a:schemeClr val="tx1"/>
                </a:solidFill>
                <a:latin typeface="+mn-lt"/>
                <a:ea typeface="+mn-ea"/>
                <a:cs typeface="+mn-cs"/>
              </a:rPr>
              <a:t>50</a:t>
            </a:r>
            <a:r>
              <a:rPr lang="ko-KR" altLang="en-US" sz="1200" kern="1200" dirty="0" smtClean="0">
                <a:solidFill>
                  <a:schemeClr val="tx1"/>
                </a:solidFill>
                <a:latin typeface="+mn-lt"/>
                <a:ea typeface="+mn-ea"/>
                <a:cs typeface="+mn-cs"/>
              </a:rPr>
              <a:t>일째 되는 날이라고 해서 오순절이라고도 함</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그 다음 포도수확을 하고 기념하는</a:t>
            </a:r>
            <a:r>
              <a:rPr lang="ko-KR" altLang="en-US" sz="1200" kern="1200" baseline="0" dirty="0" smtClean="0">
                <a:solidFill>
                  <a:schemeClr val="tx1"/>
                </a:solidFill>
                <a:latin typeface="+mn-lt"/>
                <a:ea typeface="+mn-ea"/>
                <a:cs typeface="+mn-cs"/>
              </a:rPr>
              <a:t> 축제인 초막절 혹은 장막절</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출애굽이후 광야표류의 고난을 돼새기며 </a:t>
            </a:r>
            <a:r>
              <a:rPr lang="en-US" altLang="ko-KR" sz="1200" kern="1200" baseline="0" dirty="0" smtClean="0">
                <a:solidFill>
                  <a:schemeClr val="tx1"/>
                </a:solidFill>
                <a:latin typeface="+mn-lt"/>
                <a:ea typeface="+mn-ea"/>
                <a:cs typeface="+mn-cs"/>
              </a:rPr>
              <a:t>7</a:t>
            </a:r>
            <a:r>
              <a:rPr lang="ko-KR" altLang="en-US" sz="1200" kern="1200" baseline="0" dirty="0" smtClean="0">
                <a:solidFill>
                  <a:schemeClr val="tx1"/>
                </a:solidFill>
                <a:latin typeface="+mn-lt"/>
                <a:ea typeface="+mn-ea"/>
                <a:cs typeface="+mn-cs"/>
              </a:rPr>
              <a:t>일간 계속함</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상징적 의미가 있습니다</a:t>
            </a:r>
            <a:r>
              <a:rPr lang="en-US" altLang="ko-KR" sz="1200" kern="1200" baseline="0" dirty="0" smtClean="0">
                <a:solidFill>
                  <a:schemeClr val="tx1"/>
                </a:solidFill>
                <a:latin typeface="+mn-lt"/>
                <a:ea typeface="+mn-ea"/>
                <a:cs typeface="+mn-cs"/>
              </a:rPr>
              <a:t>. </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사도행전의 말씀에 준비되고 말씀을 묵상하며 정성들이는 </a:t>
            </a:r>
            <a:r>
              <a:rPr lang="en-US" altLang="ko-KR" sz="1200" kern="1200" baseline="0" dirty="0" smtClean="0">
                <a:solidFill>
                  <a:schemeClr val="tx1"/>
                </a:solidFill>
                <a:latin typeface="+mn-lt"/>
                <a:ea typeface="+mn-ea"/>
                <a:cs typeface="+mn-cs"/>
              </a:rPr>
              <a:t>120</a:t>
            </a:r>
            <a:r>
              <a:rPr lang="ko-KR" altLang="en-US" sz="1200" kern="1200" baseline="0" dirty="0" smtClean="0">
                <a:solidFill>
                  <a:schemeClr val="tx1"/>
                </a:solidFill>
                <a:latin typeface="+mn-lt"/>
                <a:ea typeface="+mn-ea"/>
                <a:cs typeface="+mn-cs"/>
              </a:rPr>
              <a:t>문도에게 성령의 역사의 내용은 다음과 같습니다</a:t>
            </a:r>
            <a:r>
              <a:rPr lang="en-US" altLang="ko-KR" sz="1200" kern="1200" baseline="0" dirty="0" smtClean="0">
                <a:solidFill>
                  <a:schemeClr val="tx1"/>
                </a:solidFill>
                <a:latin typeface="+mn-lt"/>
                <a:ea typeface="+mn-ea"/>
                <a:cs typeface="+mn-cs"/>
              </a:rPr>
              <a:t>.</a:t>
            </a:r>
          </a:p>
          <a:p>
            <a:endParaRPr lang="ko-KR" alt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①하나님은 홀연히 임합니다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말씀을 읽고 묵상하며 기도하고 하나님과 일체된 준비된 마음 위에 성령임하였다는 것입니다</a:t>
            </a:r>
            <a:r>
              <a:rPr lang="en-US"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이런 현상은 하나님의 말씀과 기도로 일체될 때 그 속에 내려와 역사하시는 하나님을 만나게 되는 것입니다</a:t>
            </a:r>
            <a:r>
              <a:rPr lang="en-US" altLang="ko-KR" sz="1200" kern="1200" dirty="0" smtClean="0">
                <a:solidFill>
                  <a:schemeClr val="tx1"/>
                </a:solidFill>
                <a:latin typeface="+mn-lt"/>
                <a:ea typeface="+mn-ea"/>
                <a:cs typeface="+mn-cs"/>
              </a:rPr>
              <a:t>. </a:t>
            </a:r>
            <a:endParaRPr lang="ko-KR" altLang="en-US"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B7EA84AD-084C-471A-B80A-69F2FC867B80}" type="slidenum">
              <a:rPr lang="ko-KR" altLang="en-US" smtClean="0"/>
              <a:pPr/>
              <a:t>9</a:t>
            </a:fld>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61C8BD16-092F-4449-90AB-1CA86EBE75E6}" type="datetime1">
              <a:rPr lang="ko-KR" altLang="en-US" smtClean="0"/>
              <a:pPr/>
              <a:t>2010-06-27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16EC9FE-4FEE-4AFB-A38C-3DD2788C2A90}" type="datetime1">
              <a:rPr lang="ko-KR" altLang="en-US" smtClean="0"/>
              <a:pPr/>
              <a:t>2010-06-27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32CBED0-C042-4E2C-948D-BF2BA3ACB439}" type="datetime1">
              <a:rPr lang="ko-KR" altLang="en-US" smtClean="0"/>
              <a:pPr/>
              <a:t>2010-06-27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2E35B2B-1E63-4D9C-97C3-CF4E130DB346}" type="datetime1">
              <a:rPr lang="ko-KR" altLang="en-US" smtClean="0"/>
              <a:pPr/>
              <a:t>2010-06-27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4471621-269E-4D56-B654-84BE06954E26}" type="datetime1">
              <a:rPr lang="ko-KR" altLang="en-US" smtClean="0"/>
              <a:pPr/>
              <a:t>2010-06-27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4282941-16D4-4370-8951-67765665359F}" type="datetime1">
              <a:rPr lang="ko-KR" altLang="en-US" smtClean="0"/>
              <a:pPr/>
              <a:t>2010-06-27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189BD33C-4536-47F5-B22E-B968323DEAAF}" type="datetime1">
              <a:rPr lang="ko-KR" altLang="en-US" smtClean="0"/>
              <a:pPr/>
              <a:t>2010-06-27</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F507425-3B11-4638-9C04-97D435BB182C}" type="datetime1">
              <a:rPr lang="ko-KR" altLang="en-US" smtClean="0"/>
              <a:pPr/>
              <a:t>2010-06-27</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EF06F07-E615-4A69-A5DD-D566B8BA52F2}" type="datetime1">
              <a:rPr lang="ko-KR" altLang="en-US" smtClean="0"/>
              <a:pPr/>
              <a:t>2010-06-27</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47A2AEC-FB1E-4F47-B848-1F38B0CC1499}" type="datetime1">
              <a:rPr lang="ko-KR" altLang="en-US" smtClean="0"/>
              <a:pPr/>
              <a:t>2010-06-27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82CAB8F-D650-4C3E-8C05-4BB116F721F8}" type="datetime1">
              <a:rPr lang="ko-KR" altLang="en-US" smtClean="0"/>
              <a:pPr/>
              <a:t>2010-06-27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B5C0ACE9-F4F4-4EEE-87A4-3B1520A1F0B0}" type="slidenum">
              <a:rPr lang="ko-KR" altLang="en-US" smtClean="0"/>
              <a:pPr/>
              <a:t>‹#›</a:t>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B5DB8-C48C-42B8-AB1D-D3A875A598A5}" type="datetime1">
              <a:rPr lang="ko-KR" altLang="en-US" smtClean="0"/>
              <a:pPr/>
              <a:t>2010-06-27</a:t>
            </a:fld>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0ACE9-F4F4-4EEE-87A4-3B1520A1F0B0}"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71438" y="1124744"/>
            <a:ext cx="9001156" cy="2736304"/>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sp>
        <p:nvSpPr>
          <p:cNvPr id="1126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4" name="Rectangle 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6" name="Rectangle 6"/>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8" name="Rectangle 8"/>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8" name="부제목 5"/>
          <p:cNvSpPr txBox="1">
            <a:spLocks/>
          </p:cNvSpPr>
          <p:nvPr/>
        </p:nvSpPr>
        <p:spPr>
          <a:xfrm>
            <a:off x="3419872" y="1855654"/>
            <a:ext cx="5544616" cy="1357322"/>
          </a:xfrm>
          <a:prstGeom prst="rect">
            <a:avLst/>
          </a:prstGeom>
        </p:spPr>
        <p:txBody>
          <a:bodyPr vert="horz" lIns="91440" tIns="45720" rIns="91440" bIns="45720" rtlCol="0" anchor="ctr">
            <a:noAutofit/>
          </a:bodyPr>
          <a:lstStyle/>
          <a:p>
            <a:pPr algn="ctr">
              <a:spcBef>
                <a:spcPct val="20000"/>
              </a:spcBef>
              <a:defRPr/>
            </a:pPr>
            <a:r>
              <a:rPr kumimoji="0" lang="en-US" altLang="ko-KR" sz="4400" b="1" i="0" u="none" strike="noStrike" kern="1200" cap="none" spc="0" normalizeH="0" baseline="0" noProof="0" dirty="0" smtClean="0">
                <a:ln>
                  <a:noFill/>
                </a:ln>
                <a:solidFill>
                  <a:sysClr val="windowText" lastClr="000000"/>
                </a:solidFill>
                <a:effectLst/>
                <a:uLnTx/>
                <a:uFillTx/>
                <a:latin typeface="Arial Narrow" pitchFamily="34" charset="0"/>
                <a:ea typeface="HY동녘B" pitchFamily="18" charset="-127"/>
              </a:rPr>
              <a:t>Significance of the Ceremony for Bequeathing </a:t>
            </a:r>
            <a:r>
              <a:rPr lang="en-US" altLang="ko-KR" sz="4400" b="1" dirty="0" smtClean="0">
                <a:solidFill>
                  <a:sysClr val="windowText" lastClr="000000"/>
                </a:solidFill>
                <a:latin typeface="Arial Narrow" pitchFamily="34" charset="0"/>
                <a:ea typeface="HY동녘B" pitchFamily="18" charset="-127"/>
              </a:rPr>
              <a:t>True Parents’ Words</a:t>
            </a:r>
            <a:r>
              <a:rPr lang="ko-KR" altLang="en-US" sz="4400" b="1" dirty="0" smtClean="0">
                <a:solidFill>
                  <a:sysClr val="windowText" lastClr="000000"/>
                </a:solidFill>
                <a:latin typeface="Arial Narrow" pitchFamily="34" charset="0"/>
                <a:ea typeface="HY동녘B" pitchFamily="18" charset="-127"/>
              </a:rPr>
              <a:t> </a:t>
            </a:r>
            <a:endParaRPr lang="en-US" altLang="ko-KR" sz="4400" b="1" dirty="0" smtClean="0">
              <a:solidFill>
                <a:sysClr val="windowText" lastClr="000000"/>
              </a:solidFill>
              <a:latin typeface="Arial Narrow" pitchFamily="34" charset="0"/>
              <a:ea typeface="HY동녘B" pitchFamily="18" charset="-127"/>
            </a:endParaRPr>
          </a:p>
        </p:txBody>
      </p:sp>
      <p:pic>
        <p:nvPicPr>
          <p:cNvPr id="16"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1" y="1196752"/>
            <a:ext cx="3563888" cy="2448272"/>
          </a:xfrm>
          <a:prstGeom prst="rect">
            <a:avLst/>
          </a:prstGeom>
          <a:ln>
            <a:noFill/>
          </a:ln>
          <a:effectLst>
            <a:softEdge rad="112500"/>
          </a:effectLst>
        </p:spPr>
      </p:pic>
      <p:grpSp>
        <p:nvGrpSpPr>
          <p:cNvPr id="14" name="그룹 13"/>
          <p:cNvGrpSpPr/>
          <p:nvPr/>
        </p:nvGrpSpPr>
        <p:grpSpPr>
          <a:xfrm>
            <a:off x="3215818" y="5661248"/>
            <a:ext cx="5100598" cy="830997"/>
            <a:chOff x="2843808" y="5643578"/>
            <a:chExt cx="5100598" cy="830997"/>
          </a:xfrm>
        </p:grpSpPr>
        <p:sp>
          <p:nvSpPr>
            <p:cNvPr id="19" name="TextBox 18"/>
            <p:cNvSpPr txBox="1"/>
            <p:nvPr/>
          </p:nvSpPr>
          <p:spPr>
            <a:xfrm>
              <a:off x="3643306" y="5643578"/>
              <a:ext cx="4301100" cy="830997"/>
            </a:xfrm>
            <a:prstGeom prst="rect">
              <a:avLst/>
            </a:prstGeom>
            <a:noFill/>
            <a:scene3d>
              <a:camera prst="orthographicFront">
                <a:rot lat="0" lon="0" rev="0"/>
              </a:camera>
              <a:lightRig rig="threePt" dir="t"/>
            </a:scene3d>
          </p:spPr>
          <p:txBody>
            <a:bodyPr wrap="square" rtlCol="0">
              <a:spAutoFit/>
            </a:bodyPr>
            <a:lstStyle/>
            <a:p>
              <a:pPr algn="ctr"/>
              <a:r>
                <a:rPr lang="en-US" altLang="ko-KR" sz="4800" b="1" dirty="0" smtClean="0">
                  <a:latin typeface="Arial Narrow" pitchFamily="34" charset="0"/>
                  <a:ea typeface="HY동녘B" pitchFamily="18" charset="-127"/>
                </a:rPr>
                <a:t>Cheon Bok Gung</a:t>
              </a:r>
              <a:r>
                <a:rPr lang="ko-KR" altLang="en-US" sz="4800" b="1" dirty="0" smtClean="0">
                  <a:latin typeface="Arial Narrow" pitchFamily="34" charset="0"/>
                  <a:ea typeface="HY동녘B" pitchFamily="18" charset="-127"/>
                </a:rPr>
                <a:t> </a:t>
              </a:r>
              <a:endParaRPr lang="en-US" altLang="ko-KR" sz="4800" b="1" dirty="0" smtClean="0">
                <a:latin typeface="Arial Narrow" pitchFamily="34" charset="0"/>
                <a:ea typeface="HY동녘B" pitchFamily="18" charset="-127"/>
              </a:endParaRPr>
            </a:p>
          </p:txBody>
        </p:sp>
        <p:pic>
          <p:nvPicPr>
            <p:cNvPr id="21" name="_x34018600" descr="EMB000007340ee9"/>
            <p:cNvPicPr>
              <a:picLocks noChangeAspect="1" noChangeArrowheads="1"/>
            </p:cNvPicPr>
            <p:nvPr/>
          </p:nvPicPr>
          <p:blipFill>
            <a:blip r:embed="rId4" cstate="print"/>
            <a:srcRect/>
            <a:stretch>
              <a:fillRect/>
            </a:stretch>
          </p:blipFill>
          <p:spPr bwMode="auto">
            <a:xfrm>
              <a:off x="2843808" y="5715016"/>
              <a:ext cx="677662" cy="7206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639341"/>
            <a:ext cx="8229600" cy="4525963"/>
          </a:xfrm>
        </p:spPr>
        <p:txBody>
          <a:bodyPr>
            <a:normAutofit fontScale="92500"/>
          </a:bodyPr>
          <a:lstStyle/>
          <a:p>
            <a:pPr>
              <a:buNone/>
            </a:pPr>
            <a:r>
              <a:rPr lang="en-US" altLang="ko-KR" dirty="0" smtClean="0">
                <a:latin typeface="Arial Narrow" pitchFamily="34" charset="0"/>
                <a:ea typeface="HY동녘B" pitchFamily="18" charset="-127"/>
              </a:rPr>
              <a:t>Acts</a:t>
            </a:r>
            <a:r>
              <a:rPr lang="ko-KR" altLang="en-US" dirty="0" smtClean="0">
                <a:latin typeface="Arial Narrow" pitchFamily="34" charset="0"/>
                <a:ea typeface="HY동녘B" pitchFamily="18" charset="-127"/>
              </a:rPr>
              <a:t> </a:t>
            </a:r>
            <a:r>
              <a:rPr lang="en-US" altLang="ko-KR" dirty="0" smtClean="0">
                <a:latin typeface="Arial Narrow" pitchFamily="34" charset="0"/>
                <a:ea typeface="HY동녘B" pitchFamily="18" charset="-127"/>
              </a:rPr>
              <a:t>2:1-13 </a:t>
            </a:r>
          </a:p>
          <a:p>
            <a:pPr>
              <a:buNone/>
            </a:pPr>
            <a:r>
              <a:rPr lang="ko-KR" altLang="en-US" dirty="0" smtClean="0">
                <a:latin typeface="Arial Narrow" pitchFamily="34" charset="0"/>
                <a:ea typeface="HY동녘B" pitchFamily="18" charset="-127"/>
              </a:rPr>
              <a:t>      </a:t>
            </a:r>
            <a:r>
              <a:rPr lang="en-US" altLang="ko-KR" dirty="0" smtClean="0">
                <a:latin typeface="Arial Narrow" pitchFamily="34" charset="0"/>
              </a:rPr>
              <a:t>When the day of Pentecost had come, they (</a:t>
            </a:r>
            <a:r>
              <a:rPr lang="en-US" altLang="ko-KR" sz="3100" dirty="0" smtClean="0">
                <a:solidFill>
                  <a:srgbClr val="FF0000"/>
                </a:solidFill>
                <a:latin typeface="Arial Narrow" pitchFamily="34" charset="0"/>
                <a:ea typeface="HY동녘B" pitchFamily="18" charset="-127"/>
              </a:rPr>
              <a:t>120 disciples</a:t>
            </a:r>
            <a:r>
              <a:rPr lang="en-US" altLang="ko-KR" dirty="0" smtClean="0">
                <a:latin typeface="Arial Narrow" pitchFamily="34" charset="0"/>
              </a:rPr>
              <a:t>) were all together in one place. And </a:t>
            </a:r>
            <a:r>
              <a:rPr lang="en-US" altLang="ko-KR" sz="3100" dirty="0" smtClean="0">
                <a:solidFill>
                  <a:srgbClr val="FF0000"/>
                </a:solidFill>
                <a:latin typeface="Arial Narrow" pitchFamily="34" charset="0"/>
                <a:ea typeface="HY동녘B" pitchFamily="18" charset="-127"/>
              </a:rPr>
              <a:t>suddenly</a:t>
            </a:r>
            <a:r>
              <a:rPr lang="en-US" altLang="ko-KR" dirty="0" smtClean="0">
                <a:latin typeface="Arial Narrow" pitchFamily="34" charset="0"/>
              </a:rPr>
              <a:t> a sound came from heaven like the rush of a mighty wind, and it filled all the house where they were sitting. And there appeared to them </a:t>
            </a:r>
            <a:r>
              <a:rPr lang="en-US" altLang="ko-KR" sz="3100" dirty="0" smtClean="0">
                <a:solidFill>
                  <a:srgbClr val="FF0000"/>
                </a:solidFill>
                <a:latin typeface="Arial Narrow" pitchFamily="34" charset="0"/>
                <a:ea typeface="HY동녘B" pitchFamily="18" charset="-127"/>
              </a:rPr>
              <a:t>tongues as of fire</a:t>
            </a:r>
            <a:r>
              <a:rPr lang="en-US" altLang="ko-KR" dirty="0" smtClean="0">
                <a:latin typeface="Arial Narrow" pitchFamily="34" charset="0"/>
              </a:rPr>
              <a:t>, distributed and resting on each one of them. And </a:t>
            </a:r>
            <a:r>
              <a:rPr lang="en-US" altLang="ko-KR" sz="3100" dirty="0" smtClean="0">
                <a:solidFill>
                  <a:srgbClr val="FF0000"/>
                </a:solidFill>
                <a:latin typeface="Arial Narrow" pitchFamily="34" charset="0"/>
                <a:ea typeface="HY동녘B" pitchFamily="18" charset="-127"/>
              </a:rPr>
              <a:t>they were all filled with the Holy Spirit</a:t>
            </a:r>
            <a:r>
              <a:rPr lang="en-US" altLang="ko-KR" dirty="0" smtClean="0">
                <a:latin typeface="Arial Narrow" pitchFamily="34" charset="0"/>
              </a:rPr>
              <a:t> </a:t>
            </a:r>
            <a:r>
              <a:rPr lang="en-US" altLang="ko-KR" sz="3100" dirty="0" smtClean="0">
                <a:solidFill>
                  <a:srgbClr val="FF0000"/>
                </a:solidFill>
                <a:latin typeface="Arial Narrow" pitchFamily="34" charset="0"/>
                <a:ea typeface="HY동녘B" pitchFamily="18" charset="-127"/>
              </a:rPr>
              <a:t>and began to speak in other tongues, as the Spirit gave them utterance</a:t>
            </a:r>
            <a:r>
              <a:rPr lang="en-US" altLang="ko-KR" dirty="0" smtClean="0">
                <a:latin typeface="Arial Narrow" pitchFamily="34" charset="0"/>
              </a:rPr>
              <a:t>. </a:t>
            </a:r>
            <a:endParaRPr lang="ko-KR" altLang="en-US" dirty="0">
              <a:latin typeface="Arial Narrow" pitchFamily="34" charset="0"/>
              <a:ea typeface="HY동녘B" pitchFamily="18" charset="-127"/>
            </a:endParaRPr>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10</a:t>
            </a:fld>
            <a:endParaRPr lang="ko-KR" altLang="en-US" dirty="0">
              <a:latin typeface="Arial Narrow" pitchFamily="34" charset="0"/>
            </a:endParaRPr>
          </a:p>
        </p:txBody>
      </p:sp>
      <p:sp>
        <p:nvSpPr>
          <p:cNvPr id="6" name="직사각형 5"/>
          <p:cNvSpPr/>
          <p:nvPr/>
        </p:nvSpPr>
        <p:spPr>
          <a:xfrm>
            <a:off x="-36512" y="-27384"/>
            <a:ext cx="9180512" cy="792088"/>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7"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0"/>
            <a:ext cx="1619671" cy="864096"/>
          </a:xfrm>
          <a:prstGeom prst="rect">
            <a:avLst/>
          </a:prstGeom>
          <a:ln>
            <a:noFill/>
          </a:ln>
          <a:effectLst>
            <a:softEdge rad="112500"/>
          </a:effectLst>
        </p:spPr>
      </p:pic>
      <p:sp>
        <p:nvSpPr>
          <p:cNvPr id="5" name="TextBox 4"/>
          <p:cNvSpPr txBox="1"/>
          <p:nvPr/>
        </p:nvSpPr>
        <p:spPr>
          <a:xfrm>
            <a:off x="1835696" y="-27384"/>
            <a:ext cx="6912768" cy="769441"/>
          </a:xfrm>
          <a:prstGeom prst="rect">
            <a:avLst/>
          </a:prstGeom>
          <a:noFill/>
        </p:spPr>
        <p:txBody>
          <a:bodyPr wrap="square" rtlCol="0">
            <a:spAutoFit/>
          </a:bodyPr>
          <a:lstStyle/>
          <a:p>
            <a:r>
              <a:rPr lang="en-US" altLang="ko-KR" sz="4400" dirty="0" smtClean="0">
                <a:solidFill>
                  <a:schemeClr val="bg1"/>
                </a:solidFill>
                <a:latin typeface="Arial Narrow" pitchFamily="34" charset="0"/>
                <a:ea typeface="HY헤드라인M" pitchFamily="18" charset="-127"/>
              </a:rPr>
              <a:t>1) Power of the Word</a:t>
            </a:r>
            <a:endParaRPr lang="ko-KR" altLang="en-US" sz="4400" dirty="0">
              <a:solidFill>
                <a:schemeClr val="bg1"/>
              </a:solidFill>
              <a:latin typeface="Arial Narrow" pitchFamily="34" charset="0"/>
              <a:ea typeface="HY헤드라인M" pitchFamily="18"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6512" y="-27384"/>
            <a:ext cx="9180512" cy="1368152"/>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6"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1"/>
            <a:ext cx="1619671" cy="1492529"/>
          </a:xfrm>
          <a:prstGeom prst="rect">
            <a:avLst/>
          </a:prstGeom>
          <a:ln>
            <a:noFill/>
          </a:ln>
          <a:effectLst>
            <a:softEdge rad="112500"/>
          </a:effectLst>
        </p:spPr>
      </p:pic>
      <p:sp>
        <p:nvSpPr>
          <p:cNvPr id="2" name="제목 1"/>
          <p:cNvSpPr>
            <a:spLocks noGrp="1"/>
          </p:cNvSpPr>
          <p:nvPr>
            <p:ph type="title"/>
          </p:nvPr>
        </p:nvSpPr>
        <p:spPr>
          <a:xfrm>
            <a:off x="1440160" y="125760"/>
            <a:ext cx="7452320" cy="1143000"/>
          </a:xfrm>
        </p:spPr>
        <p:txBody>
          <a:bodyPr>
            <a:noAutofit/>
          </a:bodyPr>
          <a:lstStyle/>
          <a:p>
            <a:r>
              <a:rPr lang="en-US" altLang="ko-KR" sz="2800" dirty="0" smtClean="0">
                <a:solidFill>
                  <a:schemeClr val="bg1"/>
                </a:solidFill>
                <a:latin typeface="Arial Narrow" pitchFamily="34" charset="0"/>
                <a:ea typeface="HY헤드라인M" pitchFamily="18" charset="-127"/>
              </a:rPr>
              <a:t>2) Significance of the </a:t>
            </a:r>
            <a:r>
              <a:rPr lang="en-US" altLang="ko-KR" sz="2800" dirty="0" err="1" smtClean="0">
                <a:solidFill>
                  <a:schemeClr val="bg1"/>
                </a:solidFill>
                <a:latin typeface="Arial Narrow" pitchFamily="34" charset="0"/>
                <a:ea typeface="HY헤드라인M" pitchFamily="18" charset="-127"/>
              </a:rPr>
              <a:t>Cheon</a:t>
            </a:r>
            <a:r>
              <a:rPr lang="en-US" altLang="ko-KR"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Bok </a:t>
            </a:r>
            <a:r>
              <a:rPr lang="en-US" altLang="ko-KR" sz="2800" dirty="0" smtClean="0">
                <a:solidFill>
                  <a:schemeClr val="bg1"/>
                </a:solidFill>
                <a:latin typeface="Arial Narrow" pitchFamily="34" charset="0"/>
                <a:ea typeface="HY헤드라인M" pitchFamily="18" charset="-127"/>
              </a:rPr>
              <a:t>Ark </a:t>
            </a:r>
            <a:r>
              <a:rPr lang="en-US" altLang="ko-KR" sz="2800" dirty="0" smtClean="0">
                <a:solidFill>
                  <a:schemeClr val="bg1"/>
                </a:solidFill>
                <a:latin typeface="Arial Narrow" pitchFamily="34" charset="0"/>
                <a:ea typeface="HY헤드라인M" pitchFamily="18" charset="-127"/>
              </a:rPr>
              <a:t>containing the Textbooks and Teaching </a:t>
            </a:r>
            <a:r>
              <a:rPr lang="en-US" altLang="ko-KR" sz="2800" dirty="0" smtClean="0">
                <a:solidFill>
                  <a:schemeClr val="bg1"/>
                </a:solidFill>
                <a:latin typeface="Arial Narrow" pitchFamily="34" charset="0"/>
                <a:ea typeface="HY헤드라인M" pitchFamily="18" charset="-127"/>
              </a:rPr>
              <a:t>Materials </a:t>
            </a:r>
            <a:r>
              <a:rPr lang="en-US" altLang="ko-KR" sz="2800" dirty="0" smtClean="0">
                <a:solidFill>
                  <a:schemeClr val="bg1"/>
                </a:solidFill>
                <a:latin typeface="Arial Narrow" pitchFamily="34" charset="0"/>
                <a:ea typeface="HY헤드라인M" pitchFamily="18" charset="-127"/>
              </a:rPr>
              <a:t>of True Parents' </a:t>
            </a:r>
            <a:r>
              <a:rPr lang="en-US" altLang="ko-KR" sz="2800" dirty="0" smtClean="0">
                <a:solidFill>
                  <a:schemeClr val="bg1"/>
                </a:solidFill>
                <a:latin typeface="Arial Narrow" pitchFamily="34" charset="0"/>
                <a:ea typeface="HY헤드라인M" pitchFamily="18" charset="-127"/>
              </a:rPr>
              <a:t>Word,</a:t>
            </a:r>
            <a:r>
              <a:rPr lang="ko-KR" altLang="en-US"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which </a:t>
            </a:r>
            <a:r>
              <a:rPr lang="en-US" altLang="ko-KR" sz="2800" dirty="0" smtClean="0">
                <a:solidFill>
                  <a:schemeClr val="bg1"/>
                </a:solidFill>
                <a:latin typeface="Arial Narrow" pitchFamily="34" charset="0"/>
                <a:ea typeface="HY헤드라인M" pitchFamily="18" charset="-127"/>
              </a:rPr>
              <a:t>is</a:t>
            </a:r>
            <a:r>
              <a:rPr lang="en-US" altLang="ko-KR"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being given to us today</a:t>
            </a:r>
            <a:endParaRPr lang="ko-KR" altLang="en-US" sz="2800" dirty="0">
              <a:solidFill>
                <a:schemeClr val="bg1"/>
              </a:solidFill>
              <a:latin typeface="Arial Narrow" pitchFamily="34" charset="0"/>
              <a:ea typeface="HY헤드라인M" pitchFamily="18" charset="-127"/>
            </a:endParaRPr>
          </a:p>
        </p:txBody>
      </p:sp>
      <p:sp>
        <p:nvSpPr>
          <p:cNvPr id="3" name="내용 개체 틀 2"/>
          <p:cNvSpPr>
            <a:spLocks noGrp="1"/>
          </p:cNvSpPr>
          <p:nvPr>
            <p:ph idx="1"/>
          </p:nvPr>
        </p:nvSpPr>
        <p:spPr>
          <a:xfrm>
            <a:off x="467544" y="1628800"/>
            <a:ext cx="8229600" cy="4968552"/>
          </a:xfrm>
        </p:spPr>
        <p:txBody>
          <a:bodyPr>
            <a:noAutofit/>
          </a:bodyPr>
          <a:lstStyle/>
          <a:p>
            <a:pPr>
              <a:buNone/>
            </a:pPr>
            <a:r>
              <a:rPr lang="en-US" altLang="ko-KR" sz="2400" dirty="0" smtClean="0">
                <a:solidFill>
                  <a:srgbClr val="C00000"/>
                </a:solidFill>
                <a:latin typeface="Arial Narrow" pitchFamily="34" charset="0"/>
                <a:ea typeface="HY동녘B" pitchFamily="18" charset="-127"/>
              </a:rPr>
              <a:t>1.OT Age: </a:t>
            </a:r>
            <a:r>
              <a:rPr lang="en-US" altLang="ko-KR" sz="2400" dirty="0" smtClean="0">
                <a:latin typeface="Arial Narrow" pitchFamily="34" charset="0"/>
                <a:ea typeface="HY동녘B" pitchFamily="18" charset="-127"/>
              </a:rPr>
              <a:t>Due to the constant mistrust of man, God bestowed the 10 commandments and ark to Moses; it symbolized the eternalness of God’s salvation for humankind.</a:t>
            </a:r>
          </a:p>
          <a:p>
            <a:pPr>
              <a:buNone/>
            </a:pPr>
            <a:endParaRPr lang="en-US" altLang="ko-KR" sz="1800" dirty="0" smtClean="0">
              <a:solidFill>
                <a:srgbClr val="0070C0"/>
              </a:solidFill>
              <a:latin typeface="Arial Narrow" pitchFamily="34" charset="0"/>
              <a:ea typeface="HY동녘B" pitchFamily="18" charset="-127"/>
            </a:endParaRPr>
          </a:p>
          <a:p>
            <a:pPr>
              <a:buNone/>
            </a:pPr>
            <a:r>
              <a:rPr lang="en-US" altLang="ko-KR" sz="2400" dirty="0" smtClean="0">
                <a:solidFill>
                  <a:srgbClr val="C00000"/>
                </a:solidFill>
                <a:latin typeface="Arial Narrow" pitchFamily="34" charset="0"/>
                <a:ea typeface="HY동녘B" pitchFamily="18" charset="-127"/>
              </a:rPr>
              <a:t>2. NT Age: </a:t>
            </a:r>
            <a:r>
              <a:rPr lang="en-US" altLang="ko-KR" sz="2400" dirty="0" smtClean="0">
                <a:latin typeface="Arial Narrow" pitchFamily="34" charset="0"/>
                <a:ea typeface="HY동녘B" pitchFamily="18" charset="-127"/>
              </a:rPr>
              <a:t>God was going to complete the providence of salvation through Jesus who came as the symbol of the Word.</a:t>
            </a:r>
          </a:p>
          <a:p>
            <a:pPr>
              <a:buNone/>
            </a:pPr>
            <a:endParaRPr lang="en-US" altLang="ko-KR" sz="1800" dirty="0" smtClean="0">
              <a:solidFill>
                <a:srgbClr val="0070C0"/>
              </a:solidFill>
              <a:latin typeface="Arial Narrow" pitchFamily="34" charset="0"/>
              <a:ea typeface="HY동녘B" pitchFamily="18" charset="-127"/>
            </a:endParaRPr>
          </a:p>
          <a:p>
            <a:pPr>
              <a:buNone/>
            </a:pPr>
            <a:r>
              <a:rPr lang="en-US" altLang="ko-KR" sz="2400" dirty="0" smtClean="0">
                <a:solidFill>
                  <a:srgbClr val="C00000"/>
                </a:solidFill>
                <a:latin typeface="Arial Narrow" pitchFamily="34" charset="0"/>
                <a:ea typeface="HY동녘B" pitchFamily="18" charset="-127"/>
              </a:rPr>
              <a:t>3. CIG Age: </a:t>
            </a:r>
            <a:r>
              <a:rPr lang="en-US" altLang="ko-KR" sz="2400" dirty="0" smtClean="0">
                <a:latin typeface="Arial Narrow" pitchFamily="34" charset="0"/>
                <a:ea typeface="HY동녘B" pitchFamily="18" charset="-127"/>
              </a:rPr>
              <a:t>Symbolizes the perfection of the salvation of humankind through the True Parents who came as the 3</a:t>
            </a:r>
            <a:r>
              <a:rPr lang="en-US" altLang="ko-KR" sz="2400" baseline="30000" dirty="0" smtClean="0">
                <a:latin typeface="Arial Narrow" pitchFamily="34" charset="0"/>
                <a:ea typeface="HY동녘B" pitchFamily="18" charset="-127"/>
              </a:rPr>
              <a:t>rd</a:t>
            </a:r>
            <a:r>
              <a:rPr lang="en-US" altLang="ko-KR" sz="2400" dirty="0" smtClean="0">
                <a:latin typeface="Arial Narrow" pitchFamily="34" charset="0"/>
                <a:ea typeface="HY동녘B" pitchFamily="18" charset="-127"/>
              </a:rPr>
              <a:t> Adam, Second Advent of the Lord, king of kings, and embodiment of the Word. Thus, the "</a:t>
            </a:r>
            <a:r>
              <a:rPr lang="en-US" altLang="ko-KR" sz="2400" dirty="0" err="1" smtClean="0">
                <a:latin typeface="Arial Narrow" pitchFamily="34" charset="0"/>
                <a:ea typeface="HY동녘B" pitchFamily="18" charset="-127"/>
              </a:rPr>
              <a:t>Cheon</a:t>
            </a:r>
            <a:r>
              <a:rPr lang="en-US" altLang="ko-KR" sz="2400" dirty="0" smtClean="0">
                <a:latin typeface="Arial Narrow" pitchFamily="34" charset="0"/>
                <a:ea typeface="HY동녘B" pitchFamily="18" charset="-127"/>
              </a:rPr>
              <a:t> Bok Ark" contains the </a:t>
            </a:r>
            <a:r>
              <a:rPr lang="en-US" altLang="ko-KR" sz="2400" dirty="0" smtClean="0">
                <a:latin typeface="Arial Narrow" pitchFamily="34" charset="0"/>
                <a:ea typeface="HY동녘B" pitchFamily="18" charset="-127"/>
              </a:rPr>
              <a:t>textbooks </a:t>
            </a:r>
            <a:r>
              <a:rPr lang="en-US" altLang="ko-KR" sz="2400" dirty="0" smtClean="0">
                <a:latin typeface="Arial Narrow" pitchFamily="34" charset="0"/>
                <a:ea typeface="HY동녘B" pitchFamily="18" charset="-127"/>
              </a:rPr>
              <a:t>and teaching </a:t>
            </a:r>
            <a:r>
              <a:rPr lang="en-US" altLang="ko-KR" sz="2400" dirty="0" smtClean="0">
                <a:latin typeface="Arial Narrow" pitchFamily="34" charset="0"/>
                <a:ea typeface="HY동녘B" pitchFamily="18" charset="-127"/>
              </a:rPr>
              <a:t>materials </a:t>
            </a:r>
            <a:r>
              <a:rPr lang="en-US" altLang="ko-KR" sz="2400" dirty="0" smtClean="0">
                <a:latin typeface="Arial Narrow" pitchFamily="34" charset="0"/>
                <a:ea typeface="HY동녘B" pitchFamily="18" charset="-127"/>
              </a:rPr>
              <a:t>that guides people to the path of completion by having them discard fallen nature and resemble the essence of God’s attributes. </a:t>
            </a:r>
            <a:endParaRPr lang="ko-KR" altLang="en-US" sz="2400" dirty="0">
              <a:latin typeface="Arial Narrow" pitchFamily="34" charset="0"/>
            </a:endParaRPr>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11</a:t>
            </a:fld>
            <a:endParaRPr lang="ko-KR" altLang="en-US"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latin typeface="Arial Narrow" pitchFamily="34" charset="0"/>
              </a:rPr>
              <a:t>법궤</a:t>
            </a:r>
            <a:endParaRPr lang="ko-KR" altLang="en-US" dirty="0">
              <a:latin typeface="Arial Narrow" pitchFamily="34" charset="0"/>
            </a:endParaRPr>
          </a:p>
        </p:txBody>
      </p:sp>
      <p:pic>
        <p:nvPicPr>
          <p:cNvPr id="5" name="내용 개체 틀 4" descr="SAM_0379.jpg"/>
          <p:cNvPicPr>
            <a:picLocks noGrp="1" noChangeAspect="1"/>
          </p:cNvPicPr>
          <p:nvPr>
            <p:ph idx="1"/>
          </p:nvPr>
        </p:nvPicPr>
        <p:blipFill>
          <a:blip r:embed="rId3" cstate="print"/>
          <a:stretch>
            <a:fillRect/>
          </a:stretch>
        </p:blipFill>
        <p:spPr>
          <a:xfrm>
            <a:off x="251520" y="1916832"/>
            <a:ext cx="4104456" cy="4021907"/>
          </a:xfrm>
        </p:spPr>
      </p:pic>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12</a:t>
            </a:fld>
            <a:endParaRPr lang="ko-KR" altLang="en-US" dirty="0">
              <a:latin typeface="Arial Narrow" pitchFamily="34" charset="0"/>
            </a:endParaRPr>
          </a:p>
        </p:txBody>
      </p:sp>
      <p:sp>
        <p:nvSpPr>
          <p:cNvPr id="7" name="TextBox 6"/>
          <p:cNvSpPr txBox="1"/>
          <p:nvPr/>
        </p:nvSpPr>
        <p:spPr>
          <a:xfrm>
            <a:off x="323528" y="6021288"/>
            <a:ext cx="3960440" cy="461665"/>
          </a:xfrm>
          <a:prstGeom prst="rect">
            <a:avLst/>
          </a:prstGeom>
          <a:noFill/>
        </p:spPr>
        <p:txBody>
          <a:bodyPr wrap="square" rtlCol="0">
            <a:spAutoFit/>
          </a:bodyPr>
          <a:lstStyle/>
          <a:p>
            <a:pPr algn="ctr"/>
            <a:r>
              <a:rPr lang="en-US" altLang="ko-KR" sz="2400" dirty="0" smtClean="0">
                <a:latin typeface="Arial Narrow" pitchFamily="34" charset="0"/>
                <a:ea typeface="HY헤드라인M" pitchFamily="18" charset="-127"/>
              </a:rPr>
              <a:t>Ark of the Old Testament Age</a:t>
            </a:r>
            <a:endParaRPr lang="ko-KR" altLang="en-US" sz="2400" dirty="0">
              <a:latin typeface="Arial Narrow" pitchFamily="34" charset="0"/>
              <a:ea typeface="HY헤드라인M" pitchFamily="18" charset="-127"/>
            </a:endParaRPr>
          </a:p>
        </p:txBody>
      </p:sp>
      <p:pic>
        <p:nvPicPr>
          <p:cNvPr id="8" name="Picture 1" descr="C:\Documents and Settings\이기식\바탕 화면\AKR20100313062200005_01_i.jpg"/>
          <p:cNvPicPr>
            <a:picLocks noChangeAspect="1" noChangeArrowheads="1"/>
          </p:cNvPicPr>
          <p:nvPr/>
        </p:nvPicPr>
        <p:blipFill>
          <a:blip r:embed="rId4" cstate="print"/>
          <a:srcRect/>
          <a:stretch>
            <a:fillRect/>
          </a:stretch>
        </p:blipFill>
        <p:spPr bwMode="auto">
          <a:xfrm>
            <a:off x="0" y="-1"/>
            <a:ext cx="1619671" cy="1492529"/>
          </a:xfrm>
          <a:prstGeom prst="rect">
            <a:avLst/>
          </a:prstGeom>
          <a:solidFill>
            <a:srgbClr val="92D050"/>
          </a:solidFill>
          <a:ln>
            <a:noFill/>
          </a:ln>
          <a:effectLst>
            <a:softEdge rad="112500"/>
          </a:effectLst>
        </p:spPr>
      </p:pic>
      <p:sp>
        <p:nvSpPr>
          <p:cNvPr id="9" name="제목 1"/>
          <p:cNvSpPr txBox="1">
            <a:spLocks/>
          </p:cNvSpPr>
          <p:nvPr/>
        </p:nvSpPr>
        <p:spPr>
          <a:xfrm>
            <a:off x="1691680" y="0"/>
            <a:ext cx="7452320" cy="1412776"/>
          </a:xfrm>
          <a:prstGeom prst="rect">
            <a:avLst/>
          </a:prstGeom>
          <a:solidFill>
            <a:srgbClr val="92D050"/>
          </a:solidFill>
        </p:spPr>
        <p:txBody>
          <a:bodyPr vert="horz" lIns="91440" tIns="45720" rIns="91440" bIns="45720" rtlCol="0" anchor="ctr">
            <a:noAutofit/>
          </a:bodyPr>
          <a:lstStyle/>
          <a:p>
            <a:pPr lvl="0" algn="ctr">
              <a:spcBef>
                <a:spcPct val="0"/>
              </a:spcBef>
              <a:defRPr/>
            </a:pPr>
            <a:r>
              <a:rPr kumimoji="0" lang="en-US" altLang="ko-KR" sz="2800" b="0" i="0" u="none" strike="noStrike" kern="1200" cap="none" spc="0" normalizeH="0" baseline="0" noProof="0" dirty="0" smtClean="0">
                <a:ln>
                  <a:noFill/>
                </a:ln>
                <a:solidFill>
                  <a:schemeClr val="bg1"/>
                </a:solidFill>
                <a:effectLst/>
                <a:uLnTx/>
                <a:uFillTx/>
                <a:latin typeface="Arial Narrow" pitchFamily="34" charset="0"/>
                <a:ea typeface="HY헤드라인M" pitchFamily="18" charset="-127"/>
                <a:cs typeface="+mj-cs"/>
              </a:rPr>
              <a:t>3) </a:t>
            </a:r>
            <a:r>
              <a:rPr lang="en-US" altLang="ko-KR" sz="2800" dirty="0" smtClean="0">
                <a:solidFill>
                  <a:schemeClr val="bg1"/>
                </a:solidFill>
                <a:latin typeface="Arial Narrow" pitchFamily="34" charset="0"/>
                <a:ea typeface="HY헤드라인M" pitchFamily="18" charset="-127"/>
              </a:rPr>
              <a:t>Significance of the </a:t>
            </a:r>
            <a:r>
              <a:rPr lang="en-US" altLang="ko-KR" sz="2800" dirty="0" err="1" smtClean="0">
                <a:solidFill>
                  <a:schemeClr val="bg1"/>
                </a:solidFill>
                <a:latin typeface="Arial Narrow" pitchFamily="34" charset="0"/>
                <a:ea typeface="HY헤드라인M" pitchFamily="18" charset="-127"/>
              </a:rPr>
              <a:t>Cheon</a:t>
            </a:r>
            <a:r>
              <a:rPr lang="en-US" altLang="ko-KR"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Bok </a:t>
            </a:r>
            <a:r>
              <a:rPr lang="en-US" altLang="ko-KR" sz="2800" dirty="0" smtClean="0">
                <a:solidFill>
                  <a:schemeClr val="bg1"/>
                </a:solidFill>
                <a:latin typeface="Arial Narrow" pitchFamily="34" charset="0"/>
                <a:ea typeface="HY헤드라인M" pitchFamily="18" charset="-127"/>
              </a:rPr>
              <a:t>Ark </a:t>
            </a:r>
            <a:r>
              <a:rPr lang="en-US" altLang="ko-KR" sz="2800" dirty="0" smtClean="0">
                <a:solidFill>
                  <a:schemeClr val="bg1"/>
                </a:solidFill>
                <a:latin typeface="Arial Narrow" pitchFamily="34" charset="0"/>
                <a:ea typeface="HY헤드라인M" pitchFamily="18" charset="-127"/>
              </a:rPr>
              <a:t>containing the Textbooks and Teaching </a:t>
            </a:r>
            <a:r>
              <a:rPr lang="en-US" altLang="ko-KR" sz="2800" dirty="0" smtClean="0">
                <a:solidFill>
                  <a:schemeClr val="bg1"/>
                </a:solidFill>
                <a:latin typeface="Arial Narrow" pitchFamily="34" charset="0"/>
                <a:ea typeface="HY헤드라인M" pitchFamily="18" charset="-127"/>
              </a:rPr>
              <a:t>Materials </a:t>
            </a:r>
            <a:r>
              <a:rPr lang="en-US" altLang="ko-KR" sz="2800" dirty="0" smtClean="0">
                <a:solidFill>
                  <a:schemeClr val="bg1"/>
                </a:solidFill>
                <a:latin typeface="Arial Narrow" pitchFamily="34" charset="0"/>
                <a:ea typeface="HY헤드라인M" pitchFamily="18" charset="-127"/>
              </a:rPr>
              <a:t>of True Parents' </a:t>
            </a:r>
            <a:r>
              <a:rPr lang="en-US" altLang="ko-KR" sz="2800" dirty="0" smtClean="0">
                <a:solidFill>
                  <a:schemeClr val="bg1"/>
                </a:solidFill>
                <a:latin typeface="Arial Narrow" pitchFamily="34" charset="0"/>
                <a:ea typeface="HY헤드라인M" pitchFamily="18" charset="-127"/>
              </a:rPr>
              <a:t>Word,</a:t>
            </a:r>
            <a:r>
              <a:rPr lang="ko-KR" altLang="en-US"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which is being given to us today</a:t>
            </a:r>
            <a:endParaRPr kumimoji="0" lang="ko-KR" altLang="en-US" sz="2800" b="0" i="0" u="none" strike="noStrike" kern="1200" cap="none" spc="0" normalizeH="0" baseline="0" noProof="0" dirty="0">
              <a:ln>
                <a:noFill/>
              </a:ln>
              <a:solidFill>
                <a:schemeClr val="bg1"/>
              </a:solidFill>
              <a:effectLst/>
              <a:uLnTx/>
              <a:uFillTx/>
              <a:latin typeface="Arial Narrow" pitchFamily="34" charset="0"/>
              <a:ea typeface="HY헤드라인M" pitchFamily="18" charset="-127"/>
              <a:cs typeface="+mj-cs"/>
            </a:endParaRPr>
          </a:p>
        </p:txBody>
      </p:sp>
      <p:grpSp>
        <p:nvGrpSpPr>
          <p:cNvPr id="13" name="그룹 12"/>
          <p:cNvGrpSpPr/>
          <p:nvPr/>
        </p:nvGrpSpPr>
        <p:grpSpPr>
          <a:xfrm>
            <a:off x="4716016" y="1772816"/>
            <a:ext cx="4176464" cy="4248472"/>
            <a:chOff x="4716016" y="1988840"/>
            <a:chExt cx="4176464" cy="4248472"/>
          </a:xfrm>
        </p:grpSpPr>
        <p:pic>
          <p:nvPicPr>
            <p:cNvPr id="6" name="그림 5" descr="465.jpg"/>
            <p:cNvPicPr>
              <a:picLocks noChangeAspect="1"/>
            </p:cNvPicPr>
            <p:nvPr/>
          </p:nvPicPr>
          <p:blipFill>
            <a:blip r:embed="rId5" cstate="print"/>
            <a:srcRect t="9756" b="7317"/>
            <a:stretch>
              <a:fillRect/>
            </a:stretch>
          </p:blipFill>
          <p:spPr>
            <a:xfrm>
              <a:off x="4716016" y="1988840"/>
              <a:ext cx="4176464" cy="2448272"/>
            </a:xfrm>
            <a:prstGeom prst="rect">
              <a:avLst/>
            </a:prstGeom>
          </p:spPr>
        </p:pic>
        <p:pic>
          <p:nvPicPr>
            <p:cNvPr id="12" name="그림 11" descr="1_a6_5c_CF_16dud_Fil7_913_11.jpg"/>
            <p:cNvPicPr>
              <a:picLocks noChangeAspect="1"/>
            </p:cNvPicPr>
            <p:nvPr/>
          </p:nvPicPr>
          <p:blipFill>
            <a:blip r:embed="rId6" cstate="print"/>
            <a:srcRect t="15935" b="31707"/>
            <a:stretch>
              <a:fillRect/>
            </a:stretch>
          </p:blipFill>
          <p:spPr>
            <a:xfrm>
              <a:off x="4716016" y="4437112"/>
              <a:ext cx="4176464" cy="1800200"/>
            </a:xfrm>
            <a:prstGeom prst="rect">
              <a:avLst/>
            </a:prstGeom>
          </p:spPr>
        </p:pic>
      </p:grpSp>
      <p:sp>
        <p:nvSpPr>
          <p:cNvPr id="14" name="TextBox 13"/>
          <p:cNvSpPr txBox="1"/>
          <p:nvPr/>
        </p:nvSpPr>
        <p:spPr>
          <a:xfrm>
            <a:off x="5148064" y="6093296"/>
            <a:ext cx="3672408" cy="769441"/>
          </a:xfrm>
          <a:prstGeom prst="rect">
            <a:avLst/>
          </a:prstGeom>
          <a:noFill/>
        </p:spPr>
        <p:txBody>
          <a:bodyPr wrap="square" rtlCol="0">
            <a:spAutoFit/>
          </a:bodyPr>
          <a:lstStyle/>
          <a:p>
            <a:pPr algn="ctr"/>
            <a:r>
              <a:rPr lang="en-US" altLang="ko-KR" sz="2400" dirty="0" err="1" smtClean="0">
                <a:latin typeface="Arial Narrow" pitchFamily="34" charset="0"/>
                <a:ea typeface="HY헤드라인M" pitchFamily="18" charset="-127"/>
              </a:rPr>
              <a:t>Cheon</a:t>
            </a:r>
            <a:r>
              <a:rPr lang="en-US" altLang="ko-KR" sz="2400" dirty="0" smtClean="0">
                <a:latin typeface="Arial Narrow" pitchFamily="34" charset="0"/>
                <a:ea typeface="HY헤드라인M" pitchFamily="18" charset="-127"/>
              </a:rPr>
              <a:t> </a:t>
            </a:r>
            <a:r>
              <a:rPr lang="en-US" altLang="ko-KR" sz="2400" dirty="0" smtClean="0">
                <a:latin typeface="Arial Narrow" pitchFamily="34" charset="0"/>
                <a:ea typeface="HY헤드라인M" pitchFamily="18" charset="-127"/>
              </a:rPr>
              <a:t>Bok </a:t>
            </a:r>
            <a:r>
              <a:rPr lang="en-US" altLang="ko-KR" sz="2400" dirty="0" smtClean="0">
                <a:latin typeface="Arial Narrow" pitchFamily="34" charset="0"/>
                <a:ea typeface="HY헤드라인M" pitchFamily="18" charset="-127"/>
              </a:rPr>
              <a:t>Ark</a:t>
            </a:r>
            <a:endParaRPr lang="en-US" altLang="ko-KR" sz="2400" dirty="0" smtClean="0">
              <a:latin typeface="Arial Narrow" pitchFamily="34" charset="0"/>
              <a:ea typeface="HY헤드라인M" pitchFamily="18" charset="-127"/>
            </a:endParaRPr>
          </a:p>
          <a:p>
            <a:pPr algn="ctr"/>
            <a:r>
              <a:rPr lang="en-US" altLang="ko-KR" sz="2000" dirty="0" smtClean="0">
                <a:latin typeface="Arial Narrow" pitchFamily="34" charset="0"/>
                <a:ea typeface="HY헤드라인M" pitchFamily="18" charset="-127"/>
              </a:rPr>
              <a:t>(Conceptual rendering)</a:t>
            </a:r>
            <a:endParaRPr lang="ko-KR" altLang="en-US" sz="2000" dirty="0">
              <a:latin typeface="Arial Narrow" pitchFamily="34" charset="0"/>
              <a:ea typeface="HY헤드라인M" pitchFamily="18"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6512" y="-27384"/>
            <a:ext cx="9180512" cy="1512168"/>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6"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0"/>
            <a:ext cx="1619671" cy="1649638"/>
          </a:xfrm>
          <a:prstGeom prst="rect">
            <a:avLst/>
          </a:prstGeom>
          <a:ln>
            <a:noFill/>
          </a:ln>
          <a:effectLst>
            <a:softEdge rad="112500"/>
          </a:effectLst>
        </p:spPr>
      </p:pic>
      <p:sp>
        <p:nvSpPr>
          <p:cNvPr id="2" name="제목 1"/>
          <p:cNvSpPr>
            <a:spLocks noGrp="1"/>
          </p:cNvSpPr>
          <p:nvPr>
            <p:ph type="title"/>
          </p:nvPr>
        </p:nvSpPr>
        <p:spPr>
          <a:xfrm>
            <a:off x="1368152" y="188640"/>
            <a:ext cx="7452320" cy="1143000"/>
          </a:xfrm>
        </p:spPr>
        <p:txBody>
          <a:bodyPr>
            <a:noAutofit/>
          </a:bodyPr>
          <a:lstStyle/>
          <a:p>
            <a:r>
              <a:rPr lang="en-US" altLang="ko-KR" sz="2800" dirty="0" smtClean="0">
                <a:solidFill>
                  <a:schemeClr val="bg1"/>
                </a:solidFill>
                <a:latin typeface="Arial Narrow" pitchFamily="34" charset="0"/>
                <a:ea typeface="HY헤드라인M" pitchFamily="18" charset="-127"/>
              </a:rPr>
              <a:t>4) Significance of the </a:t>
            </a:r>
            <a:r>
              <a:rPr lang="en-US" altLang="ko-KR" sz="2800" dirty="0" err="1" smtClean="0">
                <a:solidFill>
                  <a:schemeClr val="bg1"/>
                </a:solidFill>
                <a:latin typeface="Arial Narrow" pitchFamily="34" charset="0"/>
                <a:ea typeface="HY헤드라인M" pitchFamily="18" charset="-127"/>
              </a:rPr>
              <a:t>Cheon</a:t>
            </a:r>
            <a:r>
              <a:rPr lang="en-US" altLang="ko-KR"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Bok </a:t>
            </a:r>
            <a:r>
              <a:rPr lang="en-US" altLang="ko-KR" sz="2800" dirty="0" smtClean="0">
                <a:solidFill>
                  <a:schemeClr val="bg1"/>
                </a:solidFill>
                <a:latin typeface="Arial Narrow" pitchFamily="34" charset="0"/>
                <a:ea typeface="HY헤드라인M" pitchFamily="18" charset="-127"/>
              </a:rPr>
              <a:t>Ark </a:t>
            </a:r>
            <a:r>
              <a:rPr lang="en-US" altLang="ko-KR" sz="2800" dirty="0" smtClean="0">
                <a:solidFill>
                  <a:schemeClr val="bg1"/>
                </a:solidFill>
                <a:latin typeface="Arial Narrow" pitchFamily="34" charset="0"/>
                <a:ea typeface="HY헤드라인M" pitchFamily="18" charset="-127"/>
              </a:rPr>
              <a:t>containing the Textbooks and Teaching </a:t>
            </a:r>
            <a:r>
              <a:rPr lang="en-US" altLang="ko-KR" sz="2800" dirty="0" smtClean="0">
                <a:solidFill>
                  <a:schemeClr val="bg1"/>
                </a:solidFill>
                <a:latin typeface="Arial Narrow" pitchFamily="34" charset="0"/>
                <a:ea typeface="HY헤드라인M" pitchFamily="18" charset="-127"/>
              </a:rPr>
              <a:t>Materials </a:t>
            </a:r>
            <a:r>
              <a:rPr lang="en-US" altLang="ko-KR" sz="2800" dirty="0" smtClean="0">
                <a:solidFill>
                  <a:schemeClr val="bg1"/>
                </a:solidFill>
                <a:latin typeface="Arial Narrow" pitchFamily="34" charset="0"/>
                <a:ea typeface="HY헤드라인M" pitchFamily="18" charset="-127"/>
              </a:rPr>
              <a:t>of True Parents' </a:t>
            </a:r>
            <a:r>
              <a:rPr lang="en-US" altLang="ko-KR" sz="2800" dirty="0" smtClean="0">
                <a:solidFill>
                  <a:schemeClr val="bg1"/>
                </a:solidFill>
                <a:latin typeface="Arial Narrow" pitchFamily="34" charset="0"/>
                <a:ea typeface="HY헤드라인M" pitchFamily="18" charset="-127"/>
              </a:rPr>
              <a:t>Word,</a:t>
            </a:r>
            <a:r>
              <a:rPr lang="ko-KR" altLang="en-US" sz="2800" dirty="0" smtClean="0">
                <a:solidFill>
                  <a:schemeClr val="bg1"/>
                </a:solidFill>
                <a:latin typeface="Arial Narrow" pitchFamily="34" charset="0"/>
                <a:ea typeface="HY헤드라인M" pitchFamily="18" charset="-127"/>
              </a:rPr>
              <a:t> </a:t>
            </a:r>
            <a:r>
              <a:rPr lang="en-US" altLang="ko-KR" sz="2800" dirty="0" smtClean="0">
                <a:solidFill>
                  <a:schemeClr val="bg1"/>
                </a:solidFill>
                <a:latin typeface="Arial Narrow" pitchFamily="34" charset="0"/>
                <a:ea typeface="HY헤드라인M" pitchFamily="18" charset="-127"/>
              </a:rPr>
              <a:t>which is being given to us today</a:t>
            </a:r>
            <a:endParaRPr lang="ko-KR" altLang="en-US" sz="2800" dirty="0">
              <a:solidFill>
                <a:schemeClr val="bg1"/>
              </a:solidFill>
              <a:latin typeface="Arial Narrow" pitchFamily="34" charset="0"/>
              <a:ea typeface="HY헤드라인M" pitchFamily="18" charset="-127"/>
            </a:endParaRPr>
          </a:p>
        </p:txBody>
      </p:sp>
      <p:sp>
        <p:nvSpPr>
          <p:cNvPr id="3" name="내용 개체 틀 2"/>
          <p:cNvSpPr>
            <a:spLocks noGrp="1"/>
          </p:cNvSpPr>
          <p:nvPr>
            <p:ph idx="1"/>
          </p:nvPr>
        </p:nvSpPr>
        <p:spPr>
          <a:xfrm>
            <a:off x="457200" y="1268760"/>
            <a:ext cx="8229600" cy="5256584"/>
          </a:xfrm>
        </p:spPr>
        <p:txBody>
          <a:bodyPr>
            <a:noAutofit/>
          </a:bodyPr>
          <a:lstStyle/>
          <a:p>
            <a:pPr>
              <a:buNone/>
            </a:pPr>
            <a:endParaRPr lang="en-US" altLang="ko-KR" sz="2200" dirty="0" smtClean="0">
              <a:latin typeface="Arial Narrow" pitchFamily="34" charset="0"/>
            </a:endParaRPr>
          </a:p>
          <a:p>
            <a:pPr>
              <a:buNone/>
            </a:pPr>
            <a:r>
              <a:rPr lang="en-US" altLang="ko-KR" sz="2200" dirty="0" smtClean="0">
                <a:latin typeface="Arial Narrow" pitchFamily="34" charset="0"/>
                <a:ea typeface="HY동녘B" pitchFamily="18" charset="-127"/>
              </a:rPr>
              <a:t>     The </a:t>
            </a:r>
            <a:r>
              <a:rPr lang="en-US" altLang="ko-KR" sz="2200" dirty="0" smtClean="0">
                <a:latin typeface="Arial Narrow" pitchFamily="34" charset="0"/>
                <a:ea typeface="HY동녘B" pitchFamily="18" charset="-127"/>
              </a:rPr>
              <a:t>places </a:t>
            </a:r>
            <a:r>
              <a:rPr lang="en-US" altLang="ko-KR" sz="2200" dirty="0" smtClean="0">
                <a:latin typeface="Arial Narrow" pitchFamily="34" charset="0"/>
                <a:ea typeface="HY동녘B" pitchFamily="18" charset="-127"/>
              </a:rPr>
              <a:t>where the Word is proclaimed, the </a:t>
            </a:r>
            <a:r>
              <a:rPr lang="en-US" altLang="ko-KR" sz="2200" dirty="0" smtClean="0">
                <a:solidFill>
                  <a:srgbClr val="FF0000"/>
                </a:solidFill>
                <a:latin typeface="Arial Narrow" pitchFamily="34" charset="0"/>
                <a:ea typeface="HY동녘B" pitchFamily="18" charset="-127"/>
              </a:rPr>
              <a:t>chapels </a:t>
            </a:r>
            <a:r>
              <a:rPr lang="en-US" altLang="ko-KR" sz="2200" dirty="0" smtClean="0">
                <a:solidFill>
                  <a:srgbClr val="FF0000"/>
                </a:solidFill>
                <a:latin typeface="Arial Narrow" pitchFamily="34" charset="0"/>
                <a:ea typeface="HY동녘B" pitchFamily="18" charset="-127"/>
              </a:rPr>
              <a:t>in the </a:t>
            </a:r>
            <a:r>
              <a:rPr lang="en-US" altLang="ko-KR" sz="2200" dirty="0" smtClean="0">
                <a:solidFill>
                  <a:srgbClr val="FF0000"/>
                </a:solidFill>
                <a:latin typeface="Arial Narrow" pitchFamily="34" charset="0"/>
                <a:ea typeface="HY동녘B" pitchFamily="18" charset="-127"/>
              </a:rPr>
              <a:t>churches </a:t>
            </a:r>
            <a:r>
              <a:rPr lang="en-US" altLang="ko-KR" sz="2200" dirty="0" smtClean="0">
                <a:solidFill>
                  <a:srgbClr val="FF0000"/>
                </a:solidFill>
                <a:latin typeface="Arial Narrow" pitchFamily="34" charset="0"/>
                <a:ea typeface="HY동녘B" pitchFamily="18" charset="-127"/>
              </a:rPr>
              <a:t>and </a:t>
            </a:r>
            <a:r>
              <a:rPr lang="en-US" altLang="ko-KR" sz="2200" dirty="0" smtClean="0">
                <a:solidFill>
                  <a:srgbClr val="FF0000"/>
                </a:solidFill>
                <a:latin typeface="Arial Narrow" pitchFamily="34" charset="0"/>
                <a:ea typeface="HY동녘B" pitchFamily="18" charset="-127"/>
              </a:rPr>
              <a:t>the homes of </a:t>
            </a:r>
            <a:r>
              <a:rPr lang="en-US" altLang="ko-KR" sz="2200" dirty="0" smtClean="0">
                <a:solidFill>
                  <a:srgbClr val="FF0000"/>
                </a:solidFill>
                <a:latin typeface="Arial Narrow" pitchFamily="34" charset="0"/>
                <a:ea typeface="HY동녘B" pitchFamily="18" charset="-127"/>
              </a:rPr>
              <a:t>Blessed </a:t>
            </a:r>
            <a:r>
              <a:rPr lang="en-US" altLang="ko-KR" sz="2200" dirty="0" smtClean="0">
                <a:solidFill>
                  <a:srgbClr val="FF0000"/>
                </a:solidFill>
                <a:latin typeface="Arial Narrow" pitchFamily="34" charset="0"/>
                <a:ea typeface="HY동녘B" pitchFamily="18" charset="-127"/>
              </a:rPr>
              <a:t>Families, become </a:t>
            </a:r>
            <a:r>
              <a:rPr lang="en-US" altLang="ko-KR" sz="2200" dirty="0" smtClean="0">
                <a:solidFill>
                  <a:srgbClr val="FF0000"/>
                </a:solidFill>
                <a:latin typeface="Arial Narrow" pitchFamily="34" charset="0"/>
                <a:ea typeface="HY동녘B" pitchFamily="18" charset="-127"/>
              </a:rPr>
              <a:t>the base of the Kingdom of Heaven</a:t>
            </a:r>
            <a:r>
              <a:rPr lang="en-US" altLang="ko-KR" sz="2200" dirty="0" smtClean="0">
                <a:latin typeface="Arial Narrow" pitchFamily="34" charset="0"/>
                <a:ea typeface="HY동녘B" pitchFamily="18" charset="-127"/>
              </a:rPr>
              <a:t>. The </a:t>
            </a:r>
            <a:r>
              <a:rPr lang="en-US" altLang="ko-KR" sz="2200" dirty="0" err="1" smtClean="0">
                <a:latin typeface="Arial Narrow" pitchFamily="34" charset="0"/>
                <a:ea typeface="HY동녘B" pitchFamily="18" charset="-127"/>
              </a:rPr>
              <a:t>Cheon</a:t>
            </a:r>
            <a:r>
              <a:rPr lang="en-US" altLang="ko-KR" sz="2200" dirty="0" smtClean="0">
                <a:latin typeface="Arial Narrow" pitchFamily="34" charset="0"/>
                <a:ea typeface="HY동녘B" pitchFamily="18" charset="-127"/>
              </a:rPr>
              <a:t> </a:t>
            </a:r>
            <a:r>
              <a:rPr lang="en-US" altLang="ko-KR" sz="2200" dirty="0" smtClean="0">
                <a:latin typeface="Arial Narrow" pitchFamily="34" charset="0"/>
                <a:ea typeface="HY동녘B" pitchFamily="18" charset="-127"/>
              </a:rPr>
              <a:t>Bok </a:t>
            </a:r>
            <a:r>
              <a:rPr lang="en-US" altLang="ko-KR" sz="2200" dirty="0" smtClean="0">
                <a:latin typeface="Arial Narrow" pitchFamily="34" charset="0"/>
                <a:ea typeface="HY동녘B" pitchFamily="18" charset="-127"/>
              </a:rPr>
              <a:t>Ark, </a:t>
            </a:r>
            <a:r>
              <a:rPr lang="en-US" altLang="ko-KR" sz="2200" dirty="0" smtClean="0">
                <a:latin typeface="Arial Narrow" pitchFamily="34" charset="0"/>
                <a:ea typeface="HY동녘B" pitchFamily="18" charset="-127"/>
              </a:rPr>
              <a:t>a symbol of God’s Word, should be bequeathed to </a:t>
            </a:r>
            <a:r>
              <a:rPr lang="en-US" altLang="ko-KR" sz="2200" dirty="0" smtClean="0">
                <a:latin typeface="Arial Narrow" pitchFamily="34" charset="0"/>
                <a:ea typeface="HY동녘B" pitchFamily="18" charset="-127"/>
              </a:rPr>
              <a:t>such places. </a:t>
            </a:r>
            <a:endParaRPr lang="en-US" altLang="ko-KR" sz="2200" dirty="0" smtClean="0">
              <a:latin typeface="Arial Narrow" pitchFamily="34" charset="0"/>
              <a:ea typeface="HY동녘B" pitchFamily="18" charset="-127"/>
            </a:endParaRPr>
          </a:p>
          <a:p>
            <a:pPr>
              <a:buNone/>
            </a:pPr>
            <a:endParaRPr lang="en-US" altLang="ko-KR" sz="1600" dirty="0" smtClean="0">
              <a:latin typeface="Arial Narrow" pitchFamily="34" charset="0"/>
              <a:ea typeface="HY동녘B" pitchFamily="18" charset="-127"/>
            </a:endParaRPr>
          </a:p>
          <a:p>
            <a:pPr>
              <a:buNone/>
            </a:pPr>
            <a:r>
              <a:rPr lang="en-US" altLang="ko-KR" sz="2200" dirty="0" smtClean="0">
                <a:latin typeface="Arial Narrow" pitchFamily="34" charset="0"/>
                <a:ea typeface="HY동녘B" pitchFamily="18" charset="-127"/>
              </a:rPr>
              <a:t>      It is being </a:t>
            </a:r>
            <a:r>
              <a:rPr lang="en-US" altLang="ko-KR" sz="2200" dirty="0" smtClean="0">
                <a:solidFill>
                  <a:srgbClr val="FF0000"/>
                </a:solidFill>
                <a:latin typeface="Arial Narrow" pitchFamily="34" charset="0"/>
                <a:ea typeface="HY동녘B" pitchFamily="18" charset="-127"/>
              </a:rPr>
              <a:t>bequeathed</a:t>
            </a:r>
            <a:r>
              <a:rPr lang="en-US" altLang="ko-KR" sz="2200" dirty="0" smtClean="0">
                <a:latin typeface="Arial Narrow" pitchFamily="34" charset="0"/>
                <a:ea typeface="HY동녘B" pitchFamily="18" charset="-127"/>
              </a:rPr>
              <a:t> to the world leaders who were engrafted to True Parents and to </a:t>
            </a:r>
            <a:r>
              <a:rPr lang="en-US" altLang="ko-KR" sz="2200" dirty="0" smtClean="0">
                <a:solidFill>
                  <a:srgbClr val="FF0000"/>
                </a:solidFill>
                <a:latin typeface="Arial Narrow" pitchFamily="34" charset="0"/>
                <a:ea typeface="HY동녘B" pitchFamily="18" charset="-127"/>
              </a:rPr>
              <a:t>the mission nations and churches in all nations of the world </a:t>
            </a:r>
            <a:r>
              <a:rPr lang="en-US" altLang="ko-KR" sz="2200" dirty="0" smtClean="0">
                <a:latin typeface="Arial Narrow" pitchFamily="34" charset="0"/>
                <a:ea typeface="HY동녘B" pitchFamily="18" charset="-127"/>
              </a:rPr>
              <a:t>so that the will of God and the True Parents of Heaven, Earth and Humankind of saving the nations can be </a:t>
            </a:r>
            <a:r>
              <a:rPr lang="en-US" altLang="ko-KR" sz="2200" dirty="0" smtClean="0">
                <a:solidFill>
                  <a:srgbClr val="FF0000"/>
                </a:solidFill>
                <a:latin typeface="Arial Narrow" pitchFamily="34" charset="0"/>
                <a:ea typeface="HY동녘B" pitchFamily="18" charset="-127"/>
              </a:rPr>
              <a:t>proclaimed to the entire world</a:t>
            </a:r>
            <a:r>
              <a:rPr lang="en-US" altLang="ko-KR" sz="2200" dirty="0" smtClean="0">
                <a:latin typeface="Arial Narrow" pitchFamily="34" charset="0"/>
                <a:ea typeface="HY동녘B" pitchFamily="18" charset="-127"/>
              </a:rPr>
              <a:t> </a:t>
            </a:r>
            <a:r>
              <a:rPr lang="en-US" altLang="ko-KR" sz="2200" dirty="0" smtClean="0">
                <a:solidFill>
                  <a:srgbClr val="FF0000"/>
                </a:solidFill>
                <a:latin typeface="Arial Narrow" pitchFamily="34" charset="0"/>
                <a:ea typeface="HY동녘B" pitchFamily="18" charset="-127"/>
              </a:rPr>
              <a:t>for all eternity.</a:t>
            </a:r>
            <a:endParaRPr lang="en-US" altLang="ko-KR" sz="2200" dirty="0" smtClean="0">
              <a:latin typeface="Arial Narrow" pitchFamily="34" charset="0"/>
              <a:ea typeface="HY동녘B" pitchFamily="18" charset="-127"/>
            </a:endParaRPr>
          </a:p>
          <a:p>
            <a:pPr>
              <a:buNone/>
            </a:pPr>
            <a:r>
              <a:rPr lang="en-US" altLang="ko-KR" sz="1600" dirty="0" smtClean="0">
                <a:latin typeface="Arial Narrow" pitchFamily="34" charset="0"/>
                <a:ea typeface="HY동녘B" pitchFamily="18" charset="-127"/>
              </a:rPr>
              <a:t> </a:t>
            </a:r>
          </a:p>
          <a:p>
            <a:pPr>
              <a:buNone/>
            </a:pPr>
            <a:r>
              <a:rPr lang="en-US" altLang="ko-KR" sz="2200" dirty="0" smtClean="0">
                <a:latin typeface="Arial Narrow" pitchFamily="34" charset="0"/>
                <a:ea typeface="HY동녘B" pitchFamily="18" charset="-127"/>
              </a:rPr>
              <a:t>     In the beginning, God created the heavens and the earth with the Word. In the same way, the </a:t>
            </a:r>
            <a:r>
              <a:rPr lang="en-US" altLang="ko-KR" sz="2200" dirty="0" smtClean="0">
                <a:solidFill>
                  <a:srgbClr val="FF0000"/>
                </a:solidFill>
                <a:latin typeface="Arial Narrow" pitchFamily="34" charset="0"/>
                <a:ea typeface="HY동녘B" pitchFamily="18" charset="-127"/>
              </a:rPr>
              <a:t>ideal of creation is being actualized on the earth through the Word of the Messiah. </a:t>
            </a:r>
            <a:endParaRPr lang="ko-KR" altLang="en-US" sz="2200" dirty="0">
              <a:solidFill>
                <a:srgbClr val="FF0000"/>
              </a:solidFill>
              <a:latin typeface="Arial Narrow" pitchFamily="34" charset="0"/>
              <a:ea typeface="HY동녘B" pitchFamily="18" charset="-127"/>
            </a:endParaRPr>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13</a:t>
            </a:fld>
            <a:endParaRPr lang="ko-KR" altLang="en-US" dirty="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p:cNvSpPr/>
          <p:nvPr/>
        </p:nvSpPr>
        <p:spPr>
          <a:xfrm>
            <a:off x="-36512" y="-27384"/>
            <a:ext cx="9180512" cy="1296144"/>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15"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1"/>
            <a:ext cx="1619671" cy="1413975"/>
          </a:xfrm>
          <a:prstGeom prst="rect">
            <a:avLst/>
          </a:prstGeom>
          <a:ln>
            <a:noFill/>
          </a:ln>
          <a:effectLst>
            <a:softEdge rad="112500"/>
          </a:effectLst>
        </p:spPr>
      </p:pic>
      <p:sp>
        <p:nvSpPr>
          <p:cNvPr id="37" name="모서리가 둥근 직사각형 36"/>
          <p:cNvSpPr/>
          <p:nvPr/>
        </p:nvSpPr>
        <p:spPr>
          <a:xfrm>
            <a:off x="1475656" y="-27384"/>
            <a:ext cx="7632848" cy="1197916"/>
          </a:xfrm>
          <a:prstGeom prst="roundRect">
            <a:avLst/>
          </a:prstGeom>
          <a:noFill/>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2400" b="1" dirty="0" smtClean="0">
                <a:solidFill>
                  <a:schemeClr val="bg1"/>
                </a:solidFill>
                <a:latin typeface="Arial Narrow" pitchFamily="34" charset="0"/>
                <a:ea typeface="HY헤드라인M" pitchFamily="18" charset="-127"/>
              </a:rPr>
              <a:t>III. </a:t>
            </a:r>
            <a:r>
              <a:rPr lang="en-US" altLang="ko-KR" sz="2400" b="1" dirty="0" smtClean="0">
                <a:solidFill>
                  <a:schemeClr val="bg1"/>
                </a:solidFill>
                <a:latin typeface="Arial Narrow" pitchFamily="34" charset="0"/>
                <a:ea typeface="HY헤드라인M" pitchFamily="18" charset="-127"/>
                <a:cs typeface="Arial" pitchFamily="34" charset="0"/>
              </a:rPr>
              <a:t>Providential development for bequeathing the Word and the </a:t>
            </a:r>
            <a:r>
              <a:rPr lang="en-US" altLang="ko-KR" sz="2400" b="1" dirty="0" err="1" smtClean="0">
                <a:solidFill>
                  <a:schemeClr val="bg1"/>
                </a:solidFill>
                <a:latin typeface="Arial Narrow" pitchFamily="34" charset="0"/>
                <a:ea typeface="HY헤드라인M" pitchFamily="18" charset="-127"/>
                <a:cs typeface="Arial" pitchFamily="34" charset="0"/>
              </a:rPr>
              <a:t>Cheon</a:t>
            </a:r>
            <a:r>
              <a:rPr lang="en-US" altLang="ko-KR" sz="2400" b="1" dirty="0" smtClean="0">
                <a:solidFill>
                  <a:schemeClr val="bg1"/>
                </a:solidFill>
                <a:latin typeface="Arial Narrow" pitchFamily="34" charset="0"/>
                <a:ea typeface="HY헤드라인M" pitchFamily="18" charset="-127"/>
                <a:cs typeface="Arial" pitchFamily="34" charset="0"/>
              </a:rPr>
              <a:t> </a:t>
            </a:r>
            <a:r>
              <a:rPr lang="en-US" altLang="ko-KR" sz="2400" b="1" dirty="0" smtClean="0">
                <a:solidFill>
                  <a:schemeClr val="bg1"/>
                </a:solidFill>
                <a:latin typeface="Arial Narrow" pitchFamily="34" charset="0"/>
                <a:ea typeface="HY헤드라인M" pitchFamily="18" charset="-127"/>
                <a:cs typeface="Arial" pitchFamily="34" charset="0"/>
              </a:rPr>
              <a:t>Bok </a:t>
            </a:r>
            <a:r>
              <a:rPr lang="en-US" altLang="ko-KR" sz="2400" b="1" dirty="0" smtClean="0">
                <a:solidFill>
                  <a:schemeClr val="bg1"/>
                </a:solidFill>
                <a:latin typeface="Arial Narrow" pitchFamily="34" charset="0"/>
                <a:ea typeface="HY헤드라인M" pitchFamily="18" charset="-127"/>
                <a:cs typeface="Arial" pitchFamily="34" charset="0"/>
              </a:rPr>
              <a:t>Ark</a:t>
            </a:r>
            <a:r>
              <a:rPr lang="ko-KR" altLang="en-US" sz="2400" b="1" dirty="0" smtClean="0">
                <a:solidFill>
                  <a:schemeClr val="bg1"/>
                </a:solidFill>
                <a:latin typeface="Arial Narrow" pitchFamily="34" charset="0"/>
                <a:ea typeface="HY헤드라인M" pitchFamily="18" charset="-127"/>
                <a:cs typeface="Arial" pitchFamily="34" charset="0"/>
              </a:rPr>
              <a:t> </a:t>
            </a:r>
            <a:r>
              <a:rPr lang="en-US" altLang="ko-KR" sz="2400" b="1" dirty="0" smtClean="0">
                <a:solidFill>
                  <a:schemeClr val="bg1"/>
                </a:solidFill>
                <a:latin typeface="Arial Narrow" pitchFamily="34" charset="0"/>
                <a:ea typeface="HY헤드라인M" pitchFamily="18" charset="-127"/>
                <a:cs typeface="Arial" pitchFamily="34" charset="0"/>
              </a:rPr>
              <a:t>centered on True Parents</a:t>
            </a:r>
            <a:endParaRPr lang="ko-KR" altLang="en-US" sz="2400" dirty="0">
              <a:solidFill>
                <a:schemeClr val="bg1"/>
              </a:solidFill>
              <a:latin typeface="Arial Narrow" pitchFamily="34" charset="0"/>
              <a:ea typeface="HY헤드라인M" pitchFamily="18" charset="-127"/>
            </a:endParaRPr>
          </a:p>
        </p:txBody>
      </p:sp>
      <p:grpSp>
        <p:nvGrpSpPr>
          <p:cNvPr id="24" name="그룹 23"/>
          <p:cNvGrpSpPr/>
          <p:nvPr/>
        </p:nvGrpSpPr>
        <p:grpSpPr>
          <a:xfrm>
            <a:off x="72008" y="1484784"/>
            <a:ext cx="8892480" cy="4852374"/>
            <a:chOff x="1921348" y="1027811"/>
            <a:chExt cx="4620126" cy="2442569"/>
          </a:xfrm>
        </p:grpSpPr>
        <p:sp>
          <p:nvSpPr>
            <p:cNvPr id="221" name="AutoShape 30"/>
            <p:cNvSpPr>
              <a:spLocks noChangeArrowheads="1"/>
            </p:cNvSpPr>
            <p:nvPr/>
          </p:nvSpPr>
          <p:spPr bwMode="auto">
            <a:xfrm>
              <a:off x="1921348" y="1027811"/>
              <a:ext cx="4594868" cy="455188"/>
            </a:xfrm>
            <a:prstGeom prst="roundRect">
              <a:avLst>
                <a:gd name="adj" fmla="val 16667"/>
              </a:avLst>
            </a:prstGeom>
            <a:noFill/>
            <a:ln w="19050">
              <a:solidFill>
                <a:schemeClr val="tx1"/>
              </a:solidFill>
              <a:round/>
              <a:headEnd/>
              <a:tailEnd/>
            </a:ln>
          </p:spPr>
          <p:txBody>
            <a:bodyPr wrap="none" lIns="91430" tIns="45714" rIns="91430" bIns="45714" anchor="ctr">
              <a:normAutofit fontScale="92500" lnSpcReduction="10000"/>
            </a:bodyPr>
            <a:lstStyle/>
            <a:p>
              <a:pPr algn="ctr"/>
              <a:r>
                <a:rPr lang="en-US" altLang="ko-KR" sz="2800" b="1" dirty="0" smtClean="0">
                  <a:solidFill>
                    <a:srgbClr val="0070C0"/>
                  </a:solidFill>
                  <a:latin typeface="Arial Narrow" pitchFamily="34" charset="0"/>
                  <a:ea typeface="HY헤드라인M" pitchFamily="18" charset="-127"/>
                </a:rPr>
                <a:t>Providential victory of finalizing True Parents’ Eight Great </a:t>
              </a:r>
            </a:p>
            <a:p>
              <a:pPr algn="ctr"/>
              <a:r>
                <a:rPr lang="en-US" altLang="ko-KR" sz="2800" b="1" dirty="0" smtClean="0">
                  <a:solidFill>
                    <a:srgbClr val="0070C0"/>
                  </a:solidFill>
                  <a:latin typeface="Arial Narrow" pitchFamily="34" charset="0"/>
                  <a:ea typeface="HY헤드라인M" pitchFamily="18" charset="-127"/>
                </a:rPr>
                <a:t>Textbooks and Teaching </a:t>
              </a:r>
              <a:r>
                <a:rPr lang="en-US" altLang="ko-KR" sz="2800" b="1" dirty="0" smtClean="0">
                  <a:solidFill>
                    <a:srgbClr val="0070C0"/>
                  </a:solidFill>
                  <a:latin typeface="Arial Narrow" pitchFamily="34" charset="0"/>
                  <a:ea typeface="HY헤드라인M" pitchFamily="18" charset="-127"/>
                </a:rPr>
                <a:t>Materials </a:t>
              </a:r>
              <a:r>
                <a:rPr lang="en-US" altLang="ko-KR" sz="2800" b="1" dirty="0" smtClean="0">
                  <a:latin typeface="Arial Narrow" pitchFamily="34" charset="0"/>
                </a:rPr>
                <a:t>(February 7, 2010)</a:t>
              </a:r>
              <a:endParaRPr lang="en-US" altLang="ko-KR" sz="2800" dirty="0" smtClean="0">
                <a:latin typeface="Arial Narrow" pitchFamily="34" charset="0"/>
              </a:endParaRPr>
            </a:p>
          </p:txBody>
        </p:sp>
        <p:cxnSp>
          <p:nvCxnSpPr>
            <p:cNvPr id="28" name="직선 화살표 연결선 27"/>
            <p:cNvCxnSpPr/>
            <p:nvPr/>
          </p:nvCxnSpPr>
          <p:spPr>
            <a:xfrm rot="5400000">
              <a:off x="4015129" y="1588221"/>
              <a:ext cx="180000" cy="160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5" name="직사각형 34"/>
            <p:cNvSpPr/>
            <p:nvPr/>
          </p:nvSpPr>
          <p:spPr>
            <a:xfrm>
              <a:off x="1921348" y="1734339"/>
              <a:ext cx="4620126" cy="790126"/>
            </a:xfrm>
            <a:prstGeom prst="rect">
              <a:avLst/>
            </a:prstGeom>
            <a:ln>
              <a:solidFill>
                <a:schemeClr val="tx1"/>
              </a:solidFill>
            </a:ln>
          </p:spPr>
          <p:txBody>
            <a:bodyPr wrap="square" lIns="91435" tIns="45717" rIns="91435" bIns="45717" anchor="ctr">
              <a:spAutoFit/>
            </a:bodyPr>
            <a:lstStyle/>
            <a:p>
              <a:r>
                <a:rPr lang="en-US" altLang="ko-KR" sz="2400" b="1" dirty="0" smtClean="0">
                  <a:solidFill>
                    <a:srgbClr val="0070C0"/>
                  </a:solidFill>
                  <a:latin typeface="Arial Narrow" pitchFamily="34" charset="0"/>
                  <a:ea typeface="HY헤드라인M" pitchFamily="18" charset="-127"/>
                </a:rPr>
                <a:t>True Parents bequeath the Word to International President Hyung Jin Moon </a:t>
              </a:r>
              <a:r>
                <a:rPr lang="en-US" altLang="ko-KR" sz="2400" b="1" dirty="0" smtClean="0">
                  <a:latin typeface="Arial Narrow" pitchFamily="34" charset="0"/>
                </a:rPr>
                <a:t>(April 18, 2008)</a:t>
              </a:r>
            </a:p>
            <a:p>
              <a:r>
                <a:rPr lang="en-US" altLang="ko-KR" sz="2400" b="1" dirty="0" smtClean="0">
                  <a:solidFill>
                    <a:srgbClr val="0070C0"/>
                  </a:solidFill>
                  <a:latin typeface="Arial Narrow" pitchFamily="34" charset="0"/>
                  <a:ea typeface="HY헤드라인M" pitchFamily="18" charset="-127"/>
                </a:rPr>
                <a:t>True Parents proclaim International President Hyung Jin Moon as their representative and </a:t>
              </a:r>
              <a:r>
                <a:rPr lang="en-US" altLang="ko-KR" sz="2400" b="1" dirty="0" smtClean="0">
                  <a:solidFill>
                    <a:srgbClr val="0070C0"/>
                  </a:solidFill>
                  <a:latin typeface="Arial Narrow" pitchFamily="34" charset="0"/>
                  <a:ea typeface="HY헤드라인M" pitchFamily="18" charset="-127"/>
                </a:rPr>
                <a:t>heir </a:t>
              </a:r>
              <a:r>
                <a:rPr lang="en-US" altLang="ko-KR" sz="2400" b="1" dirty="0" smtClean="0">
                  <a:latin typeface="Arial Narrow" pitchFamily="34" charset="0"/>
                </a:rPr>
                <a:t>(</a:t>
              </a:r>
              <a:r>
                <a:rPr lang="en-US" altLang="ko-KR" sz="2400" b="1" dirty="0" err="1" smtClean="0">
                  <a:latin typeface="Arial Narrow" pitchFamily="34" charset="0"/>
                </a:rPr>
                <a:t>Cheon-gi</a:t>
              </a:r>
              <a:r>
                <a:rPr lang="ko-KR" altLang="en-US" sz="2400" b="1" dirty="0" smtClean="0">
                  <a:latin typeface="Arial Narrow" pitchFamily="34" charset="0"/>
                </a:rPr>
                <a:t> </a:t>
              </a:r>
              <a:r>
                <a:rPr lang="en-US" altLang="ko-KR" sz="2400" b="1" dirty="0" smtClean="0">
                  <a:latin typeface="Arial Narrow" pitchFamily="34" charset="0"/>
                </a:rPr>
                <a:t>4.23 by the heavenly calendar)</a:t>
              </a:r>
            </a:p>
          </p:txBody>
        </p:sp>
        <p:sp>
          <p:nvSpPr>
            <p:cNvPr id="36" name="직사각형 35"/>
            <p:cNvSpPr/>
            <p:nvPr/>
          </p:nvSpPr>
          <p:spPr>
            <a:xfrm>
              <a:off x="1921348" y="2866166"/>
              <a:ext cx="4620126" cy="604214"/>
            </a:xfrm>
            <a:prstGeom prst="rect">
              <a:avLst/>
            </a:prstGeom>
            <a:ln>
              <a:solidFill>
                <a:schemeClr val="tx1"/>
              </a:solidFill>
            </a:ln>
          </p:spPr>
          <p:txBody>
            <a:bodyPr wrap="square" lIns="91435" tIns="45717" rIns="91435" bIns="45717" anchor="ctr">
              <a:spAutoFit/>
            </a:bodyPr>
            <a:lstStyle/>
            <a:p>
              <a:pPr algn="ctr"/>
              <a:r>
                <a:rPr lang="en-US" altLang="ko-KR" sz="2400" b="1" dirty="0" smtClean="0">
                  <a:solidFill>
                    <a:srgbClr val="0070C0"/>
                  </a:solidFill>
                  <a:latin typeface="Arial Narrow" pitchFamily="34" charset="0"/>
                  <a:ea typeface="HY헤드라인M" pitchFamily="18" charset="-127"/>
                </a:rPr>
                <a:t>Instructions to bequeath the Word of the Eight Great Textbooks and Teaching Materials to the trainees of the special 120-day education</a:t>
              </a:r>
            </a:p>
            <a:p>
              <a:pPr algn="ctr"/>
              <a:r>
                <a:rPr lang="en-US" altLang="ko-KR" sz="2400" b="1" dirty="0" smtClean="0">
                  <a:latin typeface="Arial Narrow" pitchFamily="34" charset="0"/>
                </a:rPr>
                <a:t>(Cheongi</a:t>
              </a:r>
              <a:r>
                <a:rPr lang="ko-KR" altLang="en-US" sz="2400" b="1" dirty="0" smtClean="0">
                  <a:latin typeface="Arial Narrow" pitchFamily="34" charset="0"/>
                </a:rPr>
                <a:t> </a:t>
              </a:r>
              <a:r>
                <a:rPr lang="en-US" altLang="ko-KR" sz="2400" b="1" dirty="0" smtClean="0">
                  <a:latin typeface="Arial Narrow" pitchFamily="34" charset="0"/>
                </a:rPr>
                <a:t>1.15-16 by the heavenly calendar / February 28, March 1)</a:t>
              </a:r>
            </a:p>
          </p:txBody>
        </p:sp>
        <p:cxnSp>
          <p:nvCxnSpPr>
            <p:cNvPr id="38" name="직선 화살표 연결선 37"/>
            <p:cNvCxnSpPr/>
            <p:nvPr/>
          </p:nvCxnSpPr>
          <p:spPr>
            <a:xfrm rot="16200000" flipH="1">
              <a:off x="4035317" y="2657052"/>
              <a:ext cx="144988" cy="375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3059832" y="6519446"/>
            <a:ext cx="2167581" cy="338554"/>
          </a:xfrm>
          <a:prstGeom prst="rect">
            <a:avLst/>
          </a:prstGeom>
          <a:noFill/>
        </p:spPr>
        <p:txBody>
          <a:bodyPr wrap="none" rtlCol="0">
            <a:spAutoFit/>
          </a:bodyPr>
          <a:lstStyle/>
          <a:p>
            <a:r>
              <a:rPr lang="en-US" altLang="ko-KR" sz="1600" i="1" dirty="0" smtClean="0">
                <a:latin typeface="Arial Narrow" pitchFamily="34" charset="0"/>
                <a:ea typeface="산돌종이학Regular" pitchFamily="17" charset="-127"/>
              </a:rPr>
              <a:t>Inherit the true love of God</a:t>
            </a:r>
            <a:endParaRPr lang="ko-KR" altLang="en-US" sz="1600" i="1" dirty="0">
              <a:latin typeface="Arial Narrow" pitchFamily="34" charset="0"/>
              <a:ea typeface="산돌종이학Regular" pitchFamily="17"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39552" y="1268760"/>
            <a:ext cx="8229600" cy="5400600"/>
          </a:xfrm>
        </p:spPr>
        <p:txBody>
          <a:bodyPr>
            <a:normAutofit fontScale="85000" lnSpcReduction="10000"/>
          </a:bodyPr>
          <a:lstStyle/>
          <a:p>
            <a:pPr marL="514350" indent="-514350">
              <a:buAutoNum type="arabicPeriod"/>
            </a:pPr>
            <a:r>
              <a:rPr lang="en-US" altLang="ko-KR" dirty="0" smtClean="0">
                <a:latin typeface="Arial Narrow" pitchFamily="34" charset="0"/>
                <a:ea typeface="HY헤드라인M" pitchFamily="18" charset="-127"/>
              </a:rPr>
              <a:t>Participants </a:t>
            </a:r>
            <a:r>
              <a:rPr lang="en-US" altLang="ko-KR" dirty="0" smtClean="0">
                <a:latin typeface="Arial Narrow" pitchFamily="34" charset="0"/>
                <a:ea typeface="HY헤드라인M" pitchFamily="18" charset="-127"/>
              </a:rPr>
              <a:t>of the </a:t>
            </a:r>
            <a:r>
              <a:rPr lang="en-US" altLang="ko-KR" dirty="0" smtClean="0">
                <a:latin typeface="Arial Narrow" pitchFamily="34" charset="0"/>
              </a:rPr>
              <a:t>Special 120-day Education Session for World Leaders Organized by True Parents (Those who </a:t>
            </a:r>
            <a:r>
              <a:rPr lang="en-US" altLang="ko-KR" dirty="0" smtClean="0">
                <a:latin typeface="Arial Narrow" pitchFamily="34" charset="0"/>
              </a:rPr>
              <a:t>have satisfied </a:t>
            </a:r>
            <a:r>
              <a:rPr lang="en-US" altLang="ko-KR" dirty="0" smtClean="0">
                <a:latin typeface="Arial Narrow" pitchFamily="34" charset="0"/>
              </a:rPr>
              <a:t>the attendance requirements</a:t>
            </a:r>
            <a:r>
              <a:rPr lang="en-US" altLang="ko-KR" dirty="0" smtClean="0">
                <a:latin typeface="Arial Narrow" pitchFamily="34" charset="0"/>
                <a:ea typeface="HY헤드라인M" pitchFamily="18" charset="-127"/>
              </a:rPr>
              <a:t>)</a:t>
            </a:r>
          </a:p>
          <a:p>
            <a:pPr marL="514350" indent="-514350">
              <a:buNone/>
            </a:pPr>
            <a:endParaRPr lang="en-US" altLang="ko-KR" dirty="0" smtClean="0">
              <a:latin typeface="Arial Narrow" pitchFamily="34" charset="0"/>
              <a:ea typeface="HY헤드라인M" pitchFamily="18" charset="-127"/>
            </a:endParaRPr>
          </a:p>
          <a:p>
            <a:pPr marL="514350" indent="-514350">
              <a:buAutoNum type="arabicPeriod" startAt="2"/>
            </a:pPr>
            <a:r>
              <a:rPr lang="en-US" altLang="ko-KR" dirty="0" smtClean="0">
                <a:latin typeface="Arial Narrow" pitchFamily="34" charset="0"/>
                <a:ea typeface="HY헤드라인M" pitchFamily="18" charset="-127"/>
              </a:rPr>
              <a:t>Those who </a:t>
            </a:r>
            <a:r>
              <a:rPr lang="en-US" altLang="ko-KR" dirty="0" smtClean="0">
                <a:latin typeface="Arial Narrow" pitchFamily="34" charset="0"/>
                <a:ea typeface="HY헤드라인M" pitchFamily="18" charset="-127"/>
              </a:rPr>
              <a:t>have finished </a:t>
            </a:r>
            <a:r>
              <a:rPr lang="en-US" altLang="ko-KR" dirty="0" smtClean="0">
                <a:latin typeface="Arial Narrow" pitchFamily="34" charset="0"/>
                <a:ea typeface="HY헤드라인M" pitchFamily="18" charset="-127"/>
              </a:rPr>
              <a:t>reading the Eight Great Textbooks and Teaching </a:t>
            </a:r>
            <a:r>
              <a:rPr lang="en-US" altLang="ko-KR" dirty="0" smtClean="0">
                <a:latin typeface="Arial Narrow" pitchFamily="34" charset="0"/>
                <a:ea typeface="HY헤드라인M" pitchFamily="18" charset="-127"/>
              </a:rPr>
              <a:t>Materials</a:t>
            </a:r>
            <a:endParaRPr lang="en-US" altLang="ko-KR" dirty="0" smtClean="0">
              <a:latin typeface="Arial Narrow" pitchFamily="34" charset="0"/>
              <a:ea typeface="HY헤드라인M" pitchFamily="18" charset="-127"/>
            </a:endParaRPr>
          </a:p>
          <a:p>
            <a:pPr marL="514350" indent="-514350">
              <a:buNone/>
            </a:pPr>
            <a:endParaRPr lang="en-US" altLang="ko-KR" dirty="0" smtClean="0">
              <a:latin typeface="Arial Narrow" pitchFamily="34" charset="0"/>
              <a:ea typeface="HY헤드라인M" pitchFamily="18" charset="-127"/>
            </a:endParaRPr>
          </a:p>
          <a:p>
            <a:pPr marL="514350" indent="-514350">
              <a:buNone/>
            </a:pPr>
            <a:r>
              <a:rPr lang="en-US" altLang="ko-KR" dirty="0" smtClean="0">
                <a:latin typeface="Arial Narrow" pitchFamily="34" charset="0"/>
                <a:ea typeface="HY헤드라인M" pitchFamily="18" charset="-127"/>
              </a:rPr>
              <a:t>3.  Those who </a:t>
            </a:r>
            <a:r>
              <a:rPr lang="en-US" altLang="ko-KR" dirty="0" smtClean="0">
                <a:latin typeface="Arial Narrow" pitchFamily="34" charset="0"/>
                <a:ea typeface="HY헤드라인M" pitchFamily="18" charset="-127"/>
              </a:rPr>
              <a:t>have completed </a:t>
            </a:r>
            <a:r>
              <a:rPr lang="en-US" altLang="ko-KR" dirty="0" smtClean="0">
                <a:latin typeface="Arial Narrow" pitchFamily="34" charset="0"/>
                <a:ea typeface="HY헤드라인M" pitchFamily="18" charset="-127"/>
              </a:rPr>
              <a:t>the 12 Divine Principle lectures, </a:t>
            </a:r>
            <a:r>
              <a:rPr lang="en-US" altLang="ko-KR" i="1" dirty="0" smtClean="0">
                <a:latin typeface="Arial Narrow" pitchFamily="34" charset="0"/>
                <a:ea typeface="HY헤드라인M" pitchFamily="18" charset="-127"/>
              </a:rPr>
              <a:t>Seven Deaths and Resurrections, He who has completed the Eight stages</a:t>
            </a:r>
            <a:r>
              <a:rPr lang="en-US" altLang="ko-KR" dirty="0" smtClean="0">
                <a:latin typeface="Arial Narrow" pitchFamily="34" charset="0"/>
                <a:ea typeface="HY헤드라인M" pitchFamily="18" charset="-127"/>
              </a:rPr>
              <a:t>, and lectures on True Parents’ life course</a:t>
            </a:r>
          </a:p>
          <a:p>
            <a:pPr marL="514350" indent="-514350">
              <a:buNone/>
            </a:pPr>
            <a:endParaRPr lang="en-US" altLang="ko-KR" dirty="0" smtClean="0">
              <a:latin typeface="Arial Narrow" pitchFamily="34" charset="0"/>
              <a:ea typeface="HY헤드라인M" pitchFamily="18" charset="-127"/>
            </a:endParaRPr>
          </a:p>
          <a:p>
            <a:pPr marL="514350" indent="-514350">
              <a:buNone/>
            </a:pPr>
            <a:r>
              <a:rPr lang="en-US" altLang="ko-KR" dirty="0" smtClean="0">
                <a:latin typeface="Arial Narrow" pitchFamily="34" charset="0"/>
                <a:ea typeface="HY헤드라인M" pitchFamily="18" charset="-127"/>
              </a:rPr>
              <a:t>4. Those who </a:t>
            </a:r>
            <a:r>
              <a:rPr lang="en-US" altLang="ko-KR" dirty="0" smtClean="0">
                <a:latin typeface="Arial Narrow" pitchFamily="34" charset="0"/>
                <a:ea typeface="HY헤드라인M" pitchFamily="18" charset="-127"/>
              </a:rPr>
              <a:t>have completed </a:t>
            </a:r>
            <a:r>
              <a:rPr lang="en-US" altLang="ko-KR" dirty="0" smtClean="0">
                <a:latin typeface="Arial Narrow" pitchFamily="34" charset="0"/>
                <a:ea typeface="HY헤드라인M" pitchFamily="18" charset="-127"/>
              </a:rPr>
              <a:t>the full payment </a:t>
            </a:r>
            <a:r>
              <a:rPr lang="en-US" altLang="ko-KR" dirty="0" smtClean="0">
                <a:latin typeface="Arial Narrow" pitchFamily="34" charset="0"/>
                <a:ea typeface="HY헤드라인M" pitchFamily="18" charset="-127"/>
              </a:rPr>
              <a:t>of the </a:t>
            </a:r>
            <a:r>
              <a:rPr lang="en-US" altLang="ko-KR" dirty="0" smtClean="0">
                <a:latin typeface="Arial Narrow" pitchFamily="34" charset="0"/>
                <a:ea typeface="HY헤드라인M" pitchFamily="18" charset="-127"/>
              </a:rPr>
              <a:t>three installments of the education fee</a:t>
            </a:r>
            <a:endParaRPr lang="ko-KR" altLang="en-US" dirty="0">
              <a:latin typeface="Arial Narrow" pitchFamily="34" charset="0"/>
              <a:ea typeface="HY헤드라인M" pitchFamily="18" charset="-127"/>
            </a:endParaRPr>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15</a:t>
            </a:fld>
            <a:endParaRPr lang="ko-KR" altLang="en-US" dirty="0">
              <a:latin typeface="Arial Narrow" pitchFamily="34" charset="0"/>
            </a:endParaRPr>
          </a:p>
        </p:txBody>
      </p:sp>
      <p:sp>
        <p:nvSpPr>
          <p:cNvPr id="6" name="모서리가 둥근 직사각형 5"/>
          <p:cNvSpPr/>
          <p:nvPr/>
        </p:nvSpPr>
        <p:spPr>
          <a:xfrm>
            <a:off x="0" y="-27384"/>
            <a:ext cx="9144000" cy="1197916"/>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3600" b="1" dirty="0" smtClean="0">
                <a:solidFill>
                  <a:schemeClr val="bg1"/>
                </a:solidFill>
                <a:latin typeface="Arial Narrow" pitchFamily="34" charset="0"/>
                <a:ea typeface="HY헤드라인M" pitchFamily="18" charset="-127"/>
              </a:rPr>
              <a:t>           </a:t>
            </a:r>
            <a:r>
              <a:rPr lang="en-US" altLang="ko-KR" sz="3600" b="1" dirty="0" smtClean="0">
                <a:solidFill>
                  <a:schemeClr val="bg1"/>
                </a:solidFill>
                <a:latin typeface="Arial Narrow" pitchFamily="34" charset="0"/>
                <a:ea typeface="HY헤드라인M" pitchFamily="18" charset="-127"/>
              </a:rPr>
              <a:t>Qualifications </a:t>
            </a:r>
            <a:r>
              <a:rPr lang="en-US" altLang="ko-KR" sz="3600" b="1" dirty="0" smtClean="0">
                <a:solidFill>
                  <a:schemeClr val="bg1"/>
                </a:solidFill>
                <a:latin typeface="Arial Narrow" pitchFamily="34" charset="0"/>
                <a:ea typeface="HY헤드라인M" pitchFamily="18" charset="-127"/>
              </a:rPr>
              <a:t>to inherit the </a:t>
            </a:r>
            <a:endParaRPr lang="en-US" altLang="ko-KR" sz="3600" b="1" dirty="0" smtClean="0">
              <a:solidFill>
                <a:schemeClr val="bg1"/>
              </a:solidFill>
              <a:latin typeface="Arial Narrow" pitchFamily="34" charset="0"/>
              <a:ea typeface="HY헤드라인M" pitchFamily="18" charset="-127"/>
            </a:endParaRPr>
          </a:p>
          <a:p>
            <a:pPr algn="ctr"/>
            <a:r>
              <a:rPr lang="en-US" altLang="ko-KR" sz="3600" b="1" dirty="0" err="1" smtClean="0">
                <a:solidFill>
                  <a:schemeClr val="bg1"/>
                </a:solidFill>
                <a:latin typeface="Arial Narrow" pitchFamily="34" charset="0"/>
                <a:ea typeface="HY헤드라인M" pitchFamily="18" charset="-127"/>
              </a:rPr>
              <a:t>Cheon</a:t>
            </a:r>
            <a:r>
              <a:rPr lang="en-US" altLang="ko-KR" sz="3600" b="1" dirty="0" smtClean="0">
                <a:solidFill>
                  <a:schemeClr val="bg1"/>
                </a:solidFill>
                <a:latin typeface="Arial Narrow" pitchFamily="34" charset="0"/>
                <a:ea typeface="HY헤드라인M" pitchFamily="18" charset="-127"/>
              </a:rPr>
              <a:t> </a:t>
            </a:r>
            <a:r>
              <a:rPr lang="en-US" altLang="ko-KR" sz="3600" b="1" dirty="0" smtClean="0">
                <a:solidFill>
                  <a:schemeClr val="bg1"/>
                </a:solidFill>
                <a:latin typeface="Arial Narrow" pitchFamily="34" charset="0"/>
                <a:ea typeface="HY헤드라인M" pitchFamily="18" charset="-127"/>
              </a:rPr>
              <a:t>Bok </a:t>
            </a:r>
            <a:r>
              <a:rPr lang="en-US" altLang="ko-KR" sz="3600" b="1" dirty="0" smtClean="0">
                <a:solidFill>
                  <a:schemeClr val="bg1"/>
                </a:solidFill>
                <a:latin typeface="Arial Narrow" pitchFamily="34" charset="0"/>
                <a:ea typeface="HY헤드라인M" pitchFamily="18" charset="-127"/>
              </a:rPr>
              <a:t>Ark</a:t>
            </a:r>
            <a:endParaRPr lang="ko-KR" altLang="en-US" sz="3600" dirty="0">
              <a:solidFill>
                <a:schemeClr val="bg1"/>
              </a:solidFill>
              <a:latin typeface="Arial Narrow" pitchFamily="34" charset="0"/>
              <a:ea typeface="HY헤드라인M" pitchFamily="18" charset="-127"/>
            </a:endParaRPr>
          </a:p>
        </p:txBody>
      </p:sp>
      <p:pic>
        <p:nvPicPr>
          <p:cNvPr id="5"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273562" y="-1"/>
            <a:ext cx="1346109" cy="1268761"/>
          </a:xfrm>
          <a:prstGeom prst="rect">
            <a:avLst/>
          </a:prstGeom>
          <a:solidFill>
            <a:srgbClr val="92D050"/>
          </a:solidFill>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16</a:t>
            </a:fld>
            <a:endParaRPr lang="ko-KR" altLang="en-US" dirty="0">
              <a:latin typeface="Arial Narrow" pitchFamily="34" charset="0"/>
            </a:endParaRPr>
          </a:p>
        </p:txBody>
      </p:sp>
      <p:pic>
        <p:nvPicPr>
          <p:cNvPr id="1026" name="Picture 2" descr="C:\Users\이기식\Desktop\말씀상속증 사인.jpg"/>
          <p:cNvPicPr>
            <a:picLocks noChangeAspect="1" noChangeArrowheads="1"/>
          </p:cNvPicPr>
          <p:nvPr/>
        </p:nvPicPr>
        <p:blipFill>
          <a:blip r:embed="rId3" cstate="print"/>
          <a:srcRect/>
          <a:stretch>
            <a:fillRect/>
          </a:stretch>
        </p:blipFill>
        <p:spPr bwMode="auto">
          <a:xfrm>
            <a:off x="323528" y="1052736"/>
            <a:ext cx="8280920" cy="5269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모서리가 둥근 직사각형 5"/>
          <p:cNvSpPr/>
          <p:nvPr/>
        </p:nvSpPr>
        <p:spPr>
          <a:xfrm>
            <a:off x="395536" y="192630"/>
            <a:ext cx="8208912" cy="644082"/>
          </a:xfrm>
          <a:prstGeom prst="roundRect">
            <a:avLst/>
          </a:prstGeom>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2000" b="1" dirty="0" smtClean="0">
                <a:latin typeface="Arial Narrow" pitchFamily="34" charset="0"/>
              </a:rPr>
              <a:t>&lt;Reference - 2&gt; Calligraphy of Certificate for Bequeathing the Words of the Eight Great Textbooks and Teaching Material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70610"/>
            <a:ext cx="184720" cy="369326"/>
          </a:xfrm>
          <a:prstGeom prst="rect">
            <a:avLst/>
          </a:prstGeom>
          <a:noFill/>
          <a:ln w="9525">
            <a:noFill/>
            <a:miter lim="800000"/>
            <a:headEnd/>
            <a:tailEnd/>
          </a:ln>
          <a:effectLst/>
        </p:spPr>
        <p:txBody>
          <a:bodyPr vert="horz" wrap="square" lIns="91435" tIns="45717" rIns="91435" bIns="45717" numCol="1" anchor="ctr" anchorCtr="0" compatLnSpc="1">
            <a:prstTxWarp prst="textNoShape">
              <a:avLst/>
            </a:prstTxWarp>
            <a:spAutoFit/>
          </a:bodyPr>
          <a:lstStyle/>
          <a:p>
            <a:endParaRPr lang="ko-KR" altLang="en-US" dirty="0">
              <a:latin typeface="Arial Narrow" pitchFamily="34" charset="0"/>
            </a:endParaRPr>
          </a:p>
        </p:txBody>
      </p:sp>
      <p:sp>
        <p:nvSpPr>
          <p:cNvPr id="7" name="직사각형 6"/>
          <p:cNvSpPr/>
          <p:nvPr/>
        </p:nvSpPr>
        <p:spPr>
          <a:xfrm>
            <a:off x="899592" y="1412776"/>
            <a:ext cx="7072362" cy="55007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r>
              <a:rPr lang="en-US" altLang="ko-KR" sz="3200" dirty="0" smtClean="0">
                <a:solidFill>
                  <a:schemeClr val="tx1"/>
                </a:solidFill>
                <a:latin typeface="Arial Narrow" pitchFamily="34" charset="0"/>
                <a:ea typeface="HY수평선B" pitchFamily="18" charset="-127"/>
              </a:rPr>
              <a:t>Certificate for Bequeathing the Words of the Eight Great Textbooks and Teaching </a:t>
            </a:r>
            <a:r>
              <a:rPr lang="en-US" altLang="ko-KR" sz="3200" dirty="0" smtClean="0">
                <a:solidFill>
                  <a:schemeClr val="tx1"/>
                </a:solidFill>
                <a:latin typeface="Arial Narrow" pitchFamily="34" charset="0"/>
                <a:ea typeface="HY수평선B" pitchFamily="18" charset="-127"/>
              </a:rPr>
              <a:t>Materials</a:t>
            </a:r>
            <a:endParaRPr lang="ko-KR" altLang="en-US" sz="3200" dirty="0">
              <a:solidFill>
                <a:schemeClr val="tx1"/>
              </a:solidFill>
              <a:latin typeface="Arial Narrow" pitchFamily="34" charset="0"/>
              <a:ea typeface="HY수평선B" pitchFamily="18" charset="-127"/>
            </a:endParaRPr>
          </a:p>
        </p:txBody>
      </p:sp>
      <p:grpSp>
        <p:nvGrpSpPr>
          <p:cNvPr id="2" name="그룹 13"/>
          <p:cNvGrpSpPr/>
          <p:nvPr/>
        </p:nvGrpSpPr>
        <p:grpSpPr>
          <a:xfrm>
            <a:off x="4499992" y="2420888"/>
            <a:ext cx="3960440" cy="3600400"/>
            <a:chOff x="1259632" y="260648"/>
            <a:chExt cx="5256584" cy="6120680"/>
          </a:xfrm>
        </p:grpSpPr>
        <p:sp>
          <p:nvSpPr>
            <p:cNvPr id="17" name="직사각형 16"/>
            <p:cNvSpPr/>
            <p:nvPr/>
          </p:nvSpPr>
          <p:spPr>
            <a:xfrm>
              <a:off x="1547663" y="627889"/>
              <a:ext cx="4392488" cy="10369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buFont typeface="Arial" pitchFamily="34" charset="0"/>
                <a:buChar char="•"/>
              </a:pPr>
              <a:r>
                <a:rPr lang="ko-KR" altLang="en-US" sz="1200" b="1" dirty="0" smtClean="0">
                  <a:solidFill>
                    <a:srgbClr val="FF0000"/>
                  </a:solidFill>
                  <a:latin typeface="Arial Narrow" pitchFamily="34" charset="0"/>
                  <a:ea typeface="HY중고딕" pitchFamily="18" charset="-127"/>
                </a:rPr>
                <a:t>  </a:t>
              </a:r>
              <a:r>
                <a:rPr lang="en-US" altLang="ko-KR" sz="1200" b="1" dirty="0" smtClean="0">
                  <a:solidFill>
                    <a:srgbClr val="FF0000"/>
                  </a:solidFill>
                  <a:latin typeface="Arial Narrow" pitchFamily="34" charset="0"/>
                  <a:ea typeface="HY중고딕" pitchFamily="18" charset="-127"/>
                </a:rPr>
                <a:t>No. : Owner of CIG 120 (Korea) -  000  </a:t>
              </a:r>
            </a:p>
            <a:p>
              <a:pPr>
                <a:buFont typeface="Arial" pitchFamily="34" charset="0"/>
                <a:buChar char="•"/>
              </a:pPr>
              <a:r>
                <a:rPr lang="en-US" altLang="ko-KR" sz="1200" b="1" dirty="0" smtClean="0">
                  <a:solidFill>
                    <a:srgbClr val="FF0000"/>
                  </a:solidFill>
                  <a:latin typeface="Arial Narrow" pitchFamily="34" charset="0"/>
                  <a:ea typeface="HY중고딕" pitchFamily="18" charset="-127"/>
                </a:rPr>
                <a:t> </a:t>
              </a:r>
              <a:r>
                <a:rPr lang="ko-KR" altLang="en-US" sz="1200" b="1" dirty="0" smtClean="0">
                  <a:solidFill>
                    <a:srgbClr val="FF0000"/>
                  </a:solidFill>
                  <a:latin typeface="Arial Narrow" pitchFamily="34" charset="0"/>
                  <a:ea typeface="HY중고딕" pitchFamily="18" charset="-127"/>
                </a:rPr>
                <a:t> </a:t>
              </a:r>
              <a:r>
                <a:rPr lang="en-US" altLang="ko-KR" sz="1200" b="1" dirty="0" smtClean="0">
                  <a:solidFill>
                    <a:srgbClr val="FF0000"/>
                  </a:solidFill>
                  <a:latin typeface="Arial Narrow" pitchFamily="34" charset="0"/>
                  <a:ea typeface="HY중고딕" pitchFamily="18" charset="-127"/>
                </a:rPr>
                <a:t>Date: </a:t>
              </a:r>
              <a:r>
                <a:rPr lang="en-US" altLang="ko-KR" sz="1200" b="1" dirty="0" err="1" smtClean="0">
                  <a:solidFill>
                    <a:srgbClr val="FF0000"/>
                  </a:solidFill>
                  <a:latin typeface="Arial Narrow" pitchFamily="34" charset="0"/>
                  <a:ea typeface="HY중고딕" pitchFamily="18" charset="-127"/>
                </a:rPr>
                <a:t>Cheon-gi</a:t>
              </a:r>
              <a:r>
                <a:rPr lang="ko-KR" altLang="en-US" sz="1200" b="1" dirty="0" smtClean="0">
                  <a:solidFill>
                    <a:srgbClr val="FF0000"/>
                  </a:solidFill>
                  <a:latin typeface="Arial Narrow" pitchFamily="34" charset="0"/>
                  <a:ea typeface="HY중고딕" pitchFamily="18" charset="-127"/>
                </a:rPr>
                <a:t> </a:t>
              </a:r>
              <a:r>
                <a:rPr lang="en-US" altLang="ko-KR" sz="1200" b="1" dirty="0" smtClean="0">
                  <a:solidFill>
                    <a:srgbClr val="FF0000"/>
                  </a:solidFill>
                  <a:latin typeface="Arial Narrow" pitchFamily="34" charset="0"/>
                  <a:ea typeface="HY중고딕" pitchFamily="18" charset="-127"/>
                </a:rPr>
                <a:t>5.15 by the heavenly calendar</a:t>
              </a:r>
            </a:p>
            <a:p>
              <a:pPr>
                <a:buFont typeface="Arial" pitchFamily="34" charset="0"/>
                <a:buChar char="•"/>
              </a:pPr>
              <a:r>
                <a:rPr lang="en-US" altLang="ko-KR" sz="1200" b="1" dirty="0" smtClean="0">
                  <a:solidFill>
                    <a:srgbClr val="FF0000"/>
                  </a:solidFill>
                  <a:latin typeface="Arial Narrow" pitchFamily="34" charset="0"/>
                  <a:ea typeface="HY중고딕" pitchFamily="18" charset="-127"/>
                </a:rPr>
                <a:t>  Name: </a:t>
              </a:r>
              <a:r>
                <a:rPr lang="ko-KR" altLang="en-US" sz="1200" b="1" dirty="0" smtClean="0">
                  <a:solidFill>
                    <a:srgbClr val="FF0000"/>
                  </a:solidFill>
                  <a:latin typeface="Arial Narrow" pitchFamily="34" charset="0"/>
                  <a:ea typeface="HY중고딕" pitchFamily="18" charset="-127"/>
                </a:rPr>
                <a:t> </a:t>
              </a:r>
              <a:endParaRPr lang="ko-KR" altLang="en-US" sz="1200" b="1" dirty="0">
                <a:solidFill>
                  <a:srgbClr val="FF0000"/>
                </a:solidFill>
                <a:latin typeface="Arial Narrow" pitchFamily="34" charset="0"/>
                <a:ea typeface="HY중고딕" pitchFamily="18" charset="-127"/>
              </a:endParaRPr>
            </a:p>
          </p:txBody>
        </p:sp>
        <p:sp>
          <p:nvSpPr>
            <p:cNvPr id="19" name="직사각형 18"/>
            <p:cNvSpPr/>
            <p:nvPr/>
          </p:nvSpPr>
          <p:spPr>
            <a:xfrm>
              <a:off x="1475656" y="1988841"/>
              <a:ext cx="4824535" cy="3413178"/>
            </a:xfrm>
            <a:prstGeom prst="rect">
              <a:avLst/>
            </a:prstGeom>
          </p:spPr>
          <p:txBody>
            <a:bodyPr wrap="square" lIns="0" tIns="45717" rIns="0" bIns="45717">
              <a:noAutofit/>
            </a:bodyPr>
            <a:lstStyle/>
            <a:p>
              <a:r>
                <a:rPr lang="ko-KR" altLang="en-US" sz="1200" b="1" dirty="0" smtClean="0">
                  <a:latin typeface="Arial Narrow" pitchFamily="34" charset="0"/>
                  <a:ea typeface="HY중고딕" pitchFamily="18" charset="-127"/>
                </a:rPr>
                <a:t>   </a:t>
              </a:r>
              <a:r>
                <a:rPr lang="en-US" altLang="ko-KR" sz="1200" b="1" dirty="0" smtClean="0">
                  <a:latin typeface="Arial Narrow" pitchFamily="34" charset="0"/>
                  <a:ea typeface="HY중고딕" pitchFamily="18" charset="-127"/>
                </a:rPr>
                <a:t>This person who victoriously completed the 1</a:t>
              </a:r>
              <a:r>
                <a:rPr lang="en-US" altLang="ko-KR" sz="1200" b="1" baseline="30000" dirty="0" smtClean="0">
                  <a:latin typeface="Arial Narrow" pitchFamily="34" charset="0"/>
                  <a:ea typeface="HY중고딕" pitchFamily="18" charset="-127"/>
                </a:rPr>
                <a:t>st</a:t>
              </a:r>
              <a:r>
                <a:rPr lang="en-US" altLang="ko-KR" sz="1200" b="1" dirty="0" smtClean="0">
                  <a:latin typeface="Arial Narrow" pitchFamily="34" charset="0"/>
                  <a:ea typeface="HY중고딕" pitchFamily="18" charset="-127"/>
                </a:rPr>
                <a:t> </a:t>
              </a:r>
              <a:r>
                <a:rPr lang="en-US" altLang="ko-KR" sz="1200" b="1" dirty="0" smtClean="0">
                  <a:latin typeface="Arial Narrow" pitchFamily="34" charset="0"/>
                  <a:ea typeface="HY헤드라인M" pitchFamily="18" charset="-127"/>
                </a:rPr>
                <a:t>Special 120-day Education Session for World </a:t>
              </a:r>
              <a:r>
                <a:rPr lang="en-US" altLang="ko-KR" sz="1200" b="1" dirty="0" smtClean="0">
                  <a:latin typeface="Arial Narrow" pitchFamily="34" charset="0"/>
                  <a:ea typeface="HY헤드라인M" pitchFamily="18" charset="-127"/>
                </a:rPr>
                <a:t>Leaders Organized by True Parents believe True Parents to be the Messiah</a:t>
              </a:r>
              <a:r>
                <a:rPr lang="en-US" altLang="ko-KR" sz="1200" b="1" dirty="0" smtClean="0">
                  <a:latin typeface="Arial Narrow" pitchFamily="34" charset="0"/>
                  <a:ea typeface="HY헤드라인M" pitchFamily="18" charset="-127"/>
                </a:rPr>
                <a:t>, </a:t>
              </a:r>
              <a:r>
                <a:rPr lang="en-US" altLang="ko-KR" sz="1200" b="1" dirty="0" smtClean="0">
                  <a:latin typeface="Arial Narrow" pitchFamily="34" charset="0"/>
                  <a:ea typeface="HY헤드라인M" pitchFamily="18" charset="-127"/>
                </a:rPr>
                <a:t>Savior</a:t>
              </a:r>
              <a:r>
                <a:rPr lang="en-US" altLang="ko-KR" sz="1200" b="1" dirty="0" smtClean="0">
                  <a:latin typeface="Arial Narrow" pitchFamily="34" charset="0"/>
                  <a:ea typeface="HY헤드라인M" pitchFamily="18" charset="-127"/>
                </a:rPr>
                <a:t>, and </a:t>
              </a:r>
              <a:r>
                <a:rPr lang="en-US" altLang="ko-KR" sz="1200" b="1" dirty="0" smtClean="0">
                  <a:latin typeface="Arial Narrow" pitchFamily="34" charset="0"/>
                  <a:ea typeface="HY헤드라인M" pitchFamily="18" charset="-127"/>
                </a:rPr>
                <a:t>King </a:t>
              </a:r>
              <a:r>
                <a:rPr lang="en-US" altLang="ko-KR" sz="1200" b="1" dirty="0" smtClean="0">
                  <a:latin typeface="Arial Narrow" pitchFamily="34" charset="0"/>
                  <a:ea typeface="HY헤드라인M" pitchFamily="18" charset="-127"/>
                </a:rPr>
                <a:t>of </a:t>
              </a:r>
              <a:r>
                <a:rPr lang="en-US" altLang="ko-KR" sz="1200" b="1" dirty="0" smtClean="0">
                  <a:latin typeface="Arial Narrow" pitchFamily="34" charset="0"/>
                  <a:ea typeface="HY헤드라인M" pitchFamily="18" charset="-127"/>
                </a:rPr>
                <a:t>Kings </a:t>
              </a:r>
              <a:r>
                <a:rPr lang="en-US" altLang="ko-KR" sz="1200" b="1" dirty="0" smtClean="0">
                  <a:latin typeface="Arial Narrow" pitchFamily="34" charset="0"/>
                  <a:ea typeface="HY헤드라인M" pitchFamily="18" charset="-127"/>
                </a:rPr>
                <a:t>of all humankind and has solemnly pledged before God and True Parents to inherit the Word of God manifested through True Parents’ life of true love, embody the Word through a life of absolute faith, absolute love, and absolute obedience</a:t>
              </a:r>
              <a:r>
                <a:rPr lang="en-US" altLang="ko-KR" sz="1200" b="1" dirty="0" smtClean="0">
                  <a:latin typeface="Arial Narrow" pitchFamily="34" charset="0"/>
                  <a:ea typeface="HY중고딕" pitchFamily="18" charset="-127"/>
                </a:rPr>
                <a:t>, and bequeath the Word to all humankind. </a:t>
              </a:r>
              <a:r>
                <a:rPr lang="en-US" altLang="ko-KR" sz="1200" b="1" dirty="0" smtClean="0">
                  <a:latin typeface="Arial Narrow" pitchFamily="34" charset="0"/>
                  <a:ea typeface="HY중고딕" pitchFamily="18" charset="-127"/>
                </a:rPr>
                <a:t>We hereby </a:t>
              </a:r>
              <a:r>
                <a:rPr lang="en-US" altLang="ko-KR" sz="1200" b="1" dirty="0" smtClean="0">
                  <a:latin typeface="Arial Narrow" pitchFamily="34" charset="0"/>
                  <a:ea typeface="HY중고딕" pitchFamily="18" charset="-127"/>
                </a:rPr>
                <a:t>bequeath True Parents’ Eight Great Textbooks and Teaching </a:t>
              </a:r>
              <a:r>
                <a:rPr lang="en-US" altLang="ko-KR" sz="1200" b="1" dirty="0" smtClean="0">
                  <a:latin typeface="Arial Narrow" pitchFamily="34" charset="0"/>
                  <a:ea typeface="HY중고딕" pitchFamily="18" charset="-127"/>
                </a:rPr>
                <a:t>Materials to </a:t>
              </a:r>
              <a:r>
                <a:rPr lang="en-US" altLang="ko-KR" sz="1200" b="1" dirty="0" smtClean="0">
                  <a:latin typeface="Arial Narrow" pitchFamily="34" charset="0"/>
                  <a:ea typeface="HY중고딕" pitchFamily="18" charset="-127"/>
                </a:rPr>
                <a:t>this person.</a:t>
              </a:r>
              <a:endParaRPr lang="ko-KR" altLang="en-US" sz="1200" b="1" dirty="0">
                <a:latin typeface="Arial Narrow" pitchFamily="34" charset="0"/>
              </a:endParaRPr>
            </a:p>
          </p:txBody>
        </p:sp>
        <p:sp>
          <p:nvSpPr>
            <p:cNvPr id="21" name="직사각형 20"/>
            <p:cNvSpPr/>
            <p:nvPr/>
          </p:nvSpPr>
          <p:spPr>
            <a:xfrm>
              <a:off x="2987823" y="5664146"/>
              <a:ext cx="2088231" cy="47235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en-US" altLang="ko-KR" sz="1600" b="1" dirty="0" smtClean="0">
                  <a:solidFill>
                    <a:schemeClr val="tx1"/>
                  </a:solidFill>
                  <a:latin typeface="Arial Narrow" pitchFamily="34" charset="0"/>
                  <a:ea typeface="HY중고딕" pitchFamily="18" charset="-127"/>
                </a:rPr>
                <a:t>True Parents</a:t>
              </a:r>
              <a:r>
                <a:rPr lang="ko-KR" altLang="en-US" sz="1600" b="1" dirty="0" smtClean="0">
                  <a:solidFill>
                    <a:schemeClr val="tx1"/>
                  </a:solidFill>
                  <a:latin typeface="Arial Narrow" pitchFamily="34" charset="0"/>
                  <a:ea typeface="HY중고딕" pitchFamily="18" charset="-127"/>
                </a:rPr>
                <a:t>  印 </a:t>
              </a:r>
              <a:endParaRPr lang="ko-KR" altLang="en-US" sz="1600" b="1" dirty="0">
                <a:solidFill>
                  <a:schemeClr val="tx1"/>
                </a:solidFill>
                <a:latin typeface="Arial Narrow" pitchFamily="34" charset="0"/>
                <a:ea typeface="HY중고딕" pitchFamily="18" charset="-127"/>
              </a:endParaRPr>
            </a:p>
          </p:txBody>
        </p:sp>
        <p:sp>
          <p:nvSpPr>
            <p:cNvPr id="22" name="직사각형 21"/>
            <p:cNvSpPr/>
            <p:nvPr/>
          </p:nvSpPr>
          <p:spPr>
            <a:xfrm>
              <a:off x="1259632" y="260648"/>
              <a:ext cx="5256584" cy="6120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Narrow" pitchFamily="34" charset="0"/>
              </a:endParaRPr>
            </a:p>
          </p:txBody>
        </p:sp>
      </p:grpSp>
      <p:sp>
        <p:nvSpPr>
          <p:cNvPr id="24" name="모서리가 둥근 직사각형 23"/>
          <p:cNvSpPr/>
          <p:nvPr/>
        </p:nvSpPr>
        <p:spPr>
          <a:xfrm>
            <a:off x="395536" y="192630"/>
            <a:ext cx="8208912" cy="644082"/>
          </a:xfrm>
          <a:prstGeom prst="roundRect">
            <a:avLst/>
          </a:prstGeom>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2000" b="1" dirty="0" smtClean="0">
                <a:latin typeface="Arial Narrow" pitchFamily="34" charset="0"/>
              </a:rPr>
              <a:t>&lt;Reference - 2&gt; Conferring the Certificate for Bequeathing the Words of the Eight Great Textbooks and Teaching Material </a:t>
            </a:r>
            <a:r>
              <a:rPr lang="en-US" altLang="ko-KR" sz="2000" b="1" dirty="0" smtClean="0">
                <a:solidFill>
                  <a:srgbClr val="FF0000"/>
                </a:solidFill>
                <a:latin typeface="Arial Narrow" pitchFamily="34" charset="0"/>
              </a:rPr>
              <a:t>(For Families)</a:t>
            </a:r>
            <a:endParaRPr lang="ko-KR" altLang="en-US" sz="2000" dirty="0">
              <a:solidFill>
                <a:srgbClr val="FF0000"/>
              </a:solidFill>
              <a:latin typeface="Arial Narrow" pitchFamily="34" charset="0"/>
            </a:endParaRPr>
          </a:p>
        </p:txBody>
      </p:sp>
      <p:pic>
        <p:nvPicPr>
          <p:cNvPr id="1026" name="Picture 2" descr="C:\Users\이기식\Desktop\수정.jpg"/>
          <p:cNvPicPr>
            <a:picLocks noChangeAspect="1" noChangeArrowheads="1"/>
          </p:cNvPicPr>
          <p:nvPr/>
        </p:nvPicPr>
        <p:blipFill>
          <a:blip r:embed="rId3" cstate="print"/>
          <a:srcRect/>
          <a:stretch>
            <a:fillRect/>
          </a:stretch>
        </p:blipFill>
        <p:spPr bwMode="auto">
          <a:xfrm>
            <a:off x="611560" y="2420888"/>
            <a:ext cx="3528392" cy="3672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_x95729336" descr="EMB000017146af5"/>
          <p:cNvPicPr>
            <a:picLocks noChangeAspect="1" noChangeArrowheads="1"/>
          </p:cNvPicPr>
          <p:nvPr/>
        </p:nvPicPr>
        <p:blipFill>
          <a:blip r:embed="rId3" cstate="print"/>
          <a:srcRect/>
          <a:stretch>
            <a:fillRect/>
          </a:stretch>
        </p:blipFill>
        <p:spPr bwMode="auto">
          <a:xfrm>
            <a:off x="179512" y="1124744"/>
            <a:ext cx="8711952" cy="5544616"/>
          </a:xfrm>
          <a:prstGeom prst="rect">
            <a:avLst/>
          </a:prstGeom>
          <a:noFill/>
        </p:spPr>
      </p:pic>
      <p:sp>
        <p:nvSpPr>
          <p:cNvPr id="34818" name="Rectangle 2"/>
          <p:cNvSpPr>
            <a:spLocks noChangeArrowheads="1"/>
          </p:cNvSpPr>
          <p:nvPr/>
        </p:nvSpPr>
        <p:spPr bwMode="auto">
          <a:xfrm>
            <a:off x="0" y="70610"/>
            <a:ext cx="184720" cy="369326"/>
          </a:xfrm>
          <a:prstGeom prst="rect">
            <a:avLst/>
          </a:prstGeom>
          <a:noFill/>
          <a:ln w="9525">
            <a:noFill/>
            <a:miter lim="800000"/>
            <a:headEnd/>
            <a:tailEnd/>
          </a:ln>
          <a:effectLst/>
        </p:spPr>
        <p:txBody>
          <a:bodyPr vert="horz" wrap="square" lIns="91435" tIns="45717" rIns="91435" bIns="45717" numCol="1" anchor="ctr" anchorCtr="0" compatLnSpc="1">
            <a:prstTxWarp prst="textNoShape">
              <a:avLst/>
            </a:prstTxWarp>
            <a:spAutoFit/>
          </a:bodyPr>
          <a:lstStyle/>
          <a:p>
            <a:endParaRPr lang="ko-KR" altLang="en-US" dirty="0">
              <a:latin typeface="Arial Narrow" pitchFamily="34" charset="0"/>
            </a:endParaRPr>
          </a:p>
        </p:txBody>
      </p:sp>
      <p:sp>
        <p:nvSpPr>
          <p:cNvPr id="7" name="직사각형 6"/>
          <p:cNvSpPr/>
          <p:nvPr/>
        </p:nvSpPr>
        <p:spPr>
          <a:xfrm>
            <a:off x="899592" y="1412776"/>
            <a:ext cx="7072362" cy="55007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r>
              <a:rPr lang="en-US" altLang="ko-KR" sz="3200" dirty="0" smtClean="0">
                <a:solidFill>
                  <a:schemeClr val="tx1"/>
                </a:solidFill>
                <a:latin typeface="Arial Narrow" pitchFamily="34" charset="0"/>
                <a:ea typeface="HY수평선B" pitchFamily="18" charset="-127"/>
              </a:rPr>
              <a:t>Certificate for Bequeathing the Words of the Eight Great Textbooks and Teaching Material</a:t>
            </a:r>
            <a:endParaRPr lang="ko-KR" altLang="en-US" sz="3200" dirty="0">
              <a:solidFill>
                <a:schemeClr val="tx1"/>
              </a:solidFill>
              <a:latin typeface="Arial Narrow" pitchFamily="34" charset="0"/>
              <a:ea typeface="HY수평선B" pitchFamily="18" charset="-127"/>
            </a:endParaRPr>
          </a:p>
        </p:txBody>
      </p:sp>
      <p:grpSp>
        <p:nvGrpSpPr>
          <p:cNvPr id="2" name="그룹 13"/>
          <p:cNvGrpSpPr/>
          <p:nvPr/>
        </p:nvGrpSpPr>
        <p:grpSpPr>
          <a:xfrm>
            <a:off x="4499992" y="2420888"/>
            <a:ext cx="3960440" cy="3600400"/>
            <a:chOff x="1259632" y="260648"/>
            <a:chExt cx="5256584" cy="6120680"/>
          </a:xfrm>
        </p:grpSpPr>
        <p:sp>
          <p:nvSpPr>
            <p:cNvPr id="17" name="직사각형 16"/>
            <p:cNvSpPr/>
            <p:nvPr/>
          </p:nvSpPr>
          <p:spPr>
            <a:xfrm>
              <a:off x="1547663" y="627889"/>
              <a:ext cx="4968553" cy="10369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buFont typeface="Arial" pitchFamily="34" charset="0"/>
                <a:buChar char="•"/>
              </a:pPr>
              <a:r>
                <a:rPr lang="ko-KR" altLang="en-US" sz="1200" b="1" dirty="0" smtClean="0">
                  <a:solidFill>
                    <a:srgbClr val="FF0000"/>
                  </a:solidFill>
                  <a:latin typeface="Arial Narrow" pitchFamily="34" charset="0"/>
                  <a:ea typeface="HY중고딕" pitchFamily="18" charset="-127"/>
                </a:rPr>
                <a:t> </a:t>
              </a:r>
              <a:r>
                <a:rPr lang="en-US" altLang="ko-KR" sz="1200" b="1" dirty="0" smtClean="0">
                  <a:solidFill>
                    <a:srgbClr val="FF0000"/>
                  </a:solidFill>
                  <a:latin typeface="Arial Narrow" pitchFamily="34" charset="0"/>
                  <a:ea typeface="HY중고딕" pitchFamily="18" charset="-127"/>
                </a:rPr>
                <a:t>No. : Church of CIG (Korea) -  000  </a:t>
              </a:r>
            </a:p>
            <a:p>
              <a:pPr>
                <a:buFont typeface="Arial" pitchFamily="34" charset="0"/>
                <a:buChar char="•"/>
              </a:pPr>
              <a:r>
                <a:rPr lang="en-US" altLang="ko-KR" sz="1200" b="1" dirty="0" smtClean="0">
                  <a:solidFill>
                    <a:srgbClr val="FF0000"/>
                  </a:solidFill>
                  <a:latin typeface="Arial Narrow" pitchFamily="34" charset="0"/>
                  <a:ea typeface="HY중고딕" pitchFamily="18" charset="-127"/>
                </a:rPr>
                <a:t> Date: Cheongi</a:t>
              </a:r>
              <a:r>
                <a:rPr lang="ko-KR" altLang="en-US" sz="1200" b="1" dirty="0" smtClean="0">
                  <a:solidFill>
                    <a:srgbClr val="FF0000"/>
                  </a:solidFill>
                  <a:latin typeface="Arial Narrow" pitchFamily="34" charset="0"/>
                  <a:ea typeface="HY중고딕" pitchFamily="18" charset="-127"/>
                </a:rPr>
                <a:t> </a:t>
              </a:r>
              <a:r>
                <a:rPr lang="en-US" altLang="ko-KR" sz="1200" b="1" dirty="0" smtClean="0">
                  <a:solidFill>
                    <a:srgbClr val="FF0000"/>
                  </a:solidFill>
                  <a:latin typeface="Arial Narrow" pitchFamily="34" charset="0"/>
                  <a:ea typeface="HY중고딕" pitchFamily="18" charset="-127"/>
                </a:rPr>
                <a:t>5.15 by the heavenly calendar</a:t>
              </a:r>
            </a:p>
            <a:p>
              <a:pPr>
                <a:buFont typeface="Arial" pitchFamily="34" charset="0"/>
                <a:buChar char="•"/>
              </a:pPr>
              <a:r>
                <a:rPr lang="en-US" altLang="ko-KR" sz="1200" b="1" dirty="0" smtClean="0">
                  <a:solidFill>
                    <a:srgbClr val="FF0000"/>
                  </a:solidFill>
                  <a:latin typeface="Arial Narrow" pitchFamily="34" charset="0"/>
                  <a:ea typeface="HY중고딕" pitchFamily="18" charset="-127"/>
                </a:rPr>
                <a:t> Location: (        ) Church, </a:t>
              </a:r>
              <a:r>
                <a:rPr lang="en-US" altLang="ko-KR" sz="1200" b="1" dirty="0" err="1" smtClean="0">
                  <a:solidFill>
                    <a:srgbClr val="FF0000"/>
                  </a:solidFill>
                  <a:latin typeface="Arial Narrow" pitchFamily="34" charset="0"/>
                  <a:ea typeface="HY중고딕" pitchFamily="18" charset="-127"/>
                </a:rPr>
                <a:t>Gangnam</a:t>
              </a:r>
              <a:r>
                <a:rPr lang="en-US" altLang="ko-KR" sz="1200" b="1" dirty="0" smtClean="0">
                  <a:solidFill>
                    <a:srgbClr val="FF0000"/>
                  </a:solidFill>
                  <a:latin typeface="Arial Narrow" pitchFamily="34" charset="0"/>
                  <a:ea typeface="HY중고딕" pitchFamily="18" charset="-127"/>
                </a:rPr>
                <a:t> Parish, Seoul, Korea</a:t>
              </a:r>
              <a:r>
                <a:rPr lang="ko-KR" altLang="en-US" sz="1200" b="1" dirty="0" smtClean="0">
                  <a:solidFill>
                    <a:srgbClr val="FF0000"/>
                  </a:solidFill>
                  <a:latin typeface="Arial Narrow" pitchFamily="34" charset="0"/>
                  <a:ea typeface="HY중고딕" pitchFamily="18" charset="-127"/>
                </a:rPr>
                <a:t> </a:t>
              </a:r>
              <a:endParaRPr lang="ko-KR" altLang="en-US" sz="1200" b="1" dirty="0">
                <a:solidFill>
                  <a:srgbClr val="FF0000"/>
                </a:solidFill>
                <a:latin typeface="Arial Narrow" pitchFamily="34" charset="0"/>
                <a:ea typeface="HY중고딕" pitchFamily="18" charset="-127"/>
              </a:endParaRPr>
            </a:p>
          </p:txBody>
        </p:sp>
        <p:sp>
          <p:nvSpPr>
            <p:cNvPr id="19" name="직사각형 18"/>
            <p:cNvSpPr/>
            <p:nvPr/>
          </p:nvSpPr>
          <p:spPr>
            <a:xfrm>
              <a:off x="1475656" y="1988841"/>
              <a:ext cx="4824535" cy="3413178"/>
            </a:xfrm>
            <a:prstGeom prst="rect">
              <a:avLst/>
            </a:prstGeom>
          </p:spPr>
          <p:txBody>
            <a:bodyPr wrap="square" lIns="0" tIns="45717" rIns="0" bIns="45717">
              <a:noAutofit/>
            </a:bodyPr>
            <a:lstStyle/>
            <a:p>
              <a:r>
                <a:rPr lang="en-US" altLang="ko-KR" sz="1200" b="1" dirty="0" smtClean="0">
                  <a:latin typeface="Arial Narrow" pitchFamily="34" charset="0"/>
                  <a:ea typeface="HY중고딕" pitchFamily="18" charset="-127"/>
                </a:rPr>
                <a:t>This church </a:t>
              </a:r>
              <a:r>
                <a:rPr lang="en-US" altLang="ko-KR" sz="1200" b="1" dirty="0" smtClean="0">
                  <a:latin typeface="Arial Narrow" pitchFamily="34" charset="0"/>
                  <a:ea typeface="HY헤드라인M" pitchFamily="18" charset="-127"/>
                </a:rPr>
                <a:t>believe True Parents to be the messiah, savior, and king of kings of all humankind and has solemnly pledged before God and True Parents to inherit the Word of God manifested through True Parents’ life of true love, embody the Word through a life of absolute faith, absolute love, and absolute obedience</a:t>
              </a:r>
              <a:r>
                <a:rPr lang="en-US" altLang="ko-KR" sz="1200" b="1" dirty="0" smtClean="0">
                  <a:latin typeface="Arial Narrow" pitchFamily="34" charset="0"/>
                  <a:ea typeface="HY중고딕" pitchFamily="18" charset="-127"/>
                </a:rPr>
                <a:t>, and bequeath the Word to all humankind. Thus, I hereby bequeath True Parents’ Eight Great Textbooks and Teaching Material to this church.</a:t>
              </a:r>
              <a:endParaRPr lang="ko-KR" altLang="en-US" sz="1200" b="1" dirty="0">
                <a:latin typeface="Arial Narrow" pitchFamily="34" charset="0"/>
              </a:endParaRPr>
            </a:p>
          </p:txBody>
        </p:sp>
        <p:sp>
          <p:nvSpPr>
            <p:cNvPr id="21" name="직사각형 20"/>
            <p:cNvSpPr/>
            <p:nvPr/>
          </p:nvSpPr>
          <p:spPr>
            <a:xfrm>
              <a:off x="2987823" y="5664146"/>
              <a:ext cx="2088231" cy="47235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en-US" altLang="ko-KR" sz="1600" b="1" dirty="0" smtClean="0">
                  <a:solidFill>
                    <a:schemeClr val="tx1"/>
                  </a:solidFill>
                  <a:latin typeface="Arial Narrow" pitchFamily="34" charset="0"/>
                  <a:ea typeface="HY중고딕" pitchFamily="18" charset="-127"/>
                </a:rPr>
                <a:t>True Parents</a:t>
              </a:r>
              <a:r>
                <a:rPr lang="ko-KR" altLang="en-US" sz="1600" b="1" dirty="0" smtClean="0">
                  <a:solidFill>
                    <a:schemeClr val="tx1"/>
                  </a:solidFill>
                  <a:latin typeface="Arial Narrow" pitchFamily="34" charset="0"/>
                  <a:ea typeface="HY중고딕" pitchFamily="18" charset="-127"/>
                </a:rPr>
                <a:t>  印 </a:t>
              </a:r>
              <a:endParaRPr lang="ko-KR" altLang="en-US" sz="1600" b="1" dirty="0">
                <a:solidFill>
                  <a:schemeClr val="tx1"/>
                </a:solidFill>
                <a:latin typeface="Arial Narrow" pitchFamily="34" charset="0"/>
                <a:ea typeface="HY중고딕" pitchFamily="18" charset="-127"/>
              </a:endParaRPr>
            </a:p>
          </p:txBody>
        </p:sp>
        <p:sp>
          <p:nvSpPr>
            <p:cNvPr id="22" name="직사각형 21"/>
            <p:cNvSpPr/>
            <p:nvPr/>
          </p:nvSpPr>
          <p:spPr>
            <a:xfrm>
              <a:off x="1259632" y="260648"/>
              <a:ext cx="5256584" cy="6120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Narrow" pitchFamily="34" charset="0"/>
              </a:endParaRPr>
            </a:p>
          </p:txBody>
        </p:sp>
      </p:grpSp>
      <p:sp>
        <p:nvSpPr>
          <p:cNvPr id="24" name="모서리가 둥근 직사각형 23"/>
          <p:cNvSpPr/>
          <p:nvPr/>
        </p:nvSpPr>
        <p:spPr>
          <a:xfrm>
            <a:off x="395536" y="192630"/>
            <a:ext cx="8208912" cy="644082"/>
          </a:xfrm>
          <a:prstGeom prst="roundRect">
            <a:avLst/>
          </a:prstGeom>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2000" b="1" dirty="0" smtClean="0">
                <a:latin typeface="Arial Narrow" pitchFamily="34" charset="0"/>
              </a:rPr>
              <a:t>&lt;Reference - 2&gt; Conferring the Certificate for Bequeathing the Words of the Eight Great Textbooks and Teaching Material </a:t>
            </a:r>
            <a:r>
              <a:rPr lang="en-US" altLang="ko-KR" sz="2000" b="1" dirty="0" smtClean="0">
                <a:solidFill>
                  <a:srgbClr val="FF0000"/>
                </a:solidFill>
                <a:latin typeface="Arial Narrow" pitchFamily="34" charset="0"/>
              </a:rPr>
              <a:t>(For Churches)</a:t>
            </a:r>
            <a:endParaRPr lang="ko-KR" altLang="en-US" sz="2000" dirty="0">
              <a:solidFill>
                <a:srgbClr val="FF0000"/>
              </a:solidFill>
              <a:latin typeface="Arial Narrow" pitchFamily="34" charset="0"/>
            </a:endParaRPr>
          </a:p>
        </p:txBody>
      </p:sp>
      <p:pic>
        <p:nvPicPr>
          <p:cNvPr id="1026" name="Picture 2" descr="C:\Users\이기식\Desktop\수정.jpg"/>
          <p:cNvPicPr>
            <a:picLocks noChangeAspect="1" noChangeArrowheads="1"/>
          </p:cNvPicPr>
          <p:nvPr/>
        </p:nvPicPr>
        <p:blipFill>
          <a:blip r:embed="rId4" cstate="print"/>
          <a:srcRect/>
          <a:stretch>
            <a:fillRect/>
          </a:stretch>
        </p:blipFill>
        <p:spPr bwMode="auto">
          <a:xfrm>
            <a:off x="611560" y="2420888"/>
            <a:ext cx="3528392" cy="367240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직선 연결선 32"/>
          <p:cNvCxnSpPr/>
          <p:nvPr/>
        </p:nvCxnSpPr>
        <p:spPr>
          <a:xfrm rot="5400000">
            <a:off x="1270158" y="2594480"/>
            <a:ext cx="372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직사각형 35"/>
          <p:cNvSpPr/>
          <p:nvPr/>
        </p:nvSpPr>
        <p:spPr>
          <a:xfrm>
            <a:off x="-36512" y="44624"/>
            <a:ext cx="9180512" cy="1224136"/>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37"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0"/>
            <a:ext cx="1547664" cy="1196752"/>
          </a:xfrm>
          <a:prstGeom prst="rect">
            <a:avLst/>
          </a:prstGeom>
          <a:ln>
            <a:noFill/>
          </a:ln>
          <a:effectLst>
            <a:softEdge rad="112500"/>
          </a:effectLst>
        </p:spPr>
      </p:pic>
      <p:sp>
        <p:nvSpPr>
          <p:cNvPr id="34" name="모서리가 둥근 직사각형 33"/>
          <p:cNvSpPr/>
          <p:nvPr/>
        </p:nvSpPr>
        <p:spPr>
          <a:xfrm>
            <a:off x="1508716" y="116632"/>
            <a:ext cx="7383764" cy="105273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2400" b="1" dirty="0" smtClean="0">
                <a:solidFill>
                  <a:schemeClr val="bg1"/>
                </a:solidFill>
                <a:latin typeface="Arial Narrow" pitchFamily="34" charset="0"/>
                <a:ea typeface="HY헤드라인M" pitchFamily="18" charset="-127"/>
              </a:rPr>
              <a:t>Ⅳ. Meaning of inheriting the </a:t>
            </a:r>
            <a:r>
              <a:rPr lang="en-US" altLang="ko-KR" sz="2400" b="1" dirty="0" err="1" smtClean="0">
                <a:solidFill>
                  <a:schemeClr val="bg1"/>
                </a:solidFill>
                <a:latin typeface="Arial Narrow" pitchFamily="34" charset="0"/>
                <a:ea typeface="HY헤드라인M" pitchFamily="18" charset="-127"/>
              </a:rPr>
              <a:t>Cheon</a:t>
            </a:r>
            <a:r>
              <a:rPr lang="en-US" altLang="ko-KR" sz="2400" b="1" dirty="0" smtClean="0">
                <a:solidFill>
                  <a:schemeClr val="bg1"/>
                </a:solidFill>
                <a:latin typeface="Arial Narrow" pitchFamily="34" charset="0"/>
                <a:ea typeface="HY헤드라인M" pitchFamily="18" charset="-127"/>
              </a:rPr>
              <a:t> </a:t>
            </a:r>
            <a:r>
              <a:rPr lang="en-US" altLang="ko-KR" sz="2400" b="1" dirty="0" smtClean="0">
                <a:solidFill>
                  <a:schemeClr val="bg1"/>
                </a:solidFill>
                <a:latin typeface="Arial Narrow" pitchFamily="34" charset="0"/>
                <a:ea typeface="HY헤드라인M" pitchFamily="18" charset="-127"/>
              </a:rPr>
              <a:t>Bok </a:t>
            </a:r>
            <a:r>
              <a:rPr lang="en-US" altLang="ko-KR" sz="2400" b="1" dirty="0" smtClean="0">
                <a:solidFill>
                  <a:schemeClr val="bg1"/>
                </a:solidFill>
                <a:latin typeface="Arial Narrow" pitchFamily="34" charset="0"/>
                <a:ea typeface="HY헤드라인M" pitchFamily="18" charset="-127"/>
              </a:rPr>
              <a:t>Ark </a:t>
            </a:r>
            <a:r>
              <a:rPr lang="en-US" altLang="ko-KR" sz="2400" b="1" dirty="0" smtClean="0">
                <a:solidFill>
                  <a:schemeClr val="bg1"/>
                </a:solidFill>
                <a:latin typeface="Arial Narrow" pitchFamily="34" charset="0"/>
                <a:ea typeface="HY헤드라인M" pitchFamily="18" charset="-127"/>
              </a:rPr>
              <a:t>containing the textbooks and teaching </a:t>
            </a:r>
            <a:r>
              <a:rPr lang="en-US" altLang="ko-KR" sz="2400" b="1" dirty="0" smtClean="0">
                <a:solidFill>
                  <a:schemeClr val="bg1"/>
                </a:solidFill>
                <a:latin typeface="Arial Narrow" pitchFamily="34" charset="0"/>
                <a:ea typeface="HY헤드라인M" pitchFamily="18" charset="-127"/>
              </a:rPr>
              <a:t>materials </a:t>
            </a:r>
            <a:r>
              <a:rPr lang="en-US" altLang="ko-KR" sz="2400" b="1" dirty="0" smtClean="0">
                <a:solidFill>
                  <a:schemeClr val="bg1"/>
                </a:solidFill>
                <a:latin typeface="Arial Narrow" pitchFamily="34" charset="0"/>
                <a:ea typeface="HY헤드라인M" pitchFamily="18" charset="-127"/>
              </a:rPr>
              <a:t>of True Parents’ Word</a:t>
            </a:r>
            <a:endParaRPr lang="ko-KR" altLang="en-US" sz="2400" dirty="0">
              <a:solidFill>
                <a:schemeClr val="bg1"/>
              </a:solidFill>
              <a:latin typeface="Arial Narrow" pitchFamily="34" charset="0"/>
              <a:ea typeface="HY헤드라인M" pitchFamily="18" charset="-127"/>
            </a:endParaRPr>
          </a:p>
        </p:txBody>
      </p:sp>
      <p:sp>
        <p:nvSpPr>
          <p:cNvPr id="10" name="TextBox 9"/>
          <p:cNvSpPr txBox="1"/>
          <p:nvPr/>
        </p:nvSpPr>
        <p:spPr>
          <a:xfrm>
            <a:off x="3059832" y="6309320"/>
            <a:ext cx="2167581" cy="338554"/>
          </a:xfrm>
          <a:prstGeom prst="rect">
            <a:avLst/>
          </a:prstGeom>
          <a:noFill/>
        </p:spPr>
        <p:txBody>
          <a:bodyPr wrap="none" rtlCol="0">
            <a:spAutoFit/>
          </a:bodyPr>
          <a:lstStyle/>
          <a:p>
            <a:r>
              <a:rPr lang="en-US" altLang="ko-KR" sz="1600" i="1" dirty="0" smtClean="0">
                <a:latin typeface="Arial Narrow" pitchFamily="34" charset="0"/>
                <a:ea typeface="산돌종이학Regular" pitchFamily="17" charset="-127"/>
              </a:rPr>
              <a:t>Inherit the true love of God</a:t>
            </a:r>
            <a:endParaRPr lang="ko-KR" altLang="en-US" sz="1600" i="1" dirty="0">
              <a:latin typeface="Arial Narrow" pitchFamily="34" charset="0"/>
              <a:ea typeface="산돌종이학Regular" pitchFamily="17" charset="-127"/>
            </a:endParaRPr>
          </a:p>
        </p:txBody>
      </p:sp>
      <p:sp>
        <p:nvSpPr>
          <p:cNvPr id="12" name="직사각형 11"/>
          <p:cNvSpPr/>
          <p:nvPr/>
        </p:nvSpPr>
        <p:spPr>
          <a:xfrm>
            <a:off x="216024" y="4077072"/>
            <a:ext cx="8604448" cy="2554545"/>
          </a:xfrm>
          <a:prstGeom prst="rect">
            <a:avLst/>
          </a:prstGeom>
          <a:ln>
            <a:solidFill>
              <a:schemeClr val="tx1"/>
            </a:solidFill>
          </a:ln>
        </p:spPr>
        <p:txBody>
          <a:bodyPr wrap="square">
            <a:spAutoFit/>
          </a:bodyPr>
          <a:lstStyle/>
          <a:p>
            <a:pPr>
              <a:buFont typeface="Arial" pitchFamily="34" charset="0"/>
              <a:buChar char="•"/>
            </a:pPr>
            <a:r>
              <a:rPr kumimoji="1" lang="ko-KR" altLang="en-US" sz="2000" dirty="0" smtClean="0">
                <a:latin typeface="Arial Narrow" pitchFamily="34" charset="0"/>
              </a:rPr>
              <a:t>  </a:t>
            </a:r>
            <a:r>
              <a:rPr kumimoji="1" lang="en-US" altLang="ko-KR" sz="2000" dirty="0" smtClean="0">
                <a:latin typeface="Arial Narrow" pitchFamily="34" charset="0"/>
              </a:rPr>
              <a:t>To establish the legitimacy of the Word and faith that is connected with and continues from God, True Parents and Hyung-jin nim.</a:t>
            </a:r>
          </a:p>
          <a:p>
            <a:pPr>
              <a:buFont typeface="Arial" pitchFamily="34" charset="0"/>
              <a:buChar char="•"/>
            </a:pPr>
            <a:r>
              <a:rPr kumimoji="1" lang="en-US" altLang="ko-KR" sz="2000" dirty="0" smtClean="0">
                <a:latin typeface="Arial Narrow" pitchFamily="34" charset="0"/>
              </a:rPr>
              <a:t> To expand the Word to the world through the participants of the special 120-day education session</a:t>
            </a:r>
          </a:p>
          <a:p>
            <a:pPr>
              <a:buFont typeface="Arial" pitchFamily="34" charset="0"/>
              <a:buChar char="•"/>
            </a:pPr>
            <a:r>
              <a:rPr kumimoji="1" lang="en-US" altLang="ko-KR" sz="2000" dirty="0" smtClean="0">
                <a:latin typeface="Arial Narrow" pitchFamily="34" charset="0"/>
              </a:rPr>
              <a:t> The participants of the special 120-day education session are the </a:t>
            </a:r>
            <a:r>
              <a:rPr kumimoji="1" lang="en-US" altLang="ko-KR" sz="2000" dirty="0" smtClean="0">
                <a:latin typeface="Arial Narrow" pitchFamily="34" charset="0"/>
              </a:rPr>
              <a:t>Completed Testament </a:t>
            </a:r>
            <a:r>
              <a:rPr kumimoji="1" lang="en-US" altLang="ko-KR" sz="2000" dirty="0" smtClean="0">
                <a:latin typeface="Arial Narrow" pitchFamily="34" charset="0"/>
              </a:rPr>
              <a:t>Age Apostles who inherit the legitimacy of God, True Parents and Hyung-jin nim</a:t>
            </a:r>
          </a:p>
          <a:p>
            <a:pPr>
              <a:buFont typeface="Arial" pitchFamily="34" charset="0"/>
              <a:buChar char="•"/>
            </a:pPr>
            <a:r>
              <a:rPr kumimoji="1" lang="en-US" altLang="ko-KR" sz="2000" dirty="0" smtClean="0">
                <a:latin typeface="Arial Narrow" pitchFamily="34" charset="0"/>
              </a:rPr>
              <a:t>  Churches that inherit the </a:t>
            </a:r>
            <a:r>
              <a:rPr kumimoji="1" lang="en-US" altLang="ko-KR" sz="2000" dirty="0" err="1" smtClean="0">
                <a:latin typeface="Arial Narrow" pitchFamily="34" charset="0"/>
              </a:rPr>
              <a:t>Cheon</a:t>
            </a:r>
            <a:r>
              <a:rPr kumimoji="1" lang="en-US" altLang="ko-KR" sz="2000" dirty="0" smtClean="0">
                <a:latin typeface="Arial Narrow" pitchFamily="34" charset="0"/>
              </a:rPr>
              <a:t> </a:t>
            </a:r>
            <a:r>
              <a:rPr kumimoji="1" lang="en-US" altLang="ko-KR" sz="2000" dirty="0" smtClean="0">
                <a:latin typeface="Arial Narrow" pitchFamily="34" charset="0"/>
              </a:rPr>
              <a:t>Bok </a:t>
            </a:r>
            <a:r>
              <a:rPr kumimoji="1" lang="en-US" altLang="ko-KR" sz="2000" dirty="0" smtClean="0">
                <a:latin typeface="Arial Narrow" pitchFamily="34" charset="0"/>
              </a:rPr>
              <a:t>Ark </a:t>
            </a:r>
            <a:r>
              <a:rPr kumimoji="1" lang="en-US" altLang="ko-KR" sz="2000" dirty="0" smtClean="0">
                <a:latin typeface="Arial Narrow" pitchFamily="34" charset="0"/>
              </a:rPr>
              <a:t>thus inherit the legitimacy of God, True Parents and Hyung-jin nim</a:t>
            </a:r>
          </a:p>
        </p:txBody>
      </p:sp>
      <p:grpSp>
        <p:nvGrpSpPr>
          <p:cNvPr id="3" name="그룹 23"/>
          <p:cNvGrpSpPr/>
          <p:nvPr/>
        </p:nvGrpSpPr>
        <p:grpSpPr>
          <a:xfrm>
            <a:off x="72008" y="1340768"/>
            <a:ext cx="8820472" cy="2376263"/>
            <a:chOff x="109985" y="1249442"/>
            <a:chExt cx="8330446" cy="1622817"/>
          </a:xfrm>
        </p:grpSpPr>
        <p:sp>
          <p:nvSpPr>
            <p:cNvPr id="42" name="직사각형 41"/>
            <p:cNvSpPr/>
            <p:nvPr/>
          </p:nvSpPr>
          <p:spPr>
            <a:xfrm>
              <a:off x="687569" y="1249442"/>
              <a:ext cx="7004779"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marL="342860" indent="-342860" algn="ctr"/>
              <a:r>
                <a:rPr lang="en-US" altLang="ko-KR" sz="2000" b="1" dirty="0" smtClean="0">
                  <a:solidFill>
                    <a:schemeClr val="tx1"/>
                  </a:solidFill>
                  <a:latin typeface="Arial Narrow" pitchFamily="34" charset="0"/>
                  <a:ea typeface="HY헤드라인M" pitchFamily="18" charset="-127"/>
                </a:rPr>
                <a:t>Instructions to bequeath the Eight Great Textbooks and Teaching </a:t>
              </a:r>
              <a:r>
                <a:rPr lang="en-US" altLang="ko-KR" sz="2000" b="1" dirty="0" smtClean="0">
                  <a:solidFill>
                    <a:schemeClr val="tx1"/>
                  </a:solidFill>
                  <a:latin typeface="Arial Narrow" pitchFamily="34" charset="0"/>
                  <a:ea typeface="HY헤드라인M" pitchFamily="18" charset="-127"/>
                </a:rPr>
                <a:t>Materials </a:t>
              </a:r>
              <a:r>
                <a:rPr lang="en-US" altLang="ko-KR" sz="2000" b="1" dirty="0" smtClean="0">
                  <a:solidFill>
                    <a:schemeClr val="tx1"/>
                  </a:solidFill>
                  <a:latin typeface="Arial Narrow" pitchFamily="34" charset="0"/>
                  <a:ea typeface="HY헤드라인M" pitchFamily="18" charset="-127"/>
                </a:rPr>
                <a:t>through the Special Education Session for World Leaders Organized by True Parents</a:t>
              </a:r>
            </a:p>
          </p:txBody>
        </p:sp>
        <p:sp>
          <p:nvSpPr>
            <p:cNvPr id="14" name="직사각형 13"/>
            <p:cNvSpPr/>
            <p:nvPr/>
          </p:nvSpPr>
          <p:spPr>
            <a:xfrm>
              <a:off x="5788136" y="2218691"/>
              <a:ext cx="2652295" cy="567511"/>
            </a:xfrm>
            <a:prstGeom prst="rect">
              <a:avLst/>
            </a:prstGeom>
            <a:ln>
              <a:solidFill>
                <a:schemeClr val="tx1"/>
              </a:solidFill>
            </a:ln>
          </p:spPr>
          <p:txBody>
            <a:bodyPr wrap="square" anchor="ctr">
              <a:spAutoFit/>
            </a:bodyPr>
            <a:lstStyle/>
            <a:p>
              <a:pPr algn="ctr" fontAlgn="base">
                <a:spcBef>
                  <a:spcPct val="0"/>
                </a:spcBef>
                <a:spcAft>
                  <a:spcPct val="0"/>
                </a:spcAft>
              </a:pPr>
              <a:r>
                <a:rPr kumimoji="1" lang="en-US" altLang="ko-KR" sz="1600" dirty="0" smtClean="0">
                  <a:latin typeface="Arial Narrow" pitchFamily="34" charset="0"/>
                  <a:ea typeface="HY동녘B" pitchFamily="18" charset="-127"/>
                </a:rPr>
                <a:t>(3) Ceremony for the </a:t>
              </a:r>
              <a:r>
                <a:rPr kumimoji="1" lang="en-US" altLang="ko-KR" sz="1600" dirty="0" smtClean="0">
                  <a:latin typeface="Arial Narrow" pitchFamily="34" charset="0"/>
                  <a:ea typeface="HY동녘B" pitchFamily="18" charset="-127"/>
                </a:rPr>
                <a:t>safe arrival </a:t>
              </a:r>
              <a:r>
                <a:rPr kumimoji="1" lang="en-US" altLang="ko-KR" sz="1600" dirty="0" smtClean="0">
                  <a:latin typeface="Arial Narrow" pitchFamily="34" charset="0"/>
                  <a:ea typeface="HY동녘B" pitchFamily="18" charset="-127"/>
                </a:rPr>
                <a:t>of the textbooks and teaching </a:t>
              </a:r>
              <a:r>
                <a:rPr kumimoji="1" lang="en-US" altLang="ko-KR" sz="1600" dirty="0" smtClean="0">
                  <a:latin typeface="Arial Narrow" pitchFamily="34" charset="0"/>
                  <a:ea typeface="HY동녘B" pitchFamily="18" charset="-127"/>
                </a:rPr>
                <a:t>materials </a:t>
              </a:r>
              <a:r>
                <a:rPr kumimoji="1" lang="en-US" altLang="ko-KR" sz="1600" dirty="0" smtClean="0">
                  <a:latin typeface="Arial Narrow" pitchFamily="34" charset="0"/>
                  <a:ea typeface="HY동녘B" pitchFamily="18" charset="-127"/>
                </a:rPr>
                <a:t>of True Parents’ </a:t>
              </a:r>
              <a:r>
                <a:rPr kumimoji="1" lang="en-US" altLang="ko-KR" sz="1600" dirty="0" smtClean="0">
                  <a:latin typeface="Arial Narrow" pitchFamily="34" charset="0"/>
                  <a:ea typeface="HY동녘B" pitchFamily="18" charset="-127"/>
                </a:rPr>
                <a:t> Word</a:t>
              </a:r>
              <a:endParaRPr kumimoji="1" lang="en-US" altLang="ko-KR" sz="1600" dirty="0" smtClean="0">
                <a:latin typeface="Arial Narrow" pitchFamily="34" charset="0"/>
                <a:ea typeface="HY동녘B" pitchFamily="18" charset="-127"/>
              </a:endParaRPr>
            </a:p>
          </p:txBody>
        </p:sp>
        <p:sp>
          <p:nvSpPr>
            <p:cNvPr id="11" name="직사각형 10"/>
            <p:cNvSpPr/>
            <p:nvPr/>
          </p:nvSpPr>
          <p:spPr>
            <a:xfrm>
              <a:off x="109985" y="2134615"/>
              <a:ext cx="2821834" cy="737644"/>
            </a:xfrm>
            <a:prstGeom prst="rect">
              <a:avLst/>
            </a:prstGeom>
            <a:solidFill>
              <a:schemeClr val="bg1"/>
            </a:solidFill>
            <a:ln>
              <a:solidFill>
                <a:schemeClr val="tx1"/>
              </a:solidFill>
            </a:ln>
          </p:spPr>
          <p:txBody>
            <a:bodyPr wrap="square" anchor="ctr">
              <a:noAutofit/>
            </a:bodyPr>
            <a:lstStyle/>
            <a:p>
              <a:pPr algn="ctr" fontAlgn="base">
                <a:spcBef>
                  <a:spcPct val="0"/>
                </a:spcBef>
                <a:spcAft>
                  <a:spcPct val="0"/>
                </a:spcAft>
              </a:pPr>
              <a:r>
                <a:rPr kumimoji="1" lang="ko-KR" altLang="en-US" sz="1600" dirty="0" smtClean="0">
                  <a:latin typeface="Arial Narrow" pitchFamily="34" charset="0"/>
                  <a:ea typeface="HY동녘B" pitchFamily="18" charset="-127"/>
                </a:rPr>
                <a:t> </a:t>
              </a:r>
              <a:r>
                <a:rPr kumimoji="1" lang="en-US" altLang="ko-KR" sz="1600" dirty="0" smtClean="0">
                  <a:latin typeface="Arial Narrow" pitchFamily="34" charset="0"/>
                  <a:ea typeface="HY동녘B" pitchFamily="18" charset="-127"/>
                </a:rPr>
                <a:t>(1) Ceremony for bequeathing the Words of the eight great textbooks and teaching </a:t>
              </a:r>
              <a:r>
                <a:rPr kumimoji="1" lang="en-US" altLang="ko-KR" sz="1600" dirty="0" smtClean="0">
                  <a:latin typeface="Arial Narrow" pitchFamily="34" charset="0"/>
                  <a:ea typeface="HY동녘B" pitchFamily="18" charset="-127"/>
                </a:rPr>
                <a:t>materials and </a:t>
              </a:r>
              <a:r>
                <a:rPr kumimoji="1" lang="en-US" altLang="ko-KR" sz="1600" dirty="0" smtClean="0">
                  <a:latin typeface="Arial Narrow" pitchFamily="34" charset="0"/>
                  <a:ea typeface="HY동녘B" pitchFamily="18" charset="-127"/>
                </a:rPr>
                <a:t>conferment of Certificate</a:t>
              </a:r>
            </a:p>
          </p:txBody>
        </p:sp>
        <p:grpSp>
          <p:nvGrpSpPr>
            <p:cNvPr id="4" name="그룹 22"/>
            <p:cNvGrpSpPr/>
            <p:nvPr/>
          </p:nvGrpSpPr>
          <p:grpSpPr>
            <a:xfrm>
              <a:off x="1403649" y="1888741"/>
              <a:ext cx="5472609" cy="245877"/>
              <a:chOff x="1835697" y="1923155"/>
              <a:chExt cx="5472609" cy="196701"/>
            </a:xfrm>
          </p:grpSpPr>
          <p:cxnSp>
            <p:nvCxnSpPr>
              <p:cNvPr id="20" name="직선 연결선 19"/>
              <p:cNvCxnSpPr/>
              <p:nvPr/>
            </p:nvCxnSpPr>
            <p:spPr>
              <a:xfrm rot="5400000">
                <a:off x="4688191" y="1958981"/>
                <a:ext cx="71656"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1835697" y="2001836"/>
                <a:ext cx="54726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rot="5400000">
                <a:off x="7249296" y="2060845"/>
                <a:ext cx="11802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아래쪽 화살표 17"/>
          <p:cNvSpPr/>
          <p:nvPr/>
        </p:nvSpPr>
        <p:spPr>
          <a:xfrm>
            <a:off x="3203848" y="3717032"/>
            <a:ext cx="2016224"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Arial Narrow" pitchFamily="34" charset="0"/>
            </a:endParaRPr>
          </a:p>
        </p:txBody>
      </p:sp>
      <p:sp>
        <p:nvSpPr>
          <p:cNvPr id="22" name="직사각형 21"/>
          <p:cNvSpPr/>
          <p:nvPr/>
        </p:nvSpPr>
        <p:spPr>
          <a:xfrm>
            <a:off x="3203848" y="2636912"/>
            <a:ext cx="2736304" cy="1080120"/>
          </a:xfrm>
          <a:prstGeom prst="rect">
            <a:avLst/>
          </a:prstGeom>
          <a:ln cmpd="sng">
            <a:solidFill>
              <a:schemeClr val="tx1"/>
            </a:solidFill>
          </a:ln>
        </p:spPr>
        <p:txBody>
          <a:bodyPr wrap="square" anchor="ctr">
            <a:noAutofit/>
          </a:bodyPr>
          <a:lstStyle/>
          <a:p>
            <a:pPr algn="ctr"/>
            <a:r>
              <a:rPr kumimoji="1" lang="en-US" altLang="ko-KR" sz="1600" dirty="0" smtClean="0">
                <a:latin typeface="Arial Narrow" pitchFamily="34" charset="0"/>
                <a:ea typeface="HY동녘B" pitchFamily="18" charset="-127"/>
              </a:rPr>
              <a:t>(2) Conferring the “</a:t>
            </a:r>
            <a:r>
              <a:rPr kumimoji="1" lang="en-US" altLang="ko-KR" sz="1600" dirty="0" err="1" smtClean="0">
                <a:latin typeface="Arial Narrow" pitchFamily="34" charset="0"/>
                <a:ea typeface="HY동녘B" pitchFamily="18" charset="-127"/>
              </a:rPr>
              <a:t>Cheon</a:t>
            </a:r>
            <a:r>
              <a:rPr kumimoji="1" lang="en-US" altLang="ko-KR" sz="1600" dirty="0" smtClean="0">
                <a:latin typeface="Arial Narrow" pitchFamily="34" charset="0"/>
                <a:ea typeface="HY동녘B" pitchFamily="18" charset="-127"/>
              </a:rPr>
              <a:t> Bok Ark” containing the textbooks and teaching </a:t>
            </a:r>
            <a:r>
              <a:rPr kumimoji="1" lang="en-US" altLang="ko-KR" sz="1600" dirty="0" smtClean="0">
                <a:latin typeface="Arial Narrow" pitchFamily="34" charset="0"/>
                <a:ea typeface="HY동녘B" pitchFamily="18" charset="-127"/>
              </a:rPr>
              <a:t>materials </a:t>
            </a:r>
            <a:r>
              <a:rPr kumimoji="1" lang="en-US" altLang="ko-KR" sz="1600" dirty="0" smtClean="0">
                <a:latin typeface="Arial Narrow" pitchFamily="34" charset="0"/>
                <a:ea typeface="HY동녘B" pitchFamily="18" charset="-127"/>
              </a:rPr>
              <a:t>of True Parents’ Word</a:t>
            </a:r>
            <a:endParaRPr lang="ko-KR" altLang="en-US" sz="1600" dirty="0">
              <a:latin typeface="Arial Narrow" pitchFamily="34" charset="0"/>
              <a:ea typeface="HY동녘B" pitchFamily="18"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6512" y="-27384"/>
            <a:ext cx="9180512" cy="72008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sp>
        <p:nvSpPr>
          <p:cNvPr id="2" name="제목 1"/>
          <p:cNvSpPr>
            <a:spLocks noGrp="1"/>
          </p:cNvSpPr>
          <p:nvPr>
            <p:ph type="title"/>
          </p:nvPr>
        </p:nvSpPr>
        <p:spPr>
          <a:xfrm>
            <a:off x="1043608" y="-99392"/>
            <a:ext cx="6984776" cy="778098"/>
          </a:xfrm>
        </p:spPr>
        <p:txBody>
          <a:bodyPr>
            <a:normAutofit/>
          </a:bodyPr>
          <a:lstStyle/>
          <a:p>
            <a:r>
              <a:rPr lang="en-US" altLang="ko-KR" b="1" dirty="0" smtClean="0">
                <a:solidFill>
                  <a:schemeClr val="bg1"/>
                </a:solidFill>
                <a:latin typeface="Arial Narrow" pitchFamily="34" charset="0"/>
                <a:ea typeface="HY헤드라인M" pitchFamily="18" charset="-127"/>
              </a:rPr>
              <a:t>I.</a:t>
            </a:r>
            <a:r>
              <a:rPr lang="ko-KR" altLang="en-US" dirty="0" smtClean="0">
                <a:solidFill>
                  <a:schemeClr val="bg1"/>
                </a:solidFill>
                <a:latin typeface="Arial Narrow" pitchFamily="34" charset="0"/>
                <a:ea typeface="HY동녘B" pitchFamily="18" charset="-127"/>
              </a:rPr>
              <a:t> </a:t>
            </a:r>
            <a:r>
              <a:rPr lang="en-US" altLang="ko-KR" dirty="0" smtClean="0">
                <a:solidFill>
                  <a:schemeClr val="bg1"/>
                </a:solidFill>
                <a:latin typeface="Arial Narrow" pitchFamily="34" charset="0"/>
                <a:ea typeface="HY동녘B" pitchFamily="18" charset="-127"/>
              </a:rPr>
              <a:t>Meaning of the Word</a:t>
            </a:r>
            <a:endParaRPr lang="ko-KR" altLang="en-US" dirty="0">
              <a:solidFill>
                <a:schemeClr val="bg1"/>
              </a:solidFill>
              <a:latin typeface="Arial Narrow" pitchFamily="34" charset="0"/>
              <a:ea typeface="HY동녘B" pitchFamily="18" charset="-127"/>
            </a:endParaRPr>
          </a:p>
        </p:txBody>
      </p:sp>
      <p:sp>
        <p:nvSpPr>
          <p:cNvPr id="3" name="내용 개체 틀 2"/>
          <p:cNvSpPr>
            <a:spLocks noGrp="1"/>
          </p:cNvSpPr>
          <p:nvPr>
            <p:ph idx="1"/>
          </p:nvPr>
        </p:nvSpPr>
        <p:spPr>
          <a:xfrm>
            <a:off x="457200" y="980728"/>
            <a:ext cx="8363272" cy="5616624"/>
          </a:xfrm>
        </p:spPr>
        <p:txBody>
          <a:bodyPr>
            <a:noAutofit/>
          </a:bodyPr>
          <a:lstStyle/>
          <a:p>
            <a:pPr>
              <a:lnSpc>
                <a:spcPts val="2500"/>
              </a:lnSpc>
              <a:buNone/>
            </a:pPr>
            <a:r>
              <a:rPr lang="ko-KR" altLang="en-US" sz="2400" dirty="0" smtClean="0">
                <a:latin typeface="Arial Narrow" pitchFamily="34" charset="0"/>
                <a:ea typeface="HY견명조" pitchFamily="18" charset="-127"/>
                <a:cs typeface="Arial" pitchFamily="34" charset="0"/>
              </a:rPr>
              <a:t>     </a:t>
            </a:r>
            <a:r>
              <a:rPr lang="en-US" altLang="ko-KR" sz="2400" dirty="0" smtClean="0">
                <a:latin typeface="Arial Narrow" pitchFamily="34" charset="0"/>
                <a:cs typeface="Arial" pitchFamily="34" charset="0"/>
              </a:rPr>
              <a:t>In </a:t>
            </a:r>
            <a:r>
              <a:rPr lang="en-US" altLang="ko-KR" sz="2400" dirty="0" smtClean="0">
                <a:latin typeface="Arial Narrow" pitchFamily="34" charset="0"/>
                <a:cs typeface="Arial" pitchFamily="34" charset="0"/>
              </a:rPr>
              <a:t>the beginning God created the heavens and the earth. The earth was without form and void, and darkness was upon the face of the deep; and the Spirit of God was moving over the face of the waters. </a:t>
            </a:r>
            <a:r>
              <a:rPr lang="en-US" altLang="ko-KR" sz="2400" b="1" dirty="0" smtClean="0">
                <a:latin typeface="Arial Narrow" pitchFamily="34" charset="0"/>
                <a:cs typeface="Arial" pitchFamily="34" charset="0"/>
              </a:rPr>
              <a:t>And God said</a:t>
            </a:r>
            <a:r>
              <a:rPr lang="en-US" altLang="ko-KR" sz="2400" dirty="0" smtClean="0">
                <a:latin typeface="Arial Narrow" pitchFamily="34" charset="0"/>
                <a:cs typeface="Arial" pitchFamily="34" charset="0"/>
              </a:rPr>
              <a:t>, "Let there be light"; and there was light. (Gen. 1:1~3)</a:t>
            </a:r>
            <a:endParaRPr lang="en-US" altLang="ko-KR" sz="2400" dirty="0" smtClean="0">
              <a:latin typeface="Arial Narrow" pitchFamily="34" charset="0"/>
              <a:ea typeface="HY견명조" pitchFamily="18" charset="-127"/>
              <a:cs typeface="Arial" pitchFamily="34" charset="0"/>
            </a:endParaRPr>
          </a:p>
          <a:p>
            <a:pPr>
              <a:lnSpc>
                <a:spcPts val="2500"/>
              </a:lnSpc>
              <a:buNone/>
            </a:pPr>
            <a:endParaRPr lang="en-US" altLang="ko-KR" sz="2400" dirty="0" smtClean="0">
              <a:latin typeface="Arial Narrow" pitchFamily="34" charset="0"/>
              <a:ea typeface="HY견명조" pitchFamily="18" charset="-127"/>
              <a:cs typeface="Arial" pitchFamily="34" charset="0"/>
            </a:endParaRPr>
          </a:p>
          <a:p>
            <a:pPr>
              <a:lnSpc>
                <a:spcPts val="2500"/>
              </a:lnSpc>
              <a:buNone/>
            </a:pPr>
            <a:r>
              <a:rPr lang="en-US" altLang="ko-KR" sz="2400" dirty="0" smtClean="0">
                <a:latin typeface="Arial Narrow" pitchFamily="34" charset="0"/>
                <a:ea typeface="HY견명조" pitchFamily="18" charset="-127"/>
                <a:cs typeface="Arial" pitchFamily="34" charset="0"/>
              </a:rPr>
              <a:t>     </a:t>
            </a:r>
            <a:r>
              <a:rPr lang="en-US" altLang="ko-KR" sz="2400" dirty="0" smtClean="0">
                <a:latin typeface="Arial Narrow" pitchFamily="34" charset="0"/>
                <a:cs typeface="Arial" pitchFamily="34" charset="0"/>
              </a:rPr>
              <a:t>Then </a:t>
            </a:r>
            <a:r>
              <a:rPr lang="en-US" altLang="ko-KR" sz="2400" dirty="0" smtClean="0">
                <a:latin typeface="Arial Narrow" pitchFamily="34" charset="0"/>
                <a:cs typeface="Arial" pitchFamily="34" charset="0"/>
              </a:rPr>
              <a:t>the LORD God formed man of dust from the ground, and breathed into his nostrils the breath of life; and man became a living being. And the LORD God planted a garden in Eden, in the east; and there he put the man whom he had formed. (Gen. 2: 7~8)</a:t>
            </a:r>
            <a:endParaRPr lang="en-US" altLang="ko-KR" sz="2400" dirty="0" smtClean="0">
              <a:latin typeface="Arial Narrow" pitchFamily="34" charset="0"/>
              <a:ea typeface="HY견명조" pitchFamily="18" charset="-127"/>
              <a:cs typeface="Arial" pitchFamily="34" charset="0"/>
            </a:endParaRPr>
          </a:p>
          <a:p>
            <a:pPr>
              <a:lnSpc>
                <a:spcPts val="2500"/>
              </a:lnSpc>
              <a:buNone/>
            </a:pPr>
            <a:endParaRPr lang="en-US" altLang="ko-KR" sz="2400" dirty="0" smtClean="0">
              <a:latin typeface="Arial Narrow" pitchFamily="34" charset="0"/>
              <a:ea typeface="바탕체" pitchFamily="17" charset="-127"/>
              <a:cs typeface="Arial" pitchFamily="34" charset="0"/>
            </a:endParaRPr>
          </a:p>
          <a:p>
            <a:pPr>
              <a:lnSpc>
                <a:spcPts val="2500"/>
              </a:lnSpc>
              <a:buNone/>
            </a:pPr>
            <a:r>
              <a:rPr lang="en-US" altLang="ko-KR" sz="2400" dirty="0" smtClean="0">
                <a:latin typeface="Arial Narrow" pitchFamily="34" charset="0"/>
                <a:ea typeface="바탕체" pitchFamily="17" charset="-127"/>
                <a:cs typeface="Arial" pitchFamily="34" charset="0"/>
              </a:rPr>
              <a:t>     </a:t>
            </a:r>
            <a:r>
              <a:rPr lang="en-US" altLang="ko-KR" sz="2400" dirty="0" smtClean="0">
                <a:latin typeface="Arial Narrow" pitchFamily="34" charset="0"/>
                <a:cs typeface="Arial" pitchFamily="34" charset="0"/>
              </a:rPr>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(John 1:1~5)</a:t>
            </a:r>
            <a:endParaRPr lang="ko-KR" altLang="en-US" sz="2400" dirty="0">
              <a:latin typeface="Arial Narrow" pitchFamily="34" charset="0"/>
              <a:cs typeface="Arial" pitchFamily="34" charset="0"/>
            </a:endParaRPr>
          </a:p>
        </p:txBody>
      </p:sp>
      <p:pic>
        <p:nvPicPr>
          <p:cNvPr id="6"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99392"/>
            <a:ext cx="1619671" cy="8640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p:nvPr/>
        </p:nvSpPr>
        <p:spPr>
          <a:xfrm>
            <a:off x="-36512" y="-27384"/>
            <a:ext cx="9180512" cy="792088"/>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32"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0"/>
            <a:ext cx="1619671" cy="864096"/>
          </a:xfrm>
          <a:prstGeom prst="rect">
            <a:avLst/>
          </a:prstGeom>
          <a:ln>
            <a:noFill/>
          </a:ln>
          <a:effectLst>
            <a:softEdge rad="112500"/>
          </a:effectLst>
        </p:spPr>
      </p:pic>
      <p:sp>
        <p:nvSpPr>
          <p:cNvPr id="37" name="모서리가 둥근 직사각형 36"/>
          <p:cNvSpPr/>
          <p:nvPr/>
        </p:nvSpPr>
        <p:spPr>
          <a:xfrm>
            <a:off x="1583036" y="70844"/>
            <a:ext cx="7381452" cy="62185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pPr algn="ctr"/>
            <a:r>
              <a:rPr lang="en-US" altLang="ko-KR" sz="2800" b="1" dirty="0" smtClean="0">
                <a:solidFill>
                  <a:schemeClr val="bg1"/>
                </a:solidFill>
                <a:latin typeface="Arial Narrow" pitchFamily="34" charset="0"/>
              </a:rPr>
              <a:t>IV</a:t>
            </a:r>
            <a:r>
              <a:rPr lang="en-US" altLang="ko-KR" sz="2800" b="1" dirty="0" smtClean="0">
                <a:solidFill>
                  <a:schemeClr val="bg1"/>
                </a:solidFill>
                <a:latin typeface="Arial Narrow" pitchFamily="34" charset="0"/>
                <a:ea typeface="HY헤드라인M" pitchFamily="18" charset="-127"/>
              </a:rPr>
              <a:t>. Schedule for conducting </a:t>
            </a:r>
            <a:r>
              <a:rPr lang="en-US" altLang="ko-KR" sz="2800" b="1" dirty="0" smtClean="0">
                <a:solidFill>
                  <a:schemeClr val="bg1"/>
                </a:solidFill>
                <a:latin typeface="Arial Narrow" pitchFamily="34" charset="0"/>
                <a:ea typeface="HY헤드라인M" pitchFamily="18" charset="-127"/>
              </a:rPr>
              <a:t>the ceremony </a:t>
            </a:r>
            <a:r>
              <a:rPr lang="en-US" altLang="ko-KR" sz="2800" b="1" dirty="0" smtClean="0">
                <a:solidFill>
                  <a:schemeClr val="bg1"/>
                </a:solidFill>
                <a:latin typeface="Arial Narrow" pitchFamily="34" charset="0"/>
                <a:ea typeface="HY헤드라인M" pitchFamily="18" charset="-127"/>
              </a:rPr>
              <a:t>for bequeathing the Word</a:t>
            </a:r>
            <a:endParaRPr lang="ko-KR" altLang="en-US" sz="2800" dirty="0">
              <a:solidFill>
                <a:schemeClr val="bg1"/>
              </a:solidFill>
              <a:latin typeface="Arial Narrow" pitchFamily="34" charset="0"/>
              <a:ea typeface="HY헤드라인M" pitchFamily="18" charset="-127"/>
            </a:endParaRPr>
          </a:p>
        </p:txBody>
      </p:sp>
      <p:sp>
        <p:nvSpPr>
          <p:cNvPr id="224" name="직사각형 223"/>
          <p:cNvSpPr/>
          <p:nvPr/>
        </p:nvSpPr>
        <p:spPr>
          <a:xfrm>
            <a:off x="35496" y="5665088"/>
            <a:ext cx="4342523" cy="932264"/>
          </a:xfrm>
          <a:prstGeom prst="rect">
            <a:avLst/>
          </a:prstGeom>
          <a:solidFill>
            <a:schemeClr val="accent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r>
              <a:rPr lang="en-US" altLang="ko-KR" sz="1600" dirty="0" smtClean="0">
                <a:solidFill>
                  <a:schemeClr val="bg1"/>
                </a:solidFill>
                <a:latin typeface="Arial Narrow" pitchFamily="34" charset="0"/>
                <a:ea typeface="HY동녘B" pitchFamily="18" charset="-127"/>
              </a:rPr>
              <a:t>Ceremony for the </a:t>
            </a:r>
            <a:r>
              <a:rPr lang="en-US" altLang="ko-KR" sz="1600" dirty="0" smtClean="0">
                <a:solidFill>
                  <a:schemeClr val="bg1"/>
                </a:solidFill>
                <a:latin typeface="Arial Narrow" pitchFamily="34" charset="0"/>
                <a:ea typeface="HY동녘B" pitchFamily="18" charset="-127"/>
              </a:rPr>
              <a:t>Safe Arrival </a:t>
            </a:r>
            <a:r>
              <a:rPr lang="en-US" altLang="ko-KR" sz="1600" dirty="0" smtClean="0">
                <a:solidFill>
                  <a:schemeClr val="bg1"/>
                </a:solidFill>
                <a:latin typeface="Arial Narrow" pitchFamily="34" charset="0"/>
                <a:ea typeface="HY동녘B" pitchFamily="18" charset="-127"/>
              </a:rPr>
              <a:t>of the “</a:t>
            </a:r>
            <a:r>
              <a:rPr lang="en-US" altLang="ko-KR" sz="1600" dirty="0" err="1" smtClean="0">
                <a:solidFill>
                  <a:schemeClr val="bg1"/>
                </a:solidFill>
                <a:latin typeface="Arial Narrow" pitchFamily="34" charset="0"/>
                <a:ea typeface="HY동녘B" pitchFamily="18" charset="-127"/>
              </a:rPr>
              <a:t>Cheon</a:t>
            </a:r>
            <a:r>
              <a:rPr lang="en-US" altLang="ko-KR" sz="1600" dirty="0" smtClean="0">
                <a:solidFill>
                  <a:schemeClr val="bg1"/>
                </a:solidFill>
                <a:latin typeface="Arial Narrow" pitchFamily="34" charset="0"/>
                <a:ea typeface="HY동녘B" pitchFamily="18" charset="-127"/>
              </a:rPr>
              <a:t> Bok Ark” containing the textbooks and teaching </a:t>
            </a:r>
            <a:r>
              <a:rPr lang="en-US" altLang="ko-KR" sz="1600" dirty="0" smtClean="0">
                <a:solidFill>
                  <a:schemeClr val="bg1"/>
                </a:solidFill>
                <a:latin typeface="Arial Narrow" pitchFamily="34" charset="0"/>
                <a:ea typeface="HY동녘B" pitchFamily="18" charset="-127"/>
              </a:rPr>
              <a:t>materials </a:t>
            </a:r>
            <a:r>
              <a:rPr lang="en-US" altLang="ko-KR" sz="1600" dirty="0" smtClean="0">
                <a:solidFill>
                  <a:schemeClr val="bg1"/>
                </a:solidFill>
                <a:latin typeface="Arial Narrow" pitchFamily="34" charset="0"/>
                <a:ea typeface="HY동녘B" pitchFamily="18" charset="-127"/>
              </a:rPr>
              <a:t>of True Parents’ Word in the churches</a:t>
            </a:r>
            <a:endParaRPr lang="ko-KR" altLang="en-US" sz="1600" dirty="0">
              <a:solidFill>
                <a:schemeClr val="bg1"/>
              </a:solidFill>
              <a:latin typeface="Arial Narrow" pitchFamily="34" charset="0"/>
              <a:ea typeface="HY동녘B" pitchFamily="18" charset="-127"/>
            </a:endParaRPr>
          </a:p>
        </p:txBody>
      </p:sp>
      <p:cxnSp>
        <p:nvCxnSpPr>
          <p:cNvPr id="28" name="직선 화살표 연결선 27"/>
          <p:cNvCxnSpPr/>
          <p:nvPr/>
        </p:nvCxnSpPr>
        <p:spPr>
          <a:xfrm rot="5400000">
            <a:off x="3996730" y="1772022"/>
            <a:ext cx="143222" cy="79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4" name="직사각형 33"/>
          <p:cNvSpPr/>
          <p:nvPr/>
        </p:nvSpPr>
        <p:spPr>
          <a:xfrm>
            <a:off x="4427984" y="5657824"/>
            <a:ext cx="4716015" cy="867520"/>
          </a:xfrm>
          <a:prstGeom prst="rect">
            <a:avLst/>
          </a:prstGeom>
          <a:solidFill>
            <a:schemeClr val="accent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r>
              <a:rPr lang="en-US" altLang="ko-KR" dirty="0" smtClean="0">
                <a:solidFill>
                  <a:schemeClr val="bg1"/>
                </a:solidFill>
                <a:latin typeface="Arial Narrow" pitchFamily="34" charset="0"/>
                <a:ea typeface="HY동녘B" pitchFamily="18" charset="-127"/>
              </a:rPr>
              <a:t>Ceremony for the </a:t>
            </a:r>
            <a:r>
              <a:rPr lang="en-US" altLang="ko-KR" dirty="0" smtClean="0">
                <a:solidFill>
                  <a:schemeClr val="bg1"/>
                </a:solidFill>
                <a:latin typeface="Arial Narrow" pitchFamily="34" charset="0"/>
                <a:ea typeface="HY동녘B" pitchFamily="18" charset="-127"/>
              </a:rPr>
              <a:t>Safe Arrival </a:t>
            </a:r>
            <a:r>
              <a:rPr lang="en-US" altLang="ko-KR" dirty="0" smtClean="0">
                <a:solidFill>
                  <a:schemeClr val="bg1"/>
                </a:solidFill>
                <a:latin typeface="Arial Narrow" pitchFamily="34" charset="0"/>
                <a:ea typeface="HY동녘B" pitchFamily="18" charset="-127"/>
              </a:rPr>
              <a:t>of the “</a:t>
            </a:r>
            <a:r>
              <a:rPr lang="en-US" altLang="ko-KR" dirty="0" err="1" smtClean="0">
                <a:solidFill>
                  <a:schemeClr val="bg1"/>
                </a:solidFill>
                <a:latin typeface="Arial Narrow" pitchFamily="34" charset="0"/>
                <a:ea typeface="HY동녘B" pitchFamily="18" charset="-127"/>
              </a:rPr>
              <a:t>Cheon</a:t>
            </a:r>
            <a:r>
              <a:rPr lang="en-US" altLang="ko-KR" dirty="0" smtClean="0">
                <a:solidFill>
                  <a:schemeClr val="bg1"/>
                </a:solidFill>
                <a:latin typeface="Arial Narrow" pitchFamily="34" charset="0"/>
                <a:ea typeface="HY동녘B" pitchFamily="18" charset="-127"/>
              </a:rPr>
              <a:t> Bok Ark” containing the textbooks and teaching </a:t>
            </a:r>
            <a:r>
              <a:rPr lang="en-US" altLang="ko-KR" dirty="0" smtClean="0">
                <a:solidFill>
                  <a:schemeClr val="bg1"/>
                </a:solidFill>
                <a:latin typeface="Arial Narrow" pitchFamily="34" charset="0"/>
                <a:ea typeface="HY동녘B" pitchFamily="18" charset="-127"/>
              </a:rPr>
              <a:t>materials </a:t>
            </a:r>
            <a:r>
              <a:rPr lang="en-US" altLang="ko-KR" dirty="0" smtClean="0">
                <a:solidFill>
                  <a:schemeClr val="bg1"/>
                </a:solidFill>
                <a:latin typeface="Arial Narrow" pitchFamily="34" charset="0"/>
                <a:ea typeface="HY동녘B" pitchFamily="18" charset="-127"/>
              </a:rPr>
              <a:t>of True Parents’ Word in the families</a:t>
            </a:r>
            <a:endParaRPr lang="ko-KR" altLang="en-US" dirty="0">
              <a:solidFill>
                <a:schemeClr val="bg1"/>
              </a:solidFill>
              <a:latin typeface="Arial Narrow" pitchFamily="34" charset="0"/>
              <a:ea typeface="HY동녘B" pitchFamily="18" charset="-127"/>
            </a:endParaRPr>
          </a:p>
        </p:txBody>
      </p:sp>
      <p:sp>
        <p:nvSpPr>
          <p:cNvPr id="35" name="직사각형 34"/>
          <p:cNvSpPr/>
          <p:nvPr/>
        </p:nvSpPr>
        <p:spPr>
          <a:xfrm>
            <a:off x="194208" y="1859346"/>
            <a:ext cx="8770280" cy="1323433"/>
          </a:xfrm>
          <a:prstGeom prst="rect">
            <a:avLst/>
          </a:prstGeom>
          <a:ln>
            <a:solidFill>
              <a:schemeClr val="tx1"/>
            </a:solidFill>
          </a:ln>
        </p:spPr>
        <p:txBody>
          <a:bodyPr wrap="square" lIns="91435" tIns="45717" rIns="91435" bIns="45717">
            <a:spAutoFit/>
          </a:bodyPr>
          <a:lstStyle/>
          <a:p>
            <a:r>
              <a:rPr lang="en-US" altLang="ko-KR" sz="2000" b="1" dirty="0" smtClean="0">
                <a:solidFill>
                  <a:srgbClr val="0070C0"/>
                </a:solidFill>
                <a:latin typeface="Arial Narrow" pitchFamily="34" charset="0"/>
                <a:ea typeface="HY헤드라인M" pitchFamily="18" charset="-127"/>
              </a:rPr>
              <a:t>True Parents bequeath the Word to International President Hyung Jin Moon </a:t>
            </a:r>
            <a:r>
              <a:rPr lang="en-US" altLang="ko-KR" sz="2000" b="1" dirty="0" smtClean="0">
                <a:latin typeface="Arial Narrow" pitchFamily="34" charset="0"/>
              </a:rPr>
              <a:t>(April 18, 2008)</a:t>
            </a:r>
          </a:p>
          <a:p>
            <a:r>
              <a:rPr lang="en-US" altLang="ko-KR" sz="2000" b="1" dirty="0" smtClean="0">
                <a:solidFill>
                  <a:srgbClr val="0070C0"/>
                </a:solidFill>
                <a:latin typeface="Arial Narrow" pitchFamily="34" charset="0"/>
                <a:ea typeface="HY헤드라인M" pitchFamily="18" charset="-127"/>
              </a:rPr>
              <a:t>True Parents proclaim International President Hyung Jin Moon as their representative and </a:t>
            </a:r>
            <a:r>
              <a:rPr lang="en-US" altLang="ko-KR" sz="2000" b="1" dirty="0" smtClean="0">
                <a:solidFill>
                  <a:srgbClr val="0070C0"/>
                </a:solidFill>
                <a:latin typeface="Arial Narrow" pitchFamily="34" charset="0"/>
                <a:ea typeface="HY헤드라인M" pitchFamily="18" charset="-127"/>
              </a:rPr>
              <a:t>heir </a:t>
            </a:r>
            <a:r>
              <a:rPr lang="en-US" altLang="ko-KR" sz="2000" b="1" dirty="0" smtClean="0">
                <a:latin typeface="Arial Narrow" pitchFamily="34" charset="0"/>
              </a:rPr>
              <a:t>(</a:t>
            </a:r>
            <a:r>
              <a:rPr lang="en-US" altLang="ko-KR" sz="2000" b="1" dirty="0" err="1" smtClean="0">
                <a:latin typeface="Arial Narrow" pitchFamily="34" charset="0"/>
              </a:rPr>
              <a:t>Cheon-gi</a:t>
            </a:r>
            <a:r>
              <a:rPr lang="ko-KR" altLang="en-US" sz="2000" b="1" dirty="0" smtClean="0">
                <a:latin typeface="Arial Narrow" pitchFamily="34" charset="0"/>
              </a:rPr>
              <a:t> </a:t>
            </a:r>
            <a:r>
              <a:rPr lang="en-US" altLang="ko-KR" sz="2000" b="1" dirty="0" smtClean="0">
                <a:latin typeface="Arial Narrow" pitchFamily="34" charset="0"/>
              </a:rPr>
              <a:t>4.23 by the heavenly calendar)</a:t>
            </a:r>
          </a:p>
        </p:txBody>
      </p:sp>
      <p:sp>
        <p:nvSpPr>
          <p:cNvPr id="36" name="직사각형 35"/>
          <p:cNvSpPr/>
          <p:nvPr/>
        </p:nvSpPr>
        <p:spPr>
          <a:xfrm>
            <a:off x="338224" y="3327848"/>
            <a:ext cx="8482248" cy="1015657"/>
          </a:xfrm>
          <a:prstGeom prst="rect">
            <a:avLst/>
          </a:prstGeom>
          <a:ln>
            <a:solidFill>
              <a:schemeClr val="tx1"/>
            </a:solidFill>
          </a:ln>
        </p:spPr>
        <p:txBody>
          <a:bodyPr wrap="square" lIns="91435" tIns="45717" rIns="91435" bIns="45717">
            <a:spAutoFit/>
          </a:bodyPr>
          <a:lstStyle/>
          <a:p>
            <a:pPr algn="ctr"/>
            <a:r>
              <a:rPr lang="en-US" altLang="ko-KR" sz="2000" b="1" dirty="0" smtClean="0">
                <a:solidFill>
                  <a:srgbClr val="0070C0"/>
                </a:solidFill>
                <a:latin typeface="Arial Narrow" pitchFamily="34" charset="0"/>
                <a:ea typeface="HY헤드라인M" pitchFamily="18" charset="-127"/>
              </a:rPr>
              <a:t>Instructions to bequeath the Word of the Eight Great Textbooks and Teaching Materials to the trainees of the special 120-day education</a:t>
            </a:r>
          </a:p>
          <a:p>
            <a:pPr algn="ctr"/>
            <a:r>
              <a:rPr lang="en-US" altLang="ko-KR" sz="2000" b="1" dirty="0" smtClean="0">
                <a:latin typeface="Arial Narrow" pitchFamily="34" charset="0"/>
              </a:rPr>
              <a:t>(</a:t>
            </a:r>
            <a:r>
              <a:rPr lang="en-US" altLang="ko-KR" sz="2000" b="1" dirty="0" err="1" smtClean="0">
                <a:latin typeface="Arial Narrow" pitchFamily="34" charset="0"/>
              </a:rPr>
              <a:t>Cheon-gi</a:t>
            </a:r>
            <a:r>
              <a:rPr lang="ko-KR" altLang="en-US" sz="2000" b="1" dirty="0" smtClean="0">
                <a:latin typeface="Arial Narrow" pitchFamily="34" charset="0"/>
              </a:rPr>
              <a:t> </a:t>
            </a:r>
            <a:r>
              <a:rPr lang="en-US" altLang="ko-KR" sz="2000" b="1" dirty="0" smtClean="0">
                <a:latin typeface="Arial Narrow" pitchFamily="34" charset="0"/>
              </a:rPr>
              <a:t>1.15-16 by the heavenly calendar / February 28, March 1)</a:t>
            </a:r>
          </a:p>
        </p:txBody>
      </p:sp>
      <p:grpSp>
        <p:nvGrpSpPr>
          <p:cNvPr id="2" name="그룹 58"/>
          <p:cNvGrpSpPr/>
          <p:nvPr/>
        </p:nvGrpSpPr>
        <p:grpSpPr>
          <a:xfrm>
            <a:off x="2771800" y="5060260"/>
            <a:ext cx="3744417" cy="617541"/>
            <a:chOff x="2236328" y="3284984"/>
            <a:chExt cx="3705412" cy="724202"/>
          </a:xfrm>
        </p:grpSpPr>
        <p:cxnSp>
          <p:nvCxnSpPr>
            <p:cNvPr id="40" name="직선 연결선 39"/>
            <p:cNvCxnSpPr/>
            <p:nvPr/>
          </p:nvCxnSpPr>
          <p:spPr>
            <a:xfrm>
              <a:off x="2236328" y="3651993"/>
              <a:ext cx="36724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rot="5400000" flipH="1" flipV="1">
              <a:off x="3779911" y="3501008"/>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rot="5400000">
              <a:off x="2089943" y="3829797"/>
              <a:ext cx="357190" cy="1588"/>
            </a:xfrm>
            <a:prstGeom prst="straightConnector1">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8" name="직선 화살표 연결선 57"/>
            <p:cNvCxnSpPr/>
            <p:nvPr/>
          </p:nvCxnSpPr>
          <p:spPr>
            <a:xfrm rot="5400000">
              <a:off x="5762351" y="3829797"/>
              <a:ext cx="357190" cy="1588"/>
            </a:xfrm>
            <a:prstGeom prst="straightConnector1">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3059832" y="6519446"/>
            <a:ext cx="2167581" cy="338554"/>
          </a:xfrm>
          <a:prstGeom prst="rect">
            <a:avLst/>
          </a:prstGeom>
          <a:noFill/>
        </p:spPr>
        <p:txBody>
          <a:bodyPr wrap="none" rtlCol="0">
            <a:spAutoFit/>
          </a:bodyPr>
          <a:lstStyle/>
          <a:p>
            <a:r>
              <a:rPr lang="en-US" altLang="ko-KR" sz="1600" i="1" dirty="0" smtClean="0">
                <a:latin typeface="Arial Narrow" pitchFamily="34" charset="0"/>
                <a:ea typeface="산돌종이학Regular" pitchFamily="17" charset="-127"/>
              </a:rPr>
              <a:t>Inherit the true love of God</a:t>
            </a:r>
            <a:endParaRPr lang="ko-KR" altLang="en-US" sz="1600" i="1" dirty="0">
              <a:latin typeface="Arial Narrow" pitchFamily="34" charset="0"/>
              <a:ea typeface="산돌종이학Regular" pitchFamily="17" charset="-127"/>
            </a:endParaRPr>
          </a:p>
        </p:txBody>
      </p:sp>
      <p:sp>
        <p:nvSpPr>
          <p:cNvPr id="25" name="직사각형 24"/>
          <p:cNvSpPr/>
          <p:nvPr/>
        </p:nvSpPr>
        <p:spPr>
          <a:xfrm>
            <a:off x="648072" y="4448584"/>
            <a:ext cx="7740352" cy="852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solidFill>
                  <a:srgbClr val="FFFF00"/>
                </a:solidFill>
                <a:latin typeface="Arial Narrow" pitchFamily="34" charset="0"/>
                <a:ea typeface="HY동녘B" pitchFamily="18" charset="-127"/>
              </a:rPr>
              <a:t>Ceremony for Bequeathing the’ Word</a:t>
            </a:r>
          </a:p>
          <a:p>
            <a:pPr algn="ctr"/>
            <a:r>
              <a:rPr lang="en-US" altLang="ko-KR" sz="1600" b="1" dirty="0" smtClean="0">
                <a:solidFill>
                  <a:srgbClr val="FFFF00"/>
                </a:solidFill>
                <a:latin typeface="Arial Narrow" pitchFamily="34" charset="0"/>
                <a:ea typeface="HY동녘B" pitchFamily="18" charset="-127"/>
              </a:rPr>
              <a:t>(5.15 by the heavenly calendar, June 25, 60</a:t>
            </a:r>
            <a:r>
              <a:rPr lang="en-US" altLang="ko-KR" sz="1600" b="1" baseline="30000" dirty="0" smtClean="0">
                <a:solidFill>
                  <a:srgbClr val="FFFF00"/>
                </a:solidFill>
                <a:latin typeface="Arial Narrow" pitchFamily="34" charset="0"/>
                <a:ea typeface="HY동녘B" pitchFamily="18" charset="-127"/>
              </a:rPr>
              <a:t>th</a:t>
            </a:r>
            <a:r>
              <a:rPr lang="en-US" altLang="ko-KR" sz="1600" b="1" dirty="0" smtClean="0">
                <a:solidFill>
                  <a:srgbClr val="FFFF00"/>
                </a:solidFill>
                <a:latin typeface="Arial Narrow" pitchFamily="34" charset="0"/>
                <a:ea typeface="HY동녘B" pitchFamily="18" charset="-127"/>
              </a:rPr>
              <a:t> Anniversary)</a:t>
            </a:r>
            <a:r>
              <a:rPr lang="ko-KR" altLang="en-US" sz="1600" b="1" dirty="0" smtClean="0">
                <a:solidFill>
                  <a:srgbClr val="FFFF00"/>
                </a:solidFill>
                <a:latin typeface="Arial Narrow" pitchFamily="34" charset="0"/>
                <a:ea typeface="HY동녘B" pitchFamily="18" charset="-127"/>
              </a:rPr>
              <a:t> </a:t>
            </a:r>
            <a:endParaRPr lang="en-US" altLang="ko-KR" sz="1600" b="1" dirty="0" smtClean="0">
              <a:solidFill>
                <a:srgbClr val="FFFF00"/>
              </a:solidFill>
              <a:latin typeface="Arial Narrow" pitchFamily="34" charset="0"/>
              <a:ea typeface="HY동녘B" pitchFamily="18" charset="-127"/>
            </a:endParaRPr>
          </a:p>
          <a:p>
            <a:pPr algn="ctr"/>
            <a:r>
              <a:rPr lang="en-US" altLang="ko-KR" sz="1600" dirty="0" smtClean="0">
                <a:solidFill>
                  <a:srgbClr val="FFFF00"/>
                </a:solidFill>
                <a:latin typeface="Arial Narrow" pitchFamily="34" charset="0"/>
                <a:ea typeface="HY동녘B" pitchFamily="18" charset="-127"/>
              </a:rPr>
              <a:t>(Participants who completed </a:t>
            </a:r>
            <a:r>
              <a:rPr lang="en-US" altLang="ko-KR" sz="1600" dirty="0" smtClean="0">
                <a:solidFill>
                  <a:srgbClr val="FFFF00"/>
                </a:solidFill>
                <a:latin typeface="Arial Narrow" pitchFamily="34" charset="0"/>
              </a:rPr>
              <a:t>Special Education Session for World Leaders Organized by True Parents </a:t>
            </a:r>
            <a:endParaRPr lang="ko-KR" altLang="en-US" sz="1600" dirty="0">
              <a:solidFill>
                <a:srgbClr val="FFFF00"/>
              </a:solidFill>
              <a:latin typeface="Arial Narrow" pitchFamily="34" charset="0"/>
              <a:ea typeface="HY동녘B" pitchFamily="18" charset="-127"/>
            </a:endParaRPr>
          </a:p>
        </p:txBody>
      </p:sp>
      <p:cxnSp>
        <p:nvCxnSpPr>
          <p:cNvPr id="29" name="직선 화살표 연결선 28"/>
          <p:cNvCxnSpPr/>
          <p:nvPr/>
        </p:nvCxnSpPr>
        <p:spPr>
          <a:xfrm rot="5400000">
            <a:off x="4458110" y="4406986"/>
            <a:ext cx="229385" cy="160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2" name="직선 화살표 연결선 41"/>
          <p:cNvCxnSpPr/>
          <p:nvPr/>
        </p:nvCxnSpPr>
        <p:spPr>
          <a:xfrm rot="5400000">
            <a:off x="4500786" y="3356198"/>
            <a:ext cx="143222" cy="79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 name="AutoShape 30"/>
          <p:cNvSpPr>
            <a:spLocks noChangeArrowheads="1"/>
          </p:cNvSpPr>
          <p:nvPr/>
        </p:nvSpPr>
        <p:spPr bwMode="auto">
          <a:xfrm>
            <a:off x="72008" y="980728"/>
            <a:ext cx="8843865" cy="904270"/>
          </a:xfrm>
          <a:prstGeom prst="roundRect">
            <a:avLst>
              <a:gd name="adj" fmla="val 16667"/>
            </a:avLst>
          </a:prstGeom>
          <a:noFill/>
          <a:ln w="19050">
            <a:solidFill>
              <a:schemeClr val="tx1"/>
            </a:solidFill>
            <a:round/>
            <a:headEnd/>
            <a:tailEnd/>
          </a:ln>
        </p:spPr>
        <p:txBody>
          <a:bodyPr wrap="none" lIns="91430" tIns="45714" rIns="91430" bIns="45714" anchor="ctr">
            <a:normAutofit fontScale="92500" lnSpcReduction="10000"/>
          </a:bodyPr>
          <a:lstStyle/>
          <a:p>
            <a:pPr algn="ctr"/>
            <a:r>
              <a:rPr lang="en-US" altLang="ko-KR" sz="2800" b="1" dirty="0" smtClean="0">
                <a:solidFill>
                  <a:srgbClr val="0070C0"/>
                </a:solidFill>
                <a:latin typeface="Arial Narrow" pitchFamily="34" charset="0"/>
                <a:ea typeface="HY헤드라인M" pitchFamily="18" charset="-127"/>
              </a:rPr>
              <a:t>Providential victory of finalizing True Parents’ Eight Great </a:t>
            </a:r>
          </a:p>
          <a:p>
            <a:pPr algn="ctr"/>
            <a:r>
              <a:rPr lang="en-US" altLang="ko-KR" sz="2800" b="1" dirty="0" smtClean="0">
                <a:solidFill>
                  <a:srgbClr val="0070C0"/>
                </a:solidFill>
                <a:latin typeface="Arial Narrow" pitchFamily="34" charset="0"/>
                <a:ea typeface="HY헤드라인M" pitchFamily="18" charset="-127"/>
              </a:rPr>
              <a:t>Textbooks and Teaching </a:t>
            </a:r>
            <a:r>
              <a:rPr lang="en-US" altLang="ko-KR" sz="2800" b="1" dirty="0" smtClean="0">
                <a:solidFill>
                  <a:srgbClr val="0070C0"/>
                </a:solidFill>
                <a:latin typeface="Arial Narrow" pitchFamily="34" charset="0"/>
                <a:ea typeface="HY헤드라인M" pitchFamily="18" charset="-127"/>
              </a:rPr>
              <a:t>Materials </a:t>
            </a:r>
            <a:r>
              <a:rPr lang="en-US" altLang="ko-KR" sz="2800" b="1" dirty="0" smtClean="0">
                <a:latin typeface="Arial Narrow" pitchFamily="34" charset="0"/>
              </a:rPr>
              <a:t>(February </a:t>
            </a:r>
            <a:r>
              <a:rPr lang="en-US" altLang="ko-KR" sz="2800" b="1" dirty="0" smtClean="0">
                <a:latin typeface="Arial Narrow" pitchFamily="34" charset="0"/>
              </a:rPr>
              <a:t>7, 2010)</a:t>
            </a:r>
            <a:endParaRPr lang="en-US" altLang="ko-KR" sz="2800" dirty="0" smtClean="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71438" y="1124744"/>
            <a:ext cx="9001156" cy="2736304"/>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sp>
        <p:nvSpPr>
          <p:cNvPr id="1126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4" name="Rectangle 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6" name="Rectangle 6"/>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5368" name="Rectangle 8"/>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Arial Narrow" pitchFamily="34" charset="0"/>
            </a:endParaRPr>
          </a:p>
        </p:txBody>
      </p:sp>
      <p:sp>
        <p:nvSpPr>
          <p:cNvPr id="18" name="부제목 5"/>
          <p:cNvSpPr txBox="1">
            <a:spLocks/>
          </p:cNvSpPr>
          <p:nvPr/>
        </p:nvSpPr>
        <p:spPr>
          <a:xfrm>
            <a:off x="3203848" y="1495614"/>
            <a:ext cx="5544616" cy="1357322"/>
          </a:xfrm>
          <a:prstGeom prst="rect">
            <a:avLst/>
          </a:prstGeom>
        </p:spPr>
        <p:txBody>
          <a:bodyPr vert="horz" lIns="91440" tIns="45720" rIns="91440" bIns="45720" rtlCol="0" anchor="ctr">
            <a:noAutofit/>
          </a:body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sz="6600" b="1" dirty="0" smtClean="0">
                <a:solidFill>
                  <a:sysClr val="windowText" lastClr="000000"/>
                </a:solidFill>
                <a:latin typeface="Arial Narrow" pitchFamily="34" charset="0"/>
                <a:ea typeface="HY동녘B" pitchFamily="18" charset="-127"/>
              </a:rPr>
              <a:t>Thank you</a:t>
            </a:r>
            <a:r>
              <a:rPr kumimoji="0" lang="en-US" altLang="ko-KR" sz="6600" b="1" i="0" u="none" strike="noStrike" kern="1200" cap="none" spc="0" normalizeH="0" baseline="0" noProof="0" dirty="0" smtClean="0">
                <a:ln>
                  <a:noFill/>
                </a:ln>
                <a:solidFill>
                  <a:sysClr val="windowText" lastClr="000000"/>
                </a:solidFill>
                <a:effectLst/>
                <a:uLnTx/>
                <a:uFillTx/>
                <a:latin typeface="Arial Narrow" pitchFamily="34" charset="0"/>
                <a:ea typeface="HY동녘B" pitchFamily="18" charset="-127"/>
              </a:rPr>
              <a:t>!</a:t>
            </a:r>
            <a:endParaRPr kumimoji="0" lang="en-US" altLang="ko-KR" sz="6600" b="1" i="0" u="none" strike="noStrike" kern="1200" cap="none" spc="0" normalizeH="0" noProof="0" dirty="0" smtClean="0">
              <a:ln>
                <a:noFill/>
              </a:ln>
              <a:solidFill>
                <a:sysClr val="windowText" lastClr="000000"/>
              </a:solidFill>
              <a:effectLst/>
              <a:uLnTx/>
              <a:uFillTx/>
              <a:latin typeface="Arial Narrow" pitchFamily="34" charset="0"/>
              <a:ea typeface="HY동녘B" pitchFamily="18" charset="-127"/>
            </a:endParaRPr>
          </a:p>
        </p:txBody>
      </p:sp>
      <p:pic>
        <p:nvPicPr>
          <p:cNvPr id="16"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1" y="1196752"/>
            <a:ext cx="3563888" cy="2448272"/>
          </a:xfrm>
          <a:prstGeom prst="rect">
            <a:avLst/>
          </a:prstGeom>
          <a:ln>
            <a:noFill/>
          </a:ln>
          <a:effectLst>
            <a:softEdge rad="112500"/>
          </a:effectLst>
        </p:spPr>
      </p:pic>
      <p:grpSp>
        <p:nvGrpSpPr>
          <p:cNvPr id="2" name="그룹 13"/>
          <p:cNvGrpSpPr/>
          <p:nvPr/>
        </p:nvGrpSpPr>
        <p:grpSpPr>
          <a:xfrm>
            <a:off x="3215818" y="5661248"/>
            <a:ext cx="5100598" cy="830997"/>
            <a:chOff x="2843808" y="5643578"/>
            <a:chExt cx="5100598" cy="830997"/>
          </a:xfrm>
        </p:grpSpPr>
        <p:sp>
          <p:nvSpPr>
            <p:cNvPr id="19" name="TextBox 18"/>
            <p:cNvSpPr txBox="1"/>
            <p:nvPr/>
          </p:nvSpPr>
          <p:spPr>
            <a:xfrm>
              <a:off x="3643306" y="5643578"/>
              <a:ext cx="4301100" cy="830997"/>
            </a:xfrm>
            <a:prstGeom prst="rect">
              <a:avLst/>
            </a:prstGeom>
            <a:noFill/>
            <a:scene3d>
              <a:camera prst="orthographicFront">
                <a:rot lat="0" lon="0" rev="0"/>
              </a:camera>
              <a:lightRig rig="threePt" dir="t"/>
            </a:scene3d>
          </p:spPr>
          <p:txBody>
            <a:bodyPr wrap="square" rtlCol="0">
              <a:spAutoFit/>
            </a:bodyPr>
            <a:lstStyle/>
            <a:p>
              <a:pPr algn="ctr"/>
              <a:r>
                <a:rPr lang="en-US" altLang="ko-KR" sz="4800" b="1" dirty="0" smtClean="0">
                  <a:latin typeface="Arial Narrow" pitchFamily="34" charset="0"/>
                  <a:ea typeface="HY동녘B" pitchFamily="18" charset="-127"/>
                </a:rPr>
                <a:t>Cheon Bok Gung</a:t>
              </a:r>
              <a:r>
                <a:rPr lang="ko-KR" altLang="en-US" sz="4800" b="1" dirty="0" smtClean="0">
                  <a:latin typeface="Arial Narrow" pitchFamily="34" charset="0"/>
                  <a:ea typeface="HY동녘B" pitchFamily="18" charset="-127"/>
                </a:rPr>
                <a:t> </a:t>
              </a:r>
              <a:endParaRPr lang="en-US" altLang="ko-KR" sz="4800" b="1" dirty="0" smtClean="0">
                <a:latin typeface="Arial Narrow" pitchFamily="34" charset="0"/>
                <a:ea typeface="HY동녘B" pitchFamily="18" charset="-127"/>
              </a:endParaRPr>
            </a:p>
          </p:txBody>
        </p:sp>
        <p:pic>
          <p:nvPicPr>
            <p:cNvPr id="21" name="_x34018600" descr="EMB000007340ee9"/>
            <p:cNvPicPr>
              <a:picLocks noChangeAspect="1" noChangeArrowheads="1"/>
            </p:cNvPicPr>
            <p:nvPr/>
          </p:nvPicPr>
          <p:blipFill>
            <a:blip r:embed="rId4" cstate="print"/>
            <a:srcRect/>
            <a:stretch>
              <a:fillRect/>
            </a:stretch>
          </p:blipFill>
          <p:spPr bwMode="auto">
            <a:xfrm>
              <a:off x="2843808" y="5715016"/>
              <a:ext cx="677662" cy="7206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lnSpcReduction="10000"/>
          </a:bodyPr>
          <a:lstStyle/>
          <a:p>
            <a:pPr marL="1160463" indent="-1160463">
              <a:buNone/>
            </a:pPr>
            <a:r>
              <a:rPr lang="en-US" altLang="ko-KR" dirty="0" smtClean="0">
                <a:solidFill>
                  <a:srgbClr val="0070C0"/>
                </a:solidFill>
                <a:latin typeface="Arial Narrow" pitchFamily="34" charset="0"/>
                <a:ea typeface="HY헤드라인M" pitchFamily="18" charset="-127"/>
              </a:rPr>
              <a:t>God</a:t>
            </a:r>
            <a:r>
              <a:rPr lang="ko-KR" altLang="en-US" dirty="0" smtClean="0">
                <a:latin typeface="Arial Narrow" pitchFamily="34" charset="0"/>
                <a:ea typeface="HY헤드라인M" pitchFamily="18" charset="-127"/>
              </a:rPr>
              <a:t> </a:t>
            </a:r>
            <a:r>
              <a:rPr lang="en-US" altLang="ko-KR" dirty="0" smtClean="0">
                <a:latin typeface="Arial Narrow" pitchFamily="34" charset="0"/>
                <a:ea typeface="HY헤드라인M" pitchFamily="18" charset="-127"/>
              </a:rPr>
              <a:t>= the Word</a:t>
            </a:r>
            <a:r>
              <a:rPr lang="ko-KR" altLang="en-US" dirty="0" smtClean="0">
                <a:latin typeface="Arial Narrow" pitchFamily="34" charset="0"/>
                <a:ea typeface="HY헤드라인M" pitchFamily="18" charset="-127"/>
              </a:rPr>
              <a:t> ⇒</a:t>
            </a:r>
            <a:r>
              <a:rPr lang="en-US" altLang="ko-KR" dirty="0" smtClean="0">
                <a:latin typeface="Arial Narrow" pitchFamily="34" charset="0"/>
                <a:ea typeface="HY헤드라인M" pitchFamily="18" charset="-127"/>
              </a:rPr>
              <a:t> Created the heavens and the earth with the Word</a:t>
            </a:r>
          </a:p>
          <a:p>
            <a:pPr>
              <a:buNone/>
            </a:pPr>
            <a:endParaRPr lang="en-US" altLang="ko-KR" dirty="0" smtClean="0">
              <a:latin typeface="Arial Narrow" pitchFamily="34" charset="0"/>
              <a:ea typeface="HY헤드라인M" pitchFamily="18" charset="-127"/>
            </a:endParaRPr>
          </a:p>
          <a:p>
            <a:pPr>
              <a:buNone/>
            </a:pPr>
            <a:r>
              <a:rPr lang="en-US" altLang="ko-KR" dirty="0" smtClean="0">
                <a:solidFill>
                  <a:srgbClr val="0070C0"/>
                </a:solidFill>
                <a:latin typeface="Arial Narrow" pitchFamily="34" charset="0"/>
                <a:ea typeface="HY헤드라인M" pitchFamily="18" charset="-127"/>
              </a:rPr>
              <a:t>Fall</a:t>
            </a:r>
            <a:r>
              <a:rPr lang="ko-KR" altLang="en-US" dirty="0" smtClean="0">
                <a:latin typeface="Arial Narrow" pitchFamily="34" charset="0"/>
                <a:ea typeface="HY헤드라인M" pitchFamily="18" charset="-127"/>
              </a:rPr>
              <a:t> </a:t>
            </a:r>
            <a:r>
              <a:rPr lang="en-US" altLang="ko-KR" dirty="0" smtClean="0">
                <a:latin typeface="Arial Narrow" pitchFamily="34" charset="0"/>
                <a:ea typeface="HY헤드라인M" pitchFamily="18" charset="-127"/>
              </a:rPr>
              <a:t>= the Word was lost</a:t>
            </a:r>
          </a:p>
          <a:p>
            <a:pPr>
              <a:buNone/>
            </a:pPr>
            <a:endParaRPr lang="en-US" altLang="ko-KR" dirty="0" smtClean="0">
              <a:latin typeface="Arial Narrow" pitchFamily="34" charset="0"/>
              <a:ea typeface="HY헤드라인M" pitchFamily="18" charset="-127"/>
            </a:endParaRPr>
          </a:p>
          <a:p>
            <a:pPr>
              <a:buNone/>
            </a:pPr>
            <a:r>
              <a:rPr lang="en-US" altLang="ko-KR" dirty="0" smtClean="0">
                <a:solidFill>
                  <a:srgbClr val="C00000"/>
                </a:solidFill>
                <a:latin typeface="Arial Narrow" pitchFamily="34" charset="0"/>
                <a:ea typeface="HY헤드라인M" pitchFamily="18" charset="-127"/>
              </a:rPr>
              <a:t>Restoration</a:t>
            </a:r>
            <a:r>
              <a:rPr lang="ko-KR" altLang="en-US" dirty="0" smtClean="0">
                <a:latin typeface="Arial Narrow" pitchFamily="34" charset="0"/>
                <a:ea typeface="HY헤드라인M" pitchFamily="18" charset="-127"/>
              </a:rPr>
              <a:t> </a:t>
            </a:r>
            <a:r>
              <a:rPr lang="en-US" altLang="ko-KR" dirty="0" smtClean="0">
                <a:latin typeface="Arial Narrow" pitchFamily="34" charset="0"/>
                <a:ea typeface="HY헤드라인M" pitchFamily="18" charset="-127"/>
              </a:rPr>
              <a:t>= the Word must be recovered</a:t>
            </a:r>
          </a:p>
          <a:p>
            <a:pPr>
              <a:buNone/>
            </a:pPr>
            <a:endParaRPr lang="en-US" altLang="ko-KR" dirty="0" smtClean="0">
              <a:latin typeface="Arial Narrow" pitchFamily="34" charset="0"/>
              <a:ea typeface="HY헤드라인M" pitchFamily="18" charset="-127"/>
            </a:endParaRPr>
          </a:p>
          <a:p>
            <a:pPr marL="1970088" indent="-1970088">
              <a:buNone/>
            </a:pPr>
            <a:r>
              <a:rPr lang="en-US" altLang="ko-KR" dirty="0" smtClean="0">
                <a:solidFill>
                  <a:srgbClr val="FF0000"/>
                </a:solidFill>
                <a:latin typeface="Arial Narrow" pitchFamily="34" charset="0"/>
                <a:ea typeface="HY헤드라인M" pitchFamily="18" charset="-127"/>
              </a:rPr>
              <a:t>Messiah</a:t>
            </a:r>
            <a:r>
              <a:rPr lang="ko-KR" altLang="en-US" dirty="0" smtClean="0">
                <a:latin typeface="Arial Narrow" pitchFamily="34" charset="0"/>
                <a:ea typeface="HY헤드라인M" pitchFamily="18" charset="-127"/>
              </a:rPr>
              <a:t> </a:t>
            </a:r>
            <a:r>
              <a:rPr lang="en-US" altLang="ko-KR" dirty="0" smtClean="0">
                <a:latin typeface="Arial Narrow" pitchFamily="34" charset="0"/>
                <a:ea typeface="HY헤드라인M" pitchFamily="18" charset="-127"/>
              </a:rPr>
              <a:t>= One who brings the Word on God’s behalf</a:t>
            </a:r>
            <a:endParaRPr lang="ko-KR" altLang="en-US" dirty="0">
              <a:latin typeface="Arial Narrow" pitchFamily="34" charset="0"/>
              <a:ea typeface="HY헤드라인M" pitchFamily="18" charset="-127"/>
            </a:endParaRPr>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3</a:t>
            </a:fld>
            <a:endParaRPr lang="ko-KR" altLang="en-US" dirty="0">
              <a:latin typeface="Arial Narrow" pitchFamily="34" charset="0"/>
            </a:endParaRPr>
          </a:p>
        </p:txBody>
      </p:sp>
      <p:sp>
        <p:nvSpPr>
          <p:cNvPr id="5" name="직사각형 4"/>
          <p:cNvSpPr/>
          <p:nvPr/>
        </p:nvSpPr>
        <p:spPr>
          <a:xfrm>
            <a:off x="-36512" y="-27384"/>
            <a:ext cx="9180512" cy="720080"/>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6"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99392"/>
            <a:ext cx="1619671" cy="864096"/>
          </a:xfrm>
          <a:prstGeom prst="rect">
            <a:avLst/>
          </a:prstGeom>
          <a:ln>
            <a:noFill/>
          </a:ln>
          <a:effectLst>
            <a:softEdge rad="112500"/>
          </a:effectLst>
        </p:spPr>
      </p:pic>
      <p:sp>
        <p:nvSpPr>
          <p:cNvPr id="2" name="제목 1"/>
          <p:cNvSpPr>
            <a:spLocks noGrp="1"/>
          </p:cNvSpPr>
          <p:nvPr>
            <p:ph type="title"/>
          </p:nvPr>
        </p:nvSpPr>
        <p:spPr>
          <a:xfrm>
            <a:off x="2473424" y="44624"/>
            <a:ext cx="5915000" cy="562074"/>
          </a:xfrm>
        </p:spPr>
        <p:txBody>
          <a:bodyPr>
            <a:normAutofit fontScale="90000"/>
          </a:bodyPr>
          <a:lstStyle/>
          <a:p>
            <a:pPr algn="l"/>
            <a:r>
              <a:rPr lang="en-US" altLang="ko-KR" dirty="0" smtClean="0">
                <a:solidFill>
                  <a:schemeClr val="bg1"/>
                </a:solidFill>
                <a:latin typeface="Arial Narrow" pitchFamily="34" charset="0"/>
                <a:ea typeface="HY헤드라인M" pitchFamily="18" charset="-127"/>
              </a:rPr>
              <a:t>1) </a:t>
            </a:r>
            <a:r>
              <a:rPr lang="en-US" altLang="ko-KR" dirty="0" smtClean="0">
                <a:solidFill>
                  <a:schemeClr val="bg1"/>
                </a:solidFill>
                <a:latin typeface="Arial Narrow" pitchFamily="34" charset="0"/>
                <a:ea typeface="HY헤드라인M" pitchFamily="18" charset="-127"/>
              </a:rPr>
              <a:t>Core meaning of </a:t>
            </a:r>
            <a:r>
              <a:rPr lang="en-US" altLang="ko-KR" dirty="0" smtClean="0">
                <a:solidFill>
                  <a:schemeClr val="bg1"/>
                </a:solidFill>
                <a:latin typeface="Arial Narrow" pitchFamily="34" charset="0"/>
                <a:ea typeface="HY헤드라인M" pitchFamily="18" charset="-127"/>
              </a:rPr>
              <a:t>the Word</a:t>
            </a:r>
            <a:endParaRPr lang="ko-KR" altLang="en-US" dirty="0">
              <a:solidFill>
                <a:schemeClr val="bg1"/>
              </a:solidFill>
              <a:latin typeface="Arial Narrow" pitchFamily="34" charset="0"/>
              <a:ea typeface="HY헤드라인M" pitchFamily="18"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14282" y="994659"/>
            <a:ext cx="871543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2800" b="1" i="0" u="none" strike="noStrike" cap="none" normalizeH="0" baseline="0" dirty="0" smtClean="0">
              <a:ln>
                <a:noFill/>
              </a:ln>
              <a:solidFill>
                <a:srgbClr val="0070C0"/>
              </a:solidFill>
              <a:effectLst/>
              <a:latin typeface="Arial Narrow" pitchFamily="34" charset="0"/>
              <a:ea typeface="HY동녘B" pitchFamily="18" charset="-127"/>
              <a:cs typeface="Times New Roman" pitchFamily="18" charset="0"/>
            </a:endParaRPr>
          </a:p>
          <a:p>
            <a:pPr lvl="0" eaLnBrk="0" fontAlgn="base" latinLnBrk="0" hangingPunct="0">
              <a:spcBef>
                <a:spcPct val="0"/>
              </a:spcBef>
              <a:spcAft>
                <a:spcPct val="0"/>
              </a:spcAft>
            </a:pPr>
            <a:r>
              <a:rPr kumimoji="1" lang="en-US" altLang="ko-KR" sz="2800" dirty="0" smtClean="0">
                <a:solidFill>
                  <a:srgbClr val="C00000"/>
                </a:solidFill>
                <a:latin typeface="Arial Narrow" pitchFamily="34" charset="0"/>
                <a:ea typeface="HY동녘B" pitchFamily="18" charset="-127"/>
                <a:cs typeface="Times New Roman" pitchFamily="18" charset="0"/>
              </a:rPr>
              <a:t>Pay attention in </a:t>
            </a:r>
            <a:r>
              <a:rPr kumimoji="1" lang="en-US" altLang="ko-KR" sz="2800" dirty="0" smtClean="0">
                <a:solidFill>
                  <a:srgbClr val="C00000"/>
                </a:solidFill>
                <a:latin typeface="Arial Narrow" pitchFamily="34" charset="0"/>
                <a:ea typeface="HY동녘B" pitchFamily="18" charset="-127"/>
                <a:cs typeface="Times New Roman" pitchFamily="18" charset="0"/>
              </a:rPr>
              <a:t>Hoondokhae </a:t>
            </a:r>
            <a:r>
              <a:rPr kumimoji="1" lang="en-US" altLang="ko-KR" sz="2800" dirty="0" smtClean="0">
                <a:solidFill>
                  <a:srgbClr val="C00000"/>
                </a:solidFill>
                <a:latin typeface="Arial Narrow" pitchFamily="34" charset="0"/>
                <a:ea typeface="HY동녘B" pitchFamily="18" charset="-127"/>
                <a:cs typeface="Times New Roman" pitchFamily="18" charset="0"/>
              </a:rPr>
              <a:t>sessions. </a:t>
            </a:r>
            <a:r>
              <a:rPr lang="en-US" altLang="ko-KR" sz="2800" dirty="0" smtClean="0">
                <a:latin typeface="Arial Narrow" pitchFamily="34" charset="0"/>
              </a:rPr>
              <a:t>Therein lies your way to blessings and the golden path. </a:t>
            </a:r>
            <a:r>
              <a:rPr kumimoji="1" lang="en-US" altLang="ko-KR" sz="2800" dirty="0" smtClean="0">
                <a:latin typeface="Arial Narrow" pitchFamily="34" charset="0"/>
                <a:ea typeface="HY동녘B" pitchFamily="18" charset="-127"/>
                <a:cs typeface="Times New Roman" pitchFamily="18" charset="0"/>
              </a:rPr>
              <a:t>(February 28, 2010)</a:t>
            </a:r>
          </a:p>
          <a:p>
            <a:pPr lvl="0" eaLnBrk="0" fontAlgn="base" latinLnBrk="0" hangingPunct="0">
              <a:spcBef>
                <a:spcPct val="0"/>
              </a:spcBef>
              <a:spcAft>
                <a:spcPct val="0"/>
              </a:spcAft>
            </a:pPr>
            <a:endParaRPr kumimoji="1" lang="en-US" altLang="ko-KR" sz="2800" dirty="0" smtClean="0">
              <a:latin typeface="Arial Narrow" pitchFamily="34" charset="0"/>
              <a:ea typeface="HY동녘B" pitchFamily="18" charset="-127"/>
            </a:endParaRPr>
          </a:p>
          <a:p>
            <a:pPr lvl="0" eaLnBrk="0" fontAlgn="base" latinLnBrk="0" hangingPunct="0">
              <a:spcBef>
                <a:spcPct val="0"/>
              </a:spcBef>
              <a:spcAft>
                <a:spcPct val="0"/>
              </a:spcAft>
            </a:pPr>
            <a:r>
              <a:rPr lang="en-US" altLang="ko-KR" sz="2800" dirty="0" smtClean="0">
                <a:latin typeface="Arial Narrow" pitchFamily="34" charset="0"/>
              </a:rPr>
              <a:t>You must remember the contents of </a:t>
            </a:r>
            <a:r>
              <a:rPr lang="en-US" altLang="ko-KR" sz="2800" dirty="0" smtClean="0">
                <a:latin typeface="Arial Narrow" pitchFamily="34" charset="0"/>
              </a:rPr>
              <a:t>Hoondokhae </a:t>
            </a:r>
            <a:r>
              <a:rPr lang="en-US" altLang="ko-KR" sz="2800" dirty="0" smtClean="0">
                <a:latin typeface="Arial Narrow" pitchFamily="34" charset="0"/>
              </a:rPr>
              <a:t>every day without fail. </a:t>
            </a:r>
            <a:r>
              <a:rPr kumimoji="1" lang="en-US" altLang="ko-KR" sz="2800" dirty="0" smtClean="0">
                <a:latin typeface="Arial Narrow" pitchFamily="34" charset="0"/>
                <a:ea typeface="HY동녘B" pitchFamily="18" charset="-127"/>
                <a:cs typeface="Times New Roman" pitchFamily="18" charset="0"/>
              </a:rPr>
              <a:t>(February 28, 2010)</a:t>
            </a:r>
          </a:p>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en-US" sz="2800" b="0" i="0" u="none" strike="noStrike" cap="none" normalizeH="0" baseline="0" dirty="0" smtClean="0">
              <a:ln>
                <a:noFill/>
              </a:ln>
              <a:solidFill>
                <a:schemeClr val="tx1"/>
              </a:solidFill>
              <a:effectLst/>
              <a:latin typeface="Arial Narrow" pitchFamily="34" charset="0"/>
              <a:ea typeface="HY동녘B" pitchFamily="18" charset="-127"/>
            </a:endParaRPr>
          </a:p>
          <a:p>
            <a:pPr lvl="0" eaLnBrk="0" fontAlgn="base" latinLnBrk="0" hangingPunct="0">
              <a:spcBef>
                <a:spcPct val="0"/>
              </a:spcBef>
              <a:spcAft>
                <a:spcPct val="0"/>
              </a:spcAft>
            </a:pPr>
            <a:r>
              <a:rPr lang="en-US" altLang="ko-KR" sz="2800" dirty="0" smtClean="0">
                <a:latin typeface="Arial Narrow" pitchFamily="34" charset="0"/>
              </a:rPr>
              <a:t>If the universe </a:t>
            </a:r>
            <a:r>
              <a:rPr lang="en-US" altLang="ko-KR" sz="2800" dirty="0" smtClean="0">
                <a:latin typeface="Arial Narrow" pitchFamily="34" charset="0"/>
              </a:rPr>
              <a:t>had grown </a:t>
            </a:r>
            <a:r>
              <a:rPr lang="en-US" altLang="ko-KR" sz="2800" dirty="0" smtClean="0">
                <a:latin typeface="Arial Narrow" pitchFamily="34" charset="0"/>
              </a:rPr>
              <a:t>through power alone, then it couldn’t </a:t>
            </a:r>
            <a:r>
              <a:rPr lang="en-US" altLang="ko-KR" sz="2800" dirty="0" smtClean="0">
                <a:latin typeface="Arial Narrow" pitchFamily="34" charset="0"/>
              </a:rPr>
              <a:t>have grown </a:t>
            </a:r>
            <a:r>
              <a:rPr lang="en-US" altLang="ko-KR" sz="2800" dirty="0" smtClean="0">
                <a:latin typeface="Arial Narrow" pitchFamily="34" charset="0"/>
              </a:rPr>
              <a:t>if the origin of that power was cut off. Where is the eternal power? Where is the eternal ideology?</a:t>
            </a:r>
            <a:r>
              <a:rPr kumimoji="1" lang="en-US" altLang="ko-KR" sz="2800" b="0" i="0" u="none" strike="noStrike" cap="none" normalizeH="0" baseline="0" dirty="0" smtClean="0">
                <a:ln>
                  <a:noFill/>
                </a:ln>
                <a:solidFill>
                  <a:schemeClr val="tx1"/>
                </a:solidFill>
                <a:effectLst/>
                <a:latin typeface="Arial Narrow" pitchFamily="34" charset="0"/>
                <a:ea typeface="HY동녘B" pitchFamily="18" charset="-127"/>
                <a:cs typeface="Times New Roman" pitchFamily="18" charset="0"/>
              </a:rPr>
              <a:t> (February 28, 2010)</a:t>
            </a:r>
            <a:endParaRPr kumimoji="1" lang="en-US" altLang="ko-KR" sz="2400" b="0" i="0" u="none" strike="noStrike" cap="none" normalizeH="0" baseline="0" dirty="0" smtClean="0">
              <a:ln>
                <a:noFill/>
              </a:ln>
              <a:solidFill>
                <a:schemeClr val="tx1"/>
              </a:solidFill>
              <a:effectLst/>
              <a:latin typeface="Arial Narrow" pitchFamily="34" charset="0"/>
              <a:ea typeface="HY동녘B" pitchFamily="18" charset="-127"/>
            </a:endParaRPr>
          </a:p>
        </p:txBody>
      </p:sp>
      <p:sp>
        <p:nvSpPr>
          <p:cNvPr id="3" name="직사각형 2"/>
          <p:cNvSpPr/>
          <p:nvPr/>
        </p:nvSpPr>
        <p:spPr>
          <a:xfrm>
            <a:off x="-36512" y="-27384"/>
            <a:ext cx="9180512" cy="1224136"/>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4"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99392"/>
            <a:ext cx="1619671" cy="864096"/>
          </a:xfrm>
          <a:prstGeom prst="rect">
            <a:avLst/>
          </a:prstGeom>
          <a:ln>
            <a:noFill/>
          </a:ln>
          <a:effectLst>
            <a:softEdge rad="112500"/>
          </a:effectLst>
        </p:spPr>
      </p:pic>
      <p:sp>
        <p:nvSpPr>
          <p:cNvPr id="5" name="TextBox 4"/>
          <p:cNvSpPr txBox="1"/>
          <p:nvPr/>
        </p:nvSpPr>
        <p:spPr>
          <a:xfrm>
            <a:off x="1979712" y="-27384"/>
            <a:ext cx="6912768" cy="1200329"/>
          </a:xfrm>
          <a:prstGeom prst="rect">
            <a:avLst/>
          </a:prstGeom>
          <a:noFill/>
        </p:spPr>
        <p:txBody>
          <a:bodyPr wrap="square" rtlCol="0">
            <a:spAutoFit/>
          </a:bodyPr>
          <a:lstStyle/>
          <a:p>
            <a:pPr lvl="0"/>
            <a:r>
              <a:rPr kumimoji="1" lang="en-US" altLang="ko-KR" sz="3600" b="1" dirty="0" smtClean="0">
                <a:solidFill>
                  <a:schemeClr val="bg1"/>
                </a:solidFill>
                <a:latin typeface="Arial Narrow" pitchFamily="34" charset="0"/>
                <a:ea typeface="HY동녘B" pitchFamily="18" charset="-127"/>
                <a:cs typeface="Times New Roman" pitchFamily="18" charset="0"/>
              </a:rPr>
              <a:t>2) Meaning of the Eight Great Textbooks and Teaching </a:t>
            </a:r>
            <a:r>
              <a:rPr kumimoji="1" lang="en-US" altLang="ko-KR" sz="3600" b="1" dirty="0" smtClean="0">
                <a:solidFill>
                  <a:schemeClr val="bg1"/>
                </a:solidFill>
                <a:latin typeface="Arial Narrow" pitchFamily="34" charset="0"/>
                <a:ea typeface="HY동녘B" pitchFamily="18" charset="-127"/>
                <a:cs typeface="Times New Roman" pitchFamily="18" charset="0"/>
              </a:rPr>
              <a:t>Materials</a:t>
            </a:r>
            <a:endParaRPr lang="ko-KR" altLang="en-US"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16024" y="-97366"/>
            <a:ext cx="8604448"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latinLnBrk="0" hangingPunct="0">
              <a:spcBef>
                <a:spcPct val="0"/>
              </a:spcBef>
              <a:spcAft>
                <a:spcPct val="0"/>
              </a:spcAft>
            </a:pPr>
            <a:r>
              <a:rPr lang="en-US" altLang="ko-KR" sz="2800" dirty="0" smtClean="0">
                <a:latin typeface="Arial Narrow" pitchFamily="34" charset="0"/>
              </a:rPr>
              <a:t>What is Cheon Seong Gyeong? This was not easy. It took </a:t>
            </a:r>
            <a:r>
              <a:rPr lang="en-US" altLang="ko-KR" sz="2800" dirty="0" smtClean="0">
                <a:latin typeface="Arial Narrow" pitchFamily="34" charset="0"/>
              </a:rPr>
              <a:t>30years</a:t>
            </a:r>
            <a:r>
              <a:rPr lang="en-US" altLang="ko-KR" sz="2800" dirty="0" smtClean="0">
                <a:latin typeface="Arial Narrow" pitchFamily="34" charset="0"/>
              </a:rPr>
              <a:t>. The World Scripture took 50 years. Herein lies the gist with which you can </a:t>
            </a:r>
            <a:r>
              <a:rPr lang="en-US" altLang="ko-KR" sz="2800" dirty="0" smtClean="0">
                <a:latin typeface="Arial Narrow" pitchFamily="34" charset="0"/>
              </a:rPr>
              <a:t>critique </a:t>
            </a:r>
            <a:r>
              <a:rPr lang="en-US" altLang="ko-KR" sz="2800" dirty="0" smtClean="0">
                <a:latin typeface="Arial Narrow" pitchFamily="34" charset="0"/>
              </a:rPr>
              <a:t>the most famous scholars and doctors, thinkers and </a:t>
            </a:r>
            <a:r>
              <a:rPr lang="en-US" altLang="ko-KR" sz="2800" dirty="0" smtClean="0">
                <a:latin typeface="Arial Narrow" pitchFamily="34" charset="0"/>
              </a:rPr>
              <a:t>systems </a:t>
            </a:r>
            <a:r>
              <a:rPr lang="en-US" altLang="ko-KR" sz="2800" dirty="0" smtClean="0">
                <a:latin typeface="Arial Narrow" pitchFamily="34" charset="0"/>
              </a:rPr>
              <a:t>of the world. What is Pyeong Hwa Shin Gyeong? It is the </a:t>
            </a:r>
            <a:r>
              <a:rPr kumimoji="1" lang="en-US" altLang="ko-KR" sz="2700" dirty="0" smtClean="0">
                <a:solidFill>
                  <a:srgbClr val="C00000"/>
                </a:solidFill>
                <a:latin typeface="Arial Narrow" pitchFamily="34" charset="0"/>
                <a:ea typeface="HY동녘B" pitchFamily="18" charset="-127"/>
                <a:cs typeface="Times New Roman" pitchFamily="18" charset="0"/>
              </a:rPr>
              <a:t>scripture of God through which peace can be brought about.</a:t>
            </a:r>
            <a:r>
              <a:rPr kumimoji="1" lang="en-US" altLang="ko-KR" sz="2700" dirty="0" smtClean="0">
                <a:latin typeface="Arial Narrow" pitchFamily="34" charset="0"/>
                <a:ea typeface="HY동녘B" pitchFamily="18" charset="-127"/>
                <a:cs typeface="Times New Roman" pitchFamily="18" charset="0"/>
              </a:rPr>
              <a:t> (February 28, 2010)</a:t>
            </a:r>
          </a:p>
          <a:p>
            <a:pPr lvl="0" eaLnBrk="0" fontAlgn="base" latinLnBrk="0" hangingPunct="0">
              <a:spcBef>
                <a:spcPct val="0"/>
              </a:spcBef>
              <a:spcAft>
                <a:spcPct val="0"/>
              </a:spcAft>
            </a:pPr>
            <a:endParaRPr kumimoji="1" lang="en-US" altLang="ko-KR" sz="2700" dirty="0" smtClean="0">
              <a:latin typeface="Arial Narrow" pitchFamily="34" charset="0"/>
              <a:ea typeface="HY동녘B" pitchFamily="18" charset="-127"/>
              <a:cs typeface="Times New Roman" pitchFamily="18" charset="0"/>
            </a:endParaRPr>
          </a:p>
          <a:p>
            <a:pPr lvl="0" eaLnBrk="0" fontAlgn="base" latinLnBrk="0" hangingPunct="0">
              <a:spcBef>
                <a:spcPct val="0"/>
              </a:spcBef>
              <a:spcAft>
                <a:spcPct val="0"/>
              </a:spcAft>
            </a:pPr>
            <a:r>
              <a:rPr lang="en-US" altLang="ko-KR" sz="2800" dirty="0" smtClean="0">
                <a:latin typeface="Arial Narrow" pitchFamily="34" charset="0"/>
              </a:rPr>
              <a:t>You will be taught from today. I have made </a:t>
            </a:r>
            <a:r>
              <a:rPr lang="en-US" altLang="ko-KR" sz="2800" dirty="0" smtClean="0">
                <a:latin typeface="Arial Narrow" pitchFamily="34" charset="0"/>
              </a:rPr>
              <a:t>these textbooks. </a:t>
            </a:r>
            <a:r>
              <a:rPr kumimoji="1" lang="en-US" altLang="ko-KR" sz="2700" smtClean="0">
                <a:solidFill>
                  <a:srgbClr val="C00000"/>
                </a:solidFill>
                <a:latin typeface="Arial Narrow" pitchFamily="34" charset="0"/>
                <a:ea typeface="HY동녘B" pitchFamily="18" charset="-127"/>
                <a:cs typeface="Times New Roman" pitchFamily="18" charset="0"/>
              </a:rPr>
              <a:t>They are </a:t>
            </a:r>
            <a:r>
              <a:rPr kumimoji="1" lang="en-US" altLang="ko-KR" sz="2700" smtClean="0">
                <a:solidFill>
                  <a:srgbClr val="C00000"/>
                </a:solidFill>
                <a:latin typeface="Arial Narrow" pitchFamily="34" charset="0"/>
                <a:ea typeface="HY동녘B" pitchFamily="18" charset="-127"/>
                <a:cs typeface="Times New Roman" pitchFamily="18" charset="0"/>
              </a:rPr>
              <a:t>the </a:t>
            </a:r>
            <a:r>
              <a:rPr kumimoji="1" lang="en-US" altLang="ko-KR" sz="2700" smtClean="0">
                <a:solidFill>
                  <a:srgbClr val="C00000"/>
                </a:solidFill>
                <a:latin typeface="Arial Narrow" pitchFamily="34" charset="0"/>
                <a:ea typeface="HY동녘B" pitchFamily="18" charset="-127"/>
                <a:cs typeface="Times New Roman" pitchFamily="18" charset="0"/>
              </a:rPr>
              <a:t>textbooks </a:t>
            </a:r>
            <a:r>
              <a:rPr kumimoji="1" lang="en-US" altLang="ko-KR" sz="2700" dirty="0" smtClean="0">
                <a:solidFill>
                  <a:srgbClr val="C00000"/>
                </a:solidFill>
                <a:latin typeface="Arial Narrow" pitchFamily="34" charset="0"/>
                <a:ea typeface="HY동녘B" pitchFamily="18" charset="-127"/>
                <a:cs typeface="Times New Roman" pitchFamily="18" charset="0"/>
              </a:rPr>
              <a:t>for God’s providence of salvation after the </a:t>
            </a:r>
            <a:r>
              <a:rPr kumimoji="1" lang="en-US" altLang="ko-KR" sz="2700" dirty="0" smtClean="0">
                <a:solidFill>
                  <a:srgbClr val="C00000"/>
                </a:solidFill>
                <a:latin typeface="Arial Narrow" pitchFamily="34" charset="0"/>
                <a:ea typeface="HY동녘B" pitchFamily="18" charset="-127"/>
                <a:cs typeface="Times New Roman" pitchFamily="18" charset="0"/>
              </a:rPr>
              <a:t>Fall</a:t>
            </a:r>
            <a:r>
              <a:rPr lang="en-US" altLang="ko-KR" sz="2800" dirty="0" smtClean="0">
                <a:latin typeface="Arial Narrow" pitchFamily="34" charset="0"/>
              </a:rPr>
              <a:t>, and does not deal with the world before then. Only when you know about the roots can you know about the stem, and only when you know about the stem can you know about the branch, and only when you know about the branch can you know about the </a:t>
            </a:r>
            <a:r>
              <a:rPr lang="en-US" altLang="ko-KR" sz="2800" dirty="0" smtClean="0">
                <a:latin typeface="Arial Narrow" pitchFamily="34" charset="0"/>
              </a:rPr>
              <a:t>leaf, </a:t>
            </a:r>
            <a:r>
              <a:rPr lang="en-US" altLang="ko-KR" sz="2800" dirty="0" smtClean="0">
                <a:latin typeface="Arial Narrow" pitchFamily="34" charset="0"/>
              </a:rPr>
              <a:t>and only when you know about the </a:t>
            </a:r>
            <a:r>
              <a:rPr lang="en-US" altLang="ko-KR" sz="2800" dirty="0" smtClean="0">
                <a:latin typeface="Arial Narrow" pitchFamily="34" charset="0"/>
              </a:rPr>
              <a:t>leaf </a:t>
            </a:r>
            <a:r>
              <a:rPr lang="en-US" altLang="ko-KR" sz="2800" dirty="0" smtClean="0">
                <a:latin typeface="Arial Narrow" pitchFamily="34" charset="0"/>
              </a:rPr>
              <a:t>can you know about the </a:t>
            </a:r>
            <a:r>
              <a:rPr lang="en-US" altLang="ko-KR" sz="2800" dirty="0" smtClean="0">
                <a:latin typeface="Arial Narrow" pitchFamily="34" charset="0"/>
              </a:rPr>
              <a:t>flower, </a:t>
            </a:r>
            <a:r>
              <a:rPr lang="en-US" altLang="ko-KR" sz="2800" dirty="0" smtClean="0">
                <a:latin typeface="Arial Narrow" pitchFamily="34" charset="0"/>
              </a:rPr>
              <a:t>and only when you know about the flower can you know about the fruit</a:t>
            </a:r>
            <a:r>
              <a:rPr kumimoji="1" lang="en-US" altLang="ko-KR" sz="2700" b="0" i="0" u="none" strike="noStrike" cap="none" normalizeH="0" baseline="0" dirty="0" smtClean="0">
                <a:ln>
                  <a:noFill/>
                </a:ln>
                <a:solidFill>
                  <a:schemeClr val="tx1"/>
                </a:solidFill>
                <a:effectLst/>
                <a:latin typeface="Arial Narrow" pitchFamily="34" charset="0"/>
                <a:ea typeface="HY동녘B" pitchFamily="18" charset="-127"/>
                <a:cs typeface="Times New Roman" pitchFamily="18" charset="0"/>
              </a:rPr>
              <a:t>. (February 28, 2010)</a:t>
            </a:r>
            <a:endParaRPr kumimoji="1" lang="en-US" altLang="ko-KR" sz="2400" b="0" i="0" u="none" strike="noStrike" cap="none" normalizeH="0" baseline="0" dirty="0" smtClean="0">
              <a:ln>
                <a:noFill/>
              </a:ln>
              <a:solidFill>
                <a:schemeClr val="tx1"/>
              </a:solidFill>
              <a:effectLst/>
              <a:latin typeface="Arial Narrow" pitchFamily="34" charset="0"/>
              <a:ea typeface="HY동녘B"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288032" y="-27384"/>
            <a:ext cx="8748464" cy="6894195"/>
          </a:xfrm>
          <a:prstGeom prst="rect">
            <a:avLst/>
          </a:prstGeom>
        </p:spPr>
        <p:txBody>
          <a:bodyPr wrap="square">
            <a:spAutoFit/>
          </a:bodyPr>
          <a:lstStyle/>
          <a:p>
            <a:pPr eaLnBrk="0" fontAlgn="base" latinLnBrk="0" hangingPunct="0">
              <a:spcBef>
                <a:spcPct val="0"/>
              </a:spcBef>
              <a:spcAft>
                <a:spcPct val="0"/>
              </a:spcAft>
            </a:pPr>
            <a:r>
              <a:rPr lang="en-US" altLang="ko-KR" sz="2800" dirty="0" smtClean="0">
                <a:latin typeface="Arial Narrow" pitchFamily="34" charset="0"/>
                <a:cs typeface="Arial" pitchFamily="34" charset="0"/>
              </a:rPr>
              <a:t>You </a:t>
            </a:r>
            <a:r>
              <a:rPr lang="en-US" altLang="ko-KR" sz="2800" dirty="0" smtClean="0">
                <a:latin typeface="Arial Narrow" pitchFamily="34" charset="0"/>
                <a:cs typeface="Arial" pitchFamily="34" charset="0"/>
              </a:rPr>
              <a:t>need to have all these books. You need to prepare them all to receive the workshop. Do you intend to share others’ books? That is unacceptable</a:t>
            </a:r>
            <a:r>
              <a:rPr kumimoji="1" lang="en-US" altLang="ko-KR" sz="2700" dirty="0" smtClean="0">
                <a:latin typeface="Arial Narrow" pitchFamily="34" charset="0"/>
                <a:ea typeface="HY동녘B" pitchFamily="18" charset="-127"/>
                <a:cs typeface="Arial" pitchFamily="34" charset="0"/>
              </a:rPr>
              <a:t>. (February 28, 2010)</a:t>
            </a:r>
          </a:p>
          <a:p>
            <a:pPr eaLnBrk="0" fontAlgn="base" latinLnBrk="0" hangingPunct="0">
              <a:spcBef>
                <a:spcPct val="0"/>
              </a:spcBef>
              <a:spcAft>
                <a:spcPct val="0"/>
              </a:spcAft>
            </a:pPr>
            <a:endParaRPr kumimoji="1" lang="en-US" altLang="ko-KR" sz="2700" dirty="0" smtClean="0">
              <a:latin typeface="Arial Narrow" pitchFamily="34" charset="0"/>
              <a:ea typeface="HY동녘B" pitchFamily="18" charset="-127"/>
              <a:cs typeface="Arial" pitchFamily="34" charset="0"/>
            </a:endParaRPr>
          </a:p>
          <a:p>
            <a:pPr lvl="0" eaLnBrk="0" fontAlgn="base" latinLnBrk="0" hangingPunct="0">
              <a:spcBef>
                <a:spcPct val="0"/>
              </a:spcBef>
              <a:spcAft>
                <a:spcPct val="0"/>
              </a:spcAft>
            </a:pPr>
            <a:r>
              <a:rPr lang="en-US" altLang="ko-KR" sz="2800" dirty="0" smtClean="0">
                <a:latin typeface="Arial Narrow" pitchFamily="34" charset="0"/>
                <a:cs typeface="Arial" pitchFamily="34" charset="0"/>
              </a:rPr>
              <a:t>Thoroughly </a:t>
            </a:r>
            <a:r>
              <a:rPr lang="en-US" altLang="ko-KR" sz="2800" dirty="0" smtClean="0">
                <a:latin typeface="Arial Narrow" pitchFamily="34" charset="0"/>
                <a:cs typeface="Arial" pitchFamily="34" charset="0"/>
              </a:rPr>
              <a:t>fulfill your duties. </a:t>
            </a:r>
            <a:r>
              <a:rPr kumimoji="1" lang="en-US" altLang="ko-KR" sz="2700" dirty="0" smtClean="0">
                <a:solidFill>
                  <a:srgbClr val="C00000"/>
                </a:solidFill>
                <a:latin typeface="Arial Narrow" pitchFamily="34" charset="0"/>
                <a:ea typeface="HY동녘B" pitchFamily="18" charset="-127"/>
                <a:cs typeface="Arial" pitchFamily="34" charset="0"/>
              </a:rPr>
              <a:t>The </a:t>
            </a:r>
            <a:r>
              <a:rPr kumimoji="1" lang="en-US" altLang="ko-KR" sz="2700" dirty="0" smtClean="0">
                <a:solidFill>
                  <a:srgbClr val="C00000"/>
                </a:solidFill>
                <a:latin typeface="Arial Narrow" pitchFamily="34" charset="0"/>
                <a:ea typeface="HY동녘B" pitchFamily="18" charset="-127"/>
                <a:cs typeface="Arial" pitchFamily="34" charset="0"/>
              </a:rPr>
              <a:t>key to doing so lies in </a:t>
            </a:r>
            <a:r>
              <a:rPr kumimoji="1" lang="en-US" altLang="ko-KR" sz="2700" dirty="0" smtClean="0">
                <a:solidFill>
                  <a:srgbClr val="C00000"/>
                </a:solidFill>
                <a:latin typeface="Arial Narrow" pitchFamily="34" charset="0"/>
                <a:ea typeface="HY동녘B" pitchFamily="18" charset="-127"/>
                <a:cs typeface="Arial" pitchFamily="34" charset="0"/>
              </a:rPr>
              <a:t>these</a:t>
            </a:r>
            <a:r>
              <a:rPr lang="en-US" altLang="ko-KR" sz="2800" dirty="0" smtClean="0">
                <a:latin typeface="Arial Narrow" pitchFamily="34" charset="0"/>
                <a:cs typeface="Arial" pitchFamily="34" charset="0"/>
              </a:rPr>
              <a:t>. </a:t>
            </a:r>
            <a:r>
              <a:rPr lang="en-US" altLang="ko-KR" sz="2800" dirty="0" smtClean="0">
                <a:latin typeface="Arial Narrow" pitchFamily="34" charset="0"/>
                <a:cs typeface="Arial" pitchFamily="34" charset="0"/>
              </a:rPr>
              <a:t>What </a:t>
            </a:r>
            <a:r>
              <a:rPr lang="en-US" altLang="ko-KR" sz="2800" dirty="0" smtClean="0">
                <a:latin typeface="Arial Narrow" pitchFamily="34" charset="0"/>
                <a:cs typeface="Arial" pitchFamily="34" charset="0"/>
              </a:rPr>
              <a:t>are they? They are </a:t>
            </a:r>
            <a:r>
              <a:rPr lang="en-US" altLang="ko-KR" sz="2800" dirty="0" smtClean="0">
                <a:latin typeface="Arial Narrow" pitchFamily="34" charset="0"/>
                <a:cs typeface="Arial" pitchFamily="34" charset="0"/>
              </a:rPr>
              <a:t>the </a:t>
            </a:r>
            <a:r>
              <a:rPr lang="en-US" altLang="ko-KR" sz="2800" dirty="0" smtClean="0">
                <a:latin typeface="Arial Narrow" pitchFamily="34" charset="0"/>
                <a:cs typeface="Arial" pitchFamily="34" charset="0"/>
              </a:rPr>
              <a:t>textbooks</a:t>
            </a:r>
            <a:r>
              <a:rPr kumimoji="1" lang="en-US" altLang="ko-KR" sz="2700" dirty="0" smtClean="0">
                <a:latin typeface="Arial Narrow" pitchFamily="34" charset="0"/>
                <a:ea typeface="HY동녘B" pitchFamily="18" charset="-127"/>
                <a:cs typeface="Arial" pitchFamily="34" charset="0"/>
              </a:rPr>
              <a:t>. </a:t>
            </a:r>
            <a:r>
              <a:rPr kumimoji="1" lang="en-US" altLang="ko-KR" sz="2700" dirty="0" smtClean="0">
                <a:latin typeface="Arial Narrow" pitchFamily="34" charset="0"/>
                <a:ea typeface="HY동녘B" pitchFamily="18" charset="-127"/>
                <a:cs typeface="Arial" pitchFamily="34" charset="0"/>
              </a:rPr>
              <a:t>(March 1, 2010)</a:t>
            </a:r>
          </a:p>
          <a:p>
            <a:pPr lvl="0" eaLnBrk="0" fontAlgn="base" latinLnBrk="0" hangingPunct="0">
              <a:spcBef>
                <a:spcPct val="0"/>
              </a:spcBef>
              <a:spcAft>
                <a:spcPct val="0"/>
              </a:spcAft>
            </a:pPr>
            <a:endParaRPr kumimoji="1" lang="en-US" altLang="ko-KR" sz="2700" dirty="0" smtClean="0">
              <a:latin typeface="Arial Narrow" pitchFamily="34" charset="0"/>
              <a:ea typeface="HY동녘B" pitchFamily="18" charset="-127"/>
              <a:cs typeface="Arial" pitchFamily="34" charset="0"/>
            </a:endParaRPr>
          </a:p>
          <a:p>
            <a:pPr lvl="0" eaLnBrk="0" fontAlgn="base" latinLnBrk="0" hangingPunct="0">
              <a:spcBef>
                <a:spcPct val="0"/>
              </a:spcBef>
              <a:spcAft>
                <a:spcPct val="0"/>
              </a:spcAft>
            </a:pPr>
            <a:r>
              <a:rPr lang="en-US" altLang="ko-KR" sz="2800" dirty="0" smtClean="0">
                <a:latin typeface="Arial Narrow" pitchFamily="34" charset="0"/>
                <a:cs typeface="Arial" pitchFamily="34" charset="0"/>
              </a:rPr>
              <a:t>Even when I am not here, when you carry out </a:t>
            </a:r>
            <a:r>
              <a:rPr lang="en-US" altLang="ko-KR" sz="2800" dirty="0" smtClean="0">
                <a:latin typeface="Arial Narrow" pitchFamily="34" charset="0"/>
                <a:cs typeface="Arial" pitchFamily="34" charset="0"/>
              </a:rPr>
              <a:t>Hoondokhae </a:t>
            </a:r>
            <a:r>
              <a:rPr lang="en-US" altLang="ko-KR" sz="2800" dirty="0" smtClean="0">
                <a:latin typeface="Arial Narrow" pitchFamily="34" charset="0"/>
                <a:cs typeface="Arial" pitchFamily="34" charset="0"/>
              </a:rPr>
              <a:t>and become someone who can discover yourself in it, and hold on to it and not be able to live without it, then </a:t>
            </a:r>
            <a:r>
              <a:rPr kumimoji="1" lang="en-US" altLang="ko-KR" sz="2700" dirty="0" smtClean="0">
                <a:solidFill>
                  <a:srgbClr val="C00000"/>
                </a:solidFill>
                <a:latin typeface="Arial Narrow" pitchFamily="34" charset="0"/>
                <a:ea typeface="HY동녘B" pitchFamily="18" charset="-127"/>
                <a:cs typeface="Arial" pitchFamily="34" charset="0"/>
              </a:rPr>
              <a:t>you can become my representative and my heir</a:t>
            </a:r>
            <a:r>
              <a:rPr lang="en-US" altLang="ko-KR" sz="2800" dirty="0" smtClean="0">
                <a:latin typeface="Arial Narrow" pitchFamily="34" charset="0"/>
                <a:cs typeface="Arial" pitchFamily="34" charset="0"/>
              </a:rPr>
              <a:t>. Everything has been made ready, and not one thing is wanting</a:t>
            </a:r>
            <a:r>
              <a:rPr kumimoji="1" lang="en-US" altLang="ko-KR" sz="2700" dirty="0" smtClean="0">
                <a:latin typeface="Arial Narrow" pitchFamily="34" charset="0"/>
                <a:ea typeface="HY동녘B" pitchFamily="18" charset="-127"/>
                <a:cs typeface="Arial" pitchFamily="34" charset="0"/>
              </a:rPr>
              <a:t>. (February 28, 2010)</a:t>
            </a:r>
          </a:p>
          <a:p>
            <a:pPr lvl="0" eaLnBrk="0" fontAlgn="base" latinLnBrk="0" hangingPunct="0">
              <a:spcBef>
                <a:spcPct val="0"/>
              </a:spcBef>
              <a:spcAft>
                <a:spcPct val="0"/>
              </a:spcAft>
            </a:pPr>
            <a:endParaRPr kumimoji="1" lang="en-US" altLang="ko-KR" sz="2700" dirty="0" smtClean="0">
              <a:latin typeface="Arial Narrow" pitchFamily="34" charset="0"/>
              <a:ea typeface="HY동녘B" pitchFamily="18" charset="-127"/>
              <a:cs typeface="Arial" pitchFamily="34" charset="0"/>
            </a:endParaRPr>
          </a:p>
          <a:p>
            <a:pPr lvl="0" eaLnBrk="0" fontAlgn="base" latinLnBrk="0" hangingPunct="0">
              <a:spcBef>
                <a:spcPct val="0"/>
              </a:spcBef>
              <a:spcAft>
                <a:spcPct val="0"/>
              </a:spcAft>
            </a:pPr>
            <a:r>
              <a:rPr kumimoji="1" lang="en-US" altLang="ko-KR" sz="2700" dirty="0" smtClean="0">
                <a:solidFill>
                  <a:srgbClr val="C00000"/>
                </a:solidFill>
                <a:latin typeface="Arial Narrow" pitchFamily="34" charset="0"/>
                <a:ea typeface="HY동녘B" pitchFamily="18" charset="-127"/>
                <a:cs typeface="Arial" pitchFamily="34" charset="0"/>
              </a:rPr>
              <a:t>Even when I have passed away, when you make my words ring out here, then I will appear and the entire spirit world will cooperate with you. </a:t>
            </a:r>
            <a:r>
              <a:rPr kumimoji="1" lang="en-US" altLang="ko-KR" sz="2700" dirty="0" smtClean="0">
                <a:latin typeface="Arial Narrow" pitchFamily="34" charset="0"/>
                <a:ea typeface="HY동녘B" pitchFamily="18" charset="-127"/>
                <a:cs typeface="Arial" pitchFamily="34" charset="0"/>
              </a:rPr>
              <a:t>(February 28,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42844" y="447518"/>
            <a:ext cx="8786874" cy="6124754"/>
          </a:xfrm>
          <a:prstGeom prst="rect">
            <a:avLst/>
          </a:prstGeom>
        </p:spPr>
        <p:txBody>
          <a:bodyPr wrap="square">
            <a:spAutoFit/>
          </a:bodyPr>
          <a:lstStyle/>
          <a:p>
            <a:pPr lvl="0" eaLnBrk="0" fontAlgn="base" latinLnBrk="0" hangingPunct="0">
              <a:spcBef>
                <a:spcPct val="0"/>
              </a:spcBef>
              <a:spcAft>
                <a:spcPct val="0"/>
              </a:spcAft>
            </a:pPr>
            <a:r>
              <a:rPr kumimoji="1" lang="en-US" altLang="ko-KR" sz="2800" dirty="0" smtClean="0">
                <a:solidFill>
                  <a:srgbClr val="C00000"/>
                </a:solidFill>
                <a:latin typeface="Arial Narrow" pitchFamily="34" charset="0"/>
                <a:ea typeface="HY동녘B" pitchFamily="18" charset="-127"/>
                <a:cs typeface="Times New Roman" pitchFamily="18" charset="0"/>
              </a:rPr>
              <a:t>I hope you will make the resolution to become the princes and princesses who can uphold, serve and love God. </a:t>
            </a:r>
            <a:r>
              <a:rPr lang="en-US" altLang="ko-KR" sz="2800" dirty="0" smtClean="0">
                <a:latin typeface="Arial Narrow" pitchFamily="34" charset="0"/>
              </a:rPr>
              <a:t>That is my ardent wish and the flower of the purpose of my teaching. How many such flowers will there be in three years? How many seeds could be reaped from the flowers that blossom in the field? Knowing that God needs those who can make a garden of flowers </a:t>
            </a:r>
            <a:r>
              <a:rPr kumimoji="1" lang="en-US" altLang="ko-KR" sz="2800" dirty="0" smtClean="0">
                <a:solidFill>
                  <a:srgbClr val="C00000"/>
                </a:solidFill>
                <a:latin typeface="Arial Narrow" pitchFamily="34" charset="0"/>
                <a:ea typeface="HY동녘B" pitchFamily="18" charset="-127"/>
                <a:cs typeface="Times New Roman" pitchFamily="18" charset="0"/>
              </a:rPr>
              <a:t>by continuing with the work of True Parents as the mothers and fathers raising the citizens of the Kingdom of God</a:t>
            </a:r>
            <a:r>
              <a:rPr lang="en-US" altLang="ko-KR" sz="2800" dirty="0" smtClean="0">
                <a:latin typeface="Arial Narrow" pitchFamily="34" charset="0"/>
              </a:rPr>
              <a:t>, no matter where they are sown, you should do your utmost best to do so. </a:t>
            </a:r>
            <a:r>
              <a:rPr kumimoji="1" lang="en-US" altLang="ko-KR" sz="2800" dirty="0" smtClean="0">
                <a:latin typeface="Arial Narrow" pitchFamily="34" charset="0"/>
                <a:ea typeface="HY동녘B" pitchFamily="18" charset="-127"/>
                <a:cs typeface="Times New Roman" pitchFamily="18" charset="0"/>
              </a:rPr>
              <a:t>(March 1, 2010)</a:t>
            </a:r>
          </a:p>
          <a:p>
            <a:pPr lvl="0" eaLnBrk="0" fontAlgn="base" latinLnBrk="0" hangingPunct="0">
              <a:spcBef>
                <a:spcPct val="0"/>
              </a:spcBef>
              <a:spcAft>
                <a:spcPct val="0"/>
              </a:spcAft>
            </a:pPr>
            <a:endParaRPr kumimoji="1" lang="en-US" altLang="ko-KR" sz="2800" dirty="0" smtClean="0">
              <a:latin typeface="Arial Narrow" pitchFamily="34" charset="0"/>
              <a:ea typeface="HY동녘B" pitchFamily="18" charset="-127"/>
            </a:endParaRPr>
          </a:p>
          <a:p>
            <a:pPr lvl="0" eaLnBrk="0" fontAlgn="base" latinLnBrk="0" hangingPunct="0">
              <a:spcBef>
                <a:spcPct val="0"/>
              </a:spcBef>
              <a:spcAft>
                <a:spcPct val="0"/>
              </a:spcAft>
            </a:pPr>
            <a:r>
              <a:rPr lang="en-US" altLang="ko-KR" sz="2800" dirty="0" smtClean="0">
                <a:latin typeface="Arial Narrow" pitchFamily="34" charset="0"/>
              </a:rPr>
              <a:t>If the results of my work are needed in heaven, then I will go to heaven. If they are need on earth, I can’t set the condition on earth</a:t>
            </a:r>
            <a:r>
              <a:rPr kumimoji="1" lang="en-US" altLang="ko-KR" sz="2800" dirty="0" smtClean="0">
                <a:latin typeface="Arial Narrow" pitchFamily="34" charset="0"/>
                <a:ea typeface="HY동녘B" pitchFamily="18" charset="-127"/>
                <a:cs typeface="Times New Roman" pitchFamily="18" charset="0"/>
              </a:rPr>
              <a:t>… (March 1, 2010)</a:t>
            </a:r>
            <a:endParaRPr kumimoji="1" lang="en-US" altLang="ko-KR" sz="2800" dirty="0" smtClean="0">
              <a:latin typeface="Arial Narrow" pitchFamily="34" charset="0"/>
              <a:ea typeface="HY동녘B" pitchFamily="18"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직사각형 62"/>
          <p:cNvSpPr/>
          <p:nvPr/>
        </p:nvSpPr>
        <p:spPr>
          <a:xfrm>
            <a:off x="-36512" y="-27384"/>
            <a:ext cx="9180512" cy="936104"/>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cs typeface="Arial" pitchFamily="34" charset="0"/>
            </a:endParaRPr>
          </a:p>
        </p:txBody>
      </p:sp>
      <p:pic>
        <p:nvPicPr>
          <p:cNvPr id="64"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0"/>
            <a:ext cx="1619671" cy="864096"/>
          </a:xfrm>
          <a:prstGeom prst="rect">
            <a:avLst/>
          </a:prstGeom>
          <a:ln>
            <a:noFill/>
          </a:ln>
          <a:effectLst>
            <a:softEdge rad="112500"/>
          </a:effectLst>
        </p:spPr>
      </p:pic>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cs typeface="Arial" pitchFamily="34" charset="0"/>
              </a:rPr>
              <a:pPr/>
              <a:t>8</a:t>
            </a:fld>
            <a:endParaRPr lang="ko-KR" altLang="en-US" dirty="0">
              <a:latin typeface="Arial Narrow" pitchFamily="34" charset="0"/>
              <a:cs typeface="Arial" pitchFamily="34" charset="0"/>
            </a:endParaRPr>
          </a:p>
        </p:txBody>
      </p:sp>
      <p:grpSp>
        <p:nvGrpSpPr>
          <p:cNvPr id="2" name="그룹 22"/>
          <p:cNvGrpSpPr/>
          <p:nvPr/>
        </p:nvGrpSpPr>
        <p:grpSpPr>
          <a:xfrm>
            <a:off x="467544" y="1268760"/>
            <a:ext cx="8280920" cy="1080120"/>
            <a:chOff x="467544" y="1340768"/>
            <a:chExt cx="8280920" cy="1080120"/>
          </a:xfrm>
        </p:grpSpPr>
        <p:sp>
          <p:nvSpPr>
            <p:cNvPr id="5" name="모서리가 둥근 직사각형 4"/>
            <p:cNvSpPr/>
            <p:nvPr/>
          </p:nvSpPr>
          <p:spPr>
            <a:xfrm>
              <a:off x="467544" y="1340768"/>
              <a:ext cx="2376264" cy="10801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tx1"/>
                  </a:solidFill>
                  <a:latin typeface="Arial Narrow" pitchFamily="34" charset="0"/>
                  <a:ea typeface="HY헤드라인M" pitchFamily="18" charset="-127"/>
                  <a:cs typeface="Arial" pitchFamily="34" charset="0"/>
                </a:rPr>
                <a:t>Moses</a:t>
              </a:r>
            </a:p>
            <a:p>
              <a:pPr algn="ctr"/>
              <a:r>
                <a:rPr lang="en-US" altLang="ko-KR" sz="2400" dirty="0" smtClean="0">
                  <a:solidFill>
                    <a:schemeClr val="tx1"/>
                  </a:solidFill>
                  <a:latin typeface="Arial Narrow" pitchFamily="34" charset="0"/>
                  <a:ea typeface="HY동녘B" pitchFamily="18" charset="-127"/>
                  <a:cs typeface="Arial" pitchFamily="34" charset="0"/>
                </a:rPr>
                <a:t>(10</a:t>
              </a:r>
              <a:r>
                <a:rPr lang="ko-KR" altLang="en-US" sz="2400" dirty="0" smtClean="0">
                  <a:solidFill>
                    <a:schemeClr val="tx1"/>
                  </a:solidFill>
                  <a:latin typeface="Arial Narrow" pitchFamily="34" charset="0"/>
                  <a:ea typeface="HY동녘B" pitchFamily="18" charset="-127"/>
                  <a:cs typeface="Arial" pitchFamily="34" charset="0"/>
                </a:rPr>
                <a:t> </a:t>
              </a:r>
              <a:r>
                <a:rPr lang="en-US" altLang="ko-KR" sz="2400" dirty="0" smtClean="0">
                  <a:solidFill>
                    <a:schemeClr val="tx1"/>
                  </a:solidFill>
                  <a:latin typeface="Arial Narrow" pitchFamily="34" charset="0"/>
                  <a:ea typeface="HY동녘B" pitchFamily="18" charset="-127"/>
                  <a:cs typeface="Arial" pitchFamily="34" charset="0"/>
                </a:rPr>
                <a:t>commandants</a:t>
              </a:r>
              <a:r>
                <a:rPr lang="en-US" altLang="ko-KR" sz="2400" dirty="0" smtClean="0">
                  <a:solidFill>
                    <a:schemeClr val="tx1"/>
                  </a:solidFill>
                  <a:latin typeface="Arial Narrow" pitchFamily="34" charset="0"/>
                  <a:cs typeface="Arial" pitchFamily="34" charset="0"/>
                </a:rPr>
                <a:t>)</a:t>
              </a:r>
              <a:endParaRPr lang="ko-KR" altLang="en-US" sz="2400" dirty="0">
                <a:solidFill>
                  <a:schemeClr val="tx1"/>
                </a:solidFill>
                <a:latin typeface="Arial Narrow" pitchFamily="34" charset="0"/>
                <a:cs typeface="Arial" pitchFamily="34" charset="0"/>
              </a:endParaRPr>
            </a:p>
          </p:txBody>
        </p:sp>
        <p:cxnSp>
          <p:nvCxnSpPr>
            <p:cNvPr id="7" name="직선 화살표 연결선 6"/>
            <p:cNvCxnSpPr/>
            <p:nvPr/>
          </p:nvCxnSpPr>
          <p:spPr>
            <a:xfrm>
              <a:off x="2843808" y="1772816"/>
              <a:ext cx="864096"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 name="모서리가 둥근 직사각형 7"/>
            <p:cNvSpPr/>
            <p:nvPr/>
          </p:nvSpPr>
          <p:spPr>
            <a:xfrm>
              <a:off x="3779912" y="1340768"/>
              <a:ext cx="1944216" cy="7920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bg1"/>
                  </a:solidFill>
                  <a:latin typeface="Arial Narrow" pitchFamily="34" charset="0"/>
                  <a:ea typeface="HY헤드라인M" pitchFamily="18" charset="-127"/>
                  <a:cs typeface="Arial" pitchFamily="34" charset="0"/>
                </a:rPr>
                <a:t>Joshua</a:t>
              </a:r>
              <a:endParaRPr lang="ko-KR" altLang="en-US" sz="2800" dirty="0">
                <a:solidFill>
                  <a:schemeClr val="bg1"/>
                </a:solidFill>
                <a:latin typeface="Arial Narrow" pitchFamily="34" charset="0"/>
                <a:ea typeface="HY헤드라인M" pitchFamily="18" charset="-127"/>
                <a:cs typeface="Arial" pitchFamily="34" charset="0"/>
              </a:endParaRPr>
            </a:p>
          </p:txBody>
        </p:sp>
        <p:sp>
          <p:nvSpPr>
            <p:cNvPr id="9" name="모서리가 둥근 직사각형 8"/>
            <p:cNvSpPr/>
            <p:nvPr/>
          </p:nvSpPr>
          <p:spPr>
            <a:xfrm>
              <a:off x="6732240" y="1340768"/>
              <a:ext cx="2016224"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tx1"/>
                  </a:solidFill>
                  <a:latin typeface="Arial Narrow" pitchFamily="34" charset="0"/>
                  <a:ea typeface="HY헤드라인M" pitchFamily="18" charset="-127"/>
                  <a:cs typeface="Arial" pitchFamily="34" charset="0"/>
                </a:rPr>
                <a:t>12</a:t>
              </a:r>
              <a:r>
                <a:rPr lang="ko-KR" altLang="en-US" sz="2800" dirty="0" smtClean="0">
                  <a:solidFill>
                    <a:schemeClr val="tx1"/>
                  </a:solidFill>
                  <a:latin typeface="Arial Narrow" pitchFamily="34" charset="0"/>
                  <a:ea typeface="HY헤드라인M" pitchFamily="18" charset="-127"/>
                  <a:cs typeface="Arial" pitchFamily="34" charset="0"/>
                </a:rPr>
                <a:t> </a:t>
              </a:r>
              <a:r>
                <a:rPr lang="en-US" altLang="ko-KR" sz="2800" dirty="0" smtClean="0">
                  <a:solidFill>
                    <a:schemeClr val="tx1"/>
                  </a:solidFill>
                  <a:latin typeface="Arial Narrow" pitchFamily="34" charset="0"/>
                  <a:ea typeface="HY헤드라인M" pitchFamily="18" charset="-127"/>
                  <a:cs typeface="Arial" pitchFamily="34" charset="0"/>
                </a:rPr>
                <a:t>tribes</a:t>
              </a:r>
              <a:endParaRPr lang="en-US" altLang="ko-KR" sz="2800" dirty="0" smtClean="0">
                <a:solidFill>
                  <a:schemeClr val="tx1"/>
                </a:solidFill>
                <a:latin typeface="Arial Narrow" pitchFamily="34" charset="0"/>
                <a:ea typeface="HY헤드라인M" pitchFamily="18" charset="-127"/>
                <a:cs typeface="Arial" pitchFamily="34" charset="0"/>
              </a:endParaRPr>
            </a:p>
            <a:p>
              <a:pPr algn="ctr"/>
              <a:r>
                <a:rPr lang="en-US" altLang="ko-KR" sz="2800" dirty="0" smtClean="0">
                  <a:solidFill>
                    <a:schemeClr val="tx1"/>
                  </a:solidFill>
                  <a:latin typeface="Arial Narrow" pitchFamily="34" charset="0"/>
                  <a:cs typeface="Arial" pitchFamily="34" charset="0"/>
                </a:rPr>
                <a:t>(Levi)</a:t>
              </a:r>
              <a:endParaRPr lang="ko-KR" altLang="en-US" sz="2800" dirty="0">
                <a:solidFill>
                  <a:schemeClr val="tx1"/>
                </a:solidFill>
                <a:latin typeface="Arial Narrow" pitchFamily="34" charset="0"/>
                <a:cs typeface="Arial" pitchFamily="34" charset="0"/>
              </a:endParaRPr>
            </a:p>
          </p:txBody>
        </p:sp>
      </p:grpSp>
      <p:grpSp>
        <p:nvGrpSpPr>
          <p:cNvPr id="3" name="그룹 23"/>
          <p:cNvGrpSpPr/>
          <p:nvPr/>
        </p:nvGrpSpPr>
        <p:grpSpPr>
          <a:xfrm>
            <a:off x="539552" y="2780928"/>
            <a:ext cx="8208912" cy="936104"/>
            <a:chOff x="1115616" y="2780928"/>
            <a:chExt cx="7776864" cy="936104"/>
          </a:xfrm>
        </p:grpSpPr>
        <p:cxnSp>
          <p:nvCxnSpPr>
            <p:cNvPr id="13" name="직선 화살표 연결선 12"/>
            <p:cNvCxnSpPr/>
            <p:nvPr/>
          </p:nvCxnSpPr>
          <p:spPr>
            <a:xfrm>
              <a:off x="3169739" y="3212976"/>
              <a:ext cx="879255"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2" name="모서리가 둥근 직사각형 11"/>
            <p:cNvSpPr/>
            <p:nvPr/>
          </p:nvSpPr>
          <p:spPr>
            <a:xfrm>
              <a:off x="1115616" y="2780928"/>
              <a:ext cx="2251197" cy="9361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tx1"/>
                  </a:solidFill>
                  <a:latin typeface="Arial Narrow" pitchFamily="34" charset="0"/>
                  <a:ea typeface="HY헤드라인M" pitchFamily="18" charset="-127"/>
                  <a:cs typeface="Arial" pitchFamily="34" charset="0"/>
                </a:rPr>
                <a:t>Jesus</a:t>
              </a:r>
            </a:p>
            <a:p>
              <a:pPr algn="ctr"/>
              <a:r>
                <a:rPr lang="en-US" altLang="ko-KR" sz="2800" dirty="0" smtClean="0">
                  <a:solidFill>
                    <a:schemeClr val="tx1"/>
                  </a:solidFill>
                  <a:latin typeface="Arial Narrow" pitchFamily="34" charset="0"/>
                  <a:ea typeface="HY동녘B" pitchFamily="18" charset="-127"/>
                  <a:cs typeface="Arial" pitchFamily="34" charset="0"/>
                </a:rPr>
                <a:t>(Gospel)</a:t>
              </a:r>
              <a:endParaRPr lang="ko-KR" altLang="en-US" sz="2800" dirty="0">
                <a:solidFill>
                  <a:schemeClr val="tx1"/>
                </a:solidFill>
                <a:latin typeface="Arial Narrow" pitchFamily="34" charset="0"/>
                <a:ea typeface="HY동녘B" pitchFamily="18" charset="-127"/>
                <a:cs typeface="Arial" pitchFamily="34" charset="0"/>
              </a:endParaRPr>
            </a:p>
          </p:txBody>
        </p:sp>
        <p:sp>
          <p:nvSpPr>
            <p:cNvPr id="14" name="모서리가 둥근 직사각형 13"/>
            <p:cNvSpPr/>
            <p:nvPr/>
          </p:nvSpPr>
          <p:spPr>
            <a:xfrm>
              <a:off x="4117213" y="2780928"/>
              <a:ext cx="2016224" cy="7920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bg1"/>
                  </a:solidFill>
                  <a:latin typeface="Arial Narrow" pitchFamily="34" charset="0"/>
                  <a:ea typeface="HY헤드라인M" pitchFamily="18" charset="-127"/>
                  <a:cs typeface="Arial" pitchFamily="34" charset="0"/>
                </a:rPr>
                <a:t>12 apostles</a:t>
              </a:r>
              <a:endParaRPr lang="ko-KR" altLang="en-US" sz="2800" dirty="0">
                <a:solidFill>
                  <a:schemeClr val="bg1"/>
                </a:solidFill>
                <a:latin typeface="Arial Narrow" pitchFamily="34" charset="0"/>
                <a:ea typeface="HY헤드라인M" pitchFamily="18" charset="-127"/>
                <a:cs typeface="Arial" pitchFamily="34" charset="0"/>
              </a:endParaRPr>
            </a:p>
          </p:txBody>
        </p:sp>
        <p:sp>
          <p:nvSpPr>
            <p:cNvPr id="15" name="모서리가 둥근 직사각형 14"/>
            <p:cNvSpPr/>
            <p:nvPr/>
          </p:nvSpPr>
          <p:spPr>
            <a:xfrm>
              <a:off x="7092280" y="2780928"/>
              <a:ext cx="1800200"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tx1"/>
                  </a:solidFill>
                  <a:latin typeface="Arial Narrow" pitchFamily="34" charset="0"/>
                  <a:ea typeface="HY헤드라인M" pitchFamily="18" charset="-127"/>
                  <a:cs typeface="Arial" pitchFamily="34" charset="0"/>
                </a:rPr>
                <a:t>120 disciples</a:t>
              </a:r>
              <a:endParaRPr lang="ko-KR" altLang="en-US" sz="2800" dirty="0">
                <a:solidFill>
                  <a:schemeClr val="tx1"/>
                </a:solidFill>
                <a:latin typeface="Arial Narrow" pitchFamily="34" charset="0"/>
                <a:ea typeface="HY헤드라인M" pitchFamily="18" charset="-127"/>
                <a:cs typeface="Arial" pitchFamily="34" charset="0"/>
              </a:endParaRPr>
            </a:p>
          </p:txBody>
        </p:sp>
      </p:grpSp>
      <p:grpSp>
        <p:nvGrpSpPr>
          <p:cNvPr id="6" name="그룹 24"/>
          <p:cNvGrpSpPr/>
          <p:nvPr/>
        </p:nvGrpSpPr>
        <p:grpSpPr>
          <a:xfrm>
            <a:off x="539552" y="4686235"/>
            <a:ext cx="8352928" cy="1368152"/>
            <a:chOff x="920166" y="4149080"/>
            <a:chExt cx="7612275" cy="1368152"/>
          </a:xfrm>
        </p:grpSpPr>
        <p:cxnSp>
          <p:nvCxnSpPr>
            <p:cNvPr id="18" name="직선 화살표 연결선 17"/>
            <p:cNvCxnSpPr/>
            <p:nvPr/>
          </p:nvCxnSpPr>
          <p:spPr>
            <a:xfrm flipV="1">
              <a:off x="2975054" y="4764053"/>
              <a:ext cx="766903" cy="331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7" name="모서리가 둥근 직사각형 16"/>
            <p:cNvSpPr/>
            <p:nvPr/>
          </p:nvSpPr>
          <p:spPr>
            <a:xfrm>
              <a:off x="920166" y="4149080"/>
              <a:ext cx="2231184"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solidFill>
                    <a:schemeClr val="tx1"/>
                  </a:solidFill>
                  <a:latin typeface="Arial Narrow" pitchFamily="34" charset="0"/>
                  <a:ea typeface="HY헤드라인M" pitchFamily="18" charset="-127"/>
                  <a:cs typeface="Arial" pitchFamily="34" charset="0"/>
                </a:rPr>
                <a:t>True Parents</a:t>
              </a:r>
            </a:p>
            <a:p>
              <a:pPr algn="ctr"/>
              <a:r>
                <a:rPr lang="en-US" altLang="ko-KR" sz="2400" dirty="0" smtClean="0">
                  <a:solidFill>
                    <a:schemeClr val="tx1"/>
                  </a:solidFill>
                  <a:latin typeface="Arial Narrow" pitchFamily="34" charset="0"/>
                  <a:ea typeface="HY동녘B" pitchFamily="18" charset="-127"/>
                  <a:cs typeface="Arial" pitchFamily="34" charset="0"/>
                </a:rPr>
                <a:t>(CT Word)</a:t>
              </a:r>
            </a:p>
            <a:p>
              <a:pPr algn="ctr"/>
              <a:r>
                <a:rPr lang="en-US" altLang="ko-KR" sz="2000" dirty="0" smtClean="0">
                  <a:solidFill>
                    <a:schemeClr val="tx1"/>
                  </a:solidFill>
                  <a:latin typeface="Arial Narrow" pitchFamily="34" charset="0"/>
                  <a:ea typeface="HY동녘B" pitchFamily="18" charset="-127"/>
                  <a:cs typeface="Arial" pitchFamily="34" charset="0"/>
                </a:rPr>
                <a:t>Eight Great Textbooks and Teaching </a:t>
              </a:r>
              <a:r>
                <a:rPr lang="en-US" altLang="ko-KR" sz="2000" dirty="0" smtClean="0">
                  <a:solidFill>
                    <a:schemeClr val="tx1"/>
                  </a:solidFill>
                  <a:latin typeface="Arial Narrow" pitchFamily="34" charset="0"/>
                  <a:ea typeface="HY동녘B" pitchFamily="18" charset="-127"/>
                  <a:cs typeface="Arial" pitchFamily="34" charset="0"/>
                </a:rPr>
                <a:t>Materials</a:t>
              </a:r>
              <a:endParaRPr lang="ko-KR" altLang="en-US" sz="2000" dirty="0">
                <a:solidFill>
                  <a:schemeClr val="tx1"/>
                </a:solidFill>
                <a:latin typeface="Arial Narrow" pitchFamily="34" charset="0"/>
                <a:ea typeface="HY동녘B" pitchFamily="18" charset="-127"/>
                <a:cs typeface="Arial" pitchFamily="34" charset="0"/>
              </a:endParaRPr>
            </a:p>
          </p:txBody>
        </p:sp>
        <p:sp>
          <p:nvSpPr>
            <p:cNvPr id="19" name="모서리가 둥근 직사각형 18"/>
            <p:cNvSpPr/>
            <p:nvPr/>
          </p:nvSpPr>
          <p:spPr>
            <a:xfrm>
              <a:off x="3807581" y="4187989"/>
              <a:ext cx="1968692" cy="9692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bg1"/>
                  </a:solidFill>
                  <a:latin typeface="Arial Narrow" pitchFamily="34" charset="0"/>
                  <a:ea typeface="HY헤드라인M" pitchFamily="18" charset="-127"/>
                  <a:cs typeface="Arial" pitchFamily="34" charset="0"/>
                </a:rPr>
                <a:t>Hyung Jin Moon</a:t>
              </a:r>
            </a:p>
            <a:p>
              <a:pPr algn="ctr"/>
              <a:r>
                <a:rPr lang="en-US" altLang="ko-KR" sz="2400" dirty="0" smtClean="0">
                  <a:solidFill>
                    <a:schemeClr val="bg1"/>
                  </a:solidFill>
                  <a:latin typeface="Arial Narrow" pitchFamily="34" charset="0"/>
                  <a:ea typeface="HY헤드라인M" pitchFamily="18" charset="-127"/>
                  <a:cs typeface="Arial" pitchFamily="34" charset="0"/>
                </a:rPr>
                <a:t>Int’l President</a:t>
              </a:r>
              <a:endParaRPr lang="ko-KR" altLang="en-US" sz="2400" dirty="0">
                <a:solidFill>
                  <a:schemeClr val="bg1"/>
                </a:solidFill>
                <a:latin typeface="Arial Narrow" pitchFamily="34" charset="0"/>
                <a:ea typeface="HY헤드라인M" pitchFamily="18" charset="-127"/>
                <a:cs typeface="Arial" pitchFamily="34" charset="0"/>
              </a:endParaRPr>
            </a:p>
          </p:txBody>
        </p:sp>
        <p:sp>
          <p:nvSpPr>
            <p:cNvPr id="20" name="모서리가 둥근 직사각형 19"/>
            <p:cNvSpPr/>
            <p:nvPr/>
          </p:nvSpPr>
          <p:spPr>
            <a:xfrm>
              <a:off x="6432503" y="4187989"/>
              <a:ext cx="2099938" cy="9692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bg1"/>
                  </a:solidFill>
                  <a:latin typeface="Arial Narrow" pitchFamily="34" charset="0"/>
                  <a:ea typeface="HY헤드라인M" pitchFamily="18" charset="-127"/>
                  <a:cs typeface="Arial" pitchFamily="34" charset="0"/>
                </a:rPr>
                <a:t>Apostles of the CT</a:t>
              </a:r>
            </a:p>
            <a:p>
              <a:pPr algn="ctr"/>
              <a:r>
                <a:rPr lang="en-US" altLang="ko-KR" sz="2000" dirty="0" smtClean="0">
                  <a:solidFill>
                    <a:schemeClr val="bg1"/>
                  </a:solidFill>
                  <a:latin typeface="Arial Narrow" pitchFamily="34" charset="0"/>
                  <a:ea typeface="HY헤드라인M" pitchFamily="18" charset="-127"/>
                  <a:cs typeface="Arial" pitchFamily="34" charset="0"/>
                </a:rPr>
                <a:t>(120-day trainees)</a:t>
              </a:r>
            </a:p>
          </p:txBody>
        </p:sp>
      </p:grpSp>
      <p:sp>
        <p:nvSpPr>
          <p:cNvPr id="22" name="모서리가 둥근 직사각형 21"/>
          <p:cNvSpPr/>
          <p:nvPr/>
        </p:nvSpPr>
        <p:spPr>
          <a:xfrm>
            <a:off x="1979712" y="0"/>
            <a:ext cx="7164288" cy="764704"/>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91430" tIns="45714" rIns="91430" bIns="45714" rtlCol="0" anchor="ctr"/>
          <a:lstStyle/>
          <a:p>
            <a:r>
              <a:rPr lang="en-US" altLang="ko-KR" sz="3200" b="1" dirty="0" smtClean="0">
                <a:solidFill>
                  <a:schemeClr val="bg1"/>
                </a:solidFill>
                <a:latin typeface="Arial Narrow" pitchFamily="34" charset="0"/>
                <a:ea typeface="HY헤드라인M" pitchFamily="18" charset="-127"/>
                <a:cs typeface="Arial" pitchFamily="34" charset="0"/>
              </a:rPr>
              <a:t>II. Providential development for bequeathing the Word</a:t>
            </a:r>
            <a:endParaRPr lang="ko-KR" altLang="en-US" sz="3200" dirty="0">
              <a:solidFill>
                <a:schemeClr val="bg1"/>
              </a:solidFill>
              <a:latin typeface="Arial Narrow" pitchFamily="34" charset="0"/>
              <a:ea typeface="HY헤드라인M" pitchFamily="18" charset="-127"/>
              <a:cs typeface="Arial" pitchFamily="34" charset="0"/>
            </a:endParaRPr>
          </a:p>
        </p:txBody>
      </p:sp>
      <p:sp>
        <p:nvSpPr>
          <p:cNvPr id="23" name="TextBox 22"/>
          <p:cNvSpPr txBox="1"/>
          <p:nvPr/>
        </p:nvSpPr>
        <p:spPr>
          <a:xfrm>
            <a:off x="3635896" y="2060848"/>
            <a:ext cx="2808312" cy="461665"/>
          </a:xfrm>
          <a:prstGeom prst="rect">
            <a:avLst/>
          </a:prstGeom>
          <a:noFill/>
        </p:spPr>
        <p:txBody>
          <a:bodyPr wrap="square" rtlCol="0">
            <a:spAutoFit/>
          </a:bodyPr>
          <a:lstStyle/>
          <a:p>
            <a:r>
              <a:rPr lang="en-US" altLang="ko-KR" sz="2400" dirty="0" smtClean="0">
                <a:latin typeface="Arial Narrow" pitchFamily="34" charset="0"/>
                <a:ea typeface="HY동녘B" pitchFamily="18" charset="-127"/>
                <a:cs typeface="Arial" pitchFamily="34" charset="0"/>
              </a:rPr>
              <a:t>Leader of the nation</a:t>
            </a:r>
            <a:endParaRPr lang="ko-KR" altLang="en-US" sz="2400" dirty="0">
              <a:latin typeface="Arial Narrow" pitchFamily="34" charset="0"/>
              <a:ea typeface="HY동녘B" pitchFamily="18" charset="-127"/>
              <a:cs typeface="Arial" pitchFamily="34" charset="0"/>
            </a:endParaRPr>
          </a:p>
        </p:txBody>
      </p:sp>
      <p:sp>
        <p:nvSpPr>
          <p:cNvPr id="24" name="TextBox 23"/>
          <p:cNvSpPr txBox="1"/>
          <p:nvPr/>
        </p:nvSpPr>
        <p:spPr>
          <a:xfrm>
            <a:off x="3707904" y="3534107"/>
            <a:ext cx="2160240" cy="830997"/>
          </a:xfrm>
          <a:prstGeom prst="rect">
            <a:avLst/>
          </a:prstGeom>
          <a:noFill/>
        </p:spPr>
        <p:txBody>
          <a:bodyPr wrap="square" rtlCol="0">
            <a:spAutoFit/>
          </a:bodyPr>
          <a:lstStyle/>
          <a:p>
            <a:r>
              <a:rPr lang="en-US" altLang="ko-KR" sz="2400" dirty="0" smtClean="0">
                <a:latin typeface="Arial Narrow" pitchFamily="34" charset="0"/>
                <a:ea typeface="HY동녘B" pitchFamily="18" charset="-127"/>
                <a:cs typeface="Arial" pitchFamily="34" charset="0"/>
              </a:rPr>
              <a:t>Second-self that inherits the Word</a:t>
            </a:r>
            <a:endParaRPr lang="ko-KR" altLang="en-US" sz="2400" dirty="0">
              <a:latin typeface="Arial Narrow" pitchFamily="34" charset="0"/>
              <a:ea typeface="HY동녘B" pitchFamily="18" charset="-127"/>
              <a:cs typeface="Arial" pitchFamily="34" charset="0"/>
            </a:endParaRPr>
          </a:p>
        </p:txBody>
      </p:sp>
      <p:sp>
        <p:nvSpPr>
          <p:cNvPr id="25" name="TextBox 24"/>
          <p:cNvSpPr txBox="1"/>
          <p:nvPr/>
        </p:nvSpPr>
        <p:spPr>
          <a:xfrm>
            <a:off x="3347864" y="5694347"/>
            <a:ext cx="2808312" cy="830997"/>
          </a:xfrm>
          <a:prstGeom prst="rect">
            <a:avLst/>
          </a:prstGeom>
          <a:noFill/>
        </p:spPr>
        <p:txBody>
          <a:bodyPr wrap="square" rtlCol="0">
            <a:spAutoFit/>
          </a:bodyPr>
          <a:lstStyle/>
          <a:p>
            <a:pPr algn="ctr"/>
            <a:r>
              <a:rPr lang="en-US" altLang="ko-KR" sz="2400" dirty="0" smtClean="0">
                <a:latin typeface="Arial Narrow" pitchFamily="34" charset="0"/>
                <a:ea typeface="HY동녘B" pitchFamily="18" charset="-127"/>
                <a:cs typeface="Arial" pitchFamily="34" charset="0"/>
              </a:rPr>
              <a:t>True Lineage of the actual God</a:t>
            </a:r>
            <a:endParaRPr lang="ko-KR" altLang="en-US" sz="2400" dirty="0">
              <a:latin typeface="Arial Narrow" pitchFamily="34" charset="0"/>
              <a:ea typeface="HY동녘B" pitchFamily="18" charset="-127"/>
              <a:cs typeface="Arial" pitchFamily="34" charset="0"/>
            </a:endParaRPr>
          </a:p>
        </p:txBody>
      </p:sp>
      <p:sp>
        <p:nvSpPr>
          <p:cNvPr id="26" name="TextBox 25"/>
          <p:cNvSpPr txBox="1"/>
          <p:nvPr/>
        </p:nvSpPr>
        <p:spPr>
          <a:xfrm>
            <a:off x="6804248" y="2175247"/>
            <a:ext cx="2160240" cy="461665"/>
          </a:xfrm>
          <a:prstGeom prst="rect">
            <a:avLst/>
          </a:prstGeom>
          <a:noFill/>
        </p:spPr>
        <p:txBody>
          <a:bodyPr wrap="square" rtlCol="0">
            <a:spAutoFit/>
          </a:bodyPr>
          <a:lstStyle/>
          <a:p>
            <a:r>
              <a:rPr lang="en-US" altLang="ko-KR" sz="2400" dirty="0" smtClean="0">
                <a:latin typeface="Arial Narrow" pitchFamily="34" charset="0"/>
                <a:ea typeface="HY동녘B" pitchFamily="18" charset="-127"/>
                <a:cs typeface="Arial" pitchFamily="34" charset="0"/>
              </a:rPr>
              <a:t>Symbolic Word</a:t>
            </a:r>
            <a:endParaRPr lang="ko-KR" altLang="en-US" sz="2400" dirty="0">
              <a:latin typeface="Arial Narrow" pitchFamily="34" charset="0"/>
              <a:ea typeface="HY동녘B" pitchFamily="18" charset="-127"/>
              <a:cs typeface="Arial" pitchFamily="34" charset="0"/>
            </a:endParaRPr>
          </a:p>
        </p:txBody>
      </p:sp>
      <p:sp>
        <p:nvSpPr>
          <p:cNvPr id="27" name="TextBox 26"/>
          <p:cNvSpPr txBox="1"/>
          <p:nvPr/>
        </p:nvSpPr>
        <p:spPr>
          <a:xfrm>
            <a:off x="6624736" y="3573016"/>
            <a:ext cx="2627784" cy="830997"/>
          </a:xfrm>
          <a:prstGeom prst="rect">
            <a:avLst/>
          </a:prstGeom>
          <a:noFill/>
        </p:spPr>
        <p:txBody>
          <a:bodyPr wrap="square" rtlCol="0">
            <a:spAutoFit/>
          </a:bodyPr>
          <a:lstStyle/>
          <a:p>
            <a:pPr algn="ctr"/>
            <a:r>
              <a:rPr lang="en-US" altLang="ko-KR" sz="2400" dirty="0" smtClean="0">
                <a:latin typeface="Arial Narrow" pitchFamily="34" charset="0"/>
                <a:ea typeface="HY동녘B" pitchFamily="18" charset="-127"/>
                <a:cs typeface="Arial" pitchFamily="34" charset="0"/>
              </a:rPr>
              <a:t>Holy Spirit and Resurrection</a:t>
            </a:r>
            <a:endParaRPr lang="ko-KR" altLang="en-US" sz="2400" dirty="0">
              <a:latin typeface="Arial Narrow" pitchFamily="34" charset="0"/>
              <a:ea typeface="HY동녘B" pitchFamily="18" charset="-127"/>
              <a:cs typeface="Arial" pitchFamily="34" charset="0"/>
            </a:endParaRPr>
          </a:p>
        </p:txBody>
      </p:sp>
      <p:sp>
        <p:nvSpPr>
          <p:cNvPr id="28" name="TextBox 27"/>
          <p:cNvSpPr txBox="1"/>
          <p:nvPr/>
        </p:nvSpPr>
        <p:spPr>
          <a:xfrm>
            <a:off x="6588224" y="5766355"/>
            <a:ext cx="2232248" cy="1015663"/>
          </a:xfrm>
          <a:prstGeom prst="rect">
            <a:avLst/>
          </a:prstGeom>
          <a:noFill/>
        </p:spPr>
        <p:txBody>
          <a:bodyPr wrap="square" rtlCol="0">
            <a:spAutoFit/>
          </a:bodyPr>
          <a:lstStyle/>
          <a:p>
            <a:pPr algn="ctr"/>
            <a:r>
              <a:rPr lang="en-US" altLang="ko-KR" sz="2000" dirty="0" smtClean="0">
                <a:latin typeface="Arial Narrow" pitchFamily="34" charset="0"/>
                <a:ea typeface="HY동녘B" pitchFamily="18" charset="-127"/>
                <a:cs typeface="Arial" pitchFamily="34" charset="0"/>
              </a:rPr>
              <a:t>Actual life where God and human beings united in love</a:t>
            </a:r>
            <a:endParaRPr lang="ko-KR" altLang="en-US" sz="2000" dirty="0">
              <a:latin typeface="Arial Narrow" pitchFamily="34" charset="0"/>
              <a:ea typeface="HY동녘B" pitchFamily="18" charset="-127"/>
              <a:cs typeface="Arial" pitchFamily="34" charset="0"/>
            </a:endParaRPr>
          </a:p>
        </p:txBody>
      </p:sp>
      <p:cxnSp>
        <p:nvCxnSpPr>
          <p:cNvPr id="55" name="직선 화살표 연결선 54"/>
          <p:cNvCxnSpPr/>
          <p:nvPr/>
        </p:nvCxnSpPr>
        <p:spPr>
          <a:xfrm>
            <a:off x="5868144" y="1772816"/>
            <a:ext cx="864096"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56" name="직선 화살표 연결선 55"/>
          <p:cNvCxnSpPr/>
          <p:nvPr/>
        </p:nvCxnSpPr>
        <p:spPr>
          <a:xfrm>
            <a:off x="5940152" y="3211388"/>
            <a:ext cx="864096"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a:stCxn id="19" idx="3"/>
            <a:endCxn id="20" idx="1"/>
          </p:cNvCxnSpPr>
          <p:nvPr/>
        </p:nvCxnSpPr>
        <p:spPr>
          <a:xfrm>
            <a:off x="5868144" y="5209746"/>
            <a:ext cx="72008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639341"/>
            <a:ext cx="8229600" cy="4525963"/>
          </a:xfrm>
        </p:spPr>
        <p:txBody>
          <a:bodyPr>
            <a:normAutofit fontScale="92500"/>
          </a:bodyPr>
          <a:lstStyle/>
          <a:p>
            <a:pPr>
              <a:buNone/>
            </a:pPr>
            <a:r>
              <a:rPr lang="en-US" altLang="ko-KR" dirty="0" smtClean="0">
                <a:latin typeface="Arial Narrow" pitchFamily="34" charset="0"/>
                <a:ea typeface="HY동녘B" pitchFamily="18" charset="-127"/>
              </a:rPr>
              <a:t>Acts</a:t>
            </a:r>
            <a:r>
              <a:rPr lang="ko-KR" altLang="en-US" dirty="0" smtClean="0">
                <a:latin typeface="Arial Narrow" pitchFamily="34" charset="0"/>
                <a:ea typeface="HY동녘B" pitchFamily="18" charset="-127"/>
              </a:rPr>
              <a:t> </a:t>
            </a:r>
            <a:r>
              <a:rPr lang="en-US" altLang="ko-KR" dirty="0" smtClean="0">
                <a:latin typeface="Arial Narrow" pitchFamily="34" charset="0"/>
                <a:ea typeface="HY동녘B" pitchFamily="18" charset="-127"/>
              </a:rPr>
              <a:t>2:1-13 </a:t>
            </a:r>
          </a:p>
          <a:p>
            <a:pPr>
              <a:buNone/>
            </a:pPr>
            <a:r>
              <a:rPr lang="ko-KR" altLang="en-US" dirty="0" smtClean="0">
                <a:latin typeface="Arial Narrow" pitchFamily="34" charset="0"/>
                <a:ea typeface="HY동녘B" pitchFamily="18" charset="-127"/>
              </a:rPr>
              <a:t>     </a:t>
            </a:r>
            <a:r>
              <a:rPr lang="en-US" altLang="ko-KR" dirty="0" smtClean="0">
                <a:latin typeface="Arial Narrow" pitchFamily="34" charset="0"/>
              </a:rPr>
              <a:t>When </a:t>
            </a:r>
            <a:r>
              <a:rPr lang="en-US" altLang="ko-KR" dirty="0" smtClean="0">
                <a:latin typeface="Arial Narrow" pitchFamily="34" charset="0"/>
              </a:rPr>
              <a:t>the day of Pentecost had come, they (</a:t>
            </a:r>
            <a:r>
              <a:rPr lang="en-US" altLang="ko-KR" sz="3100" dirty="0" smtClean="0">
                <a:solidFill>
                  <a:srgbClr val="FF0000"/>
                </a:solidFill>
                <a:latin typeface="Arial Narrow" pitchFamily="34" charset="0"/>
                <a:ea typeface="HY동녘B" pitchFamily="18" charset="-127"/>
              </a:rPr>
              <a:t>120 disciples</a:t>
            </a:r>
            <a:r>
              <a:rPr lang="en-US" altLang="ko-KR" dirty="0" smtClean="0">
                <a:latin typeface="Arial Narrow" pitchFamily="34" charset="0"/>
              </a:rPr>
              <a:t>) were all together in one place. And </a:t>
            </a:r>
            <a:r>
              <a:rPr lang="en-US" altLang="ko-KR" sz="3100" dirty="0" smtClean="0">
                <a:solidFill>
                  <a:srgbClr val="FF0000"/>
                </a:solidFill>
                <a:latin typeface="Arial Narrow" pitchFamily="34" charset="0"/>
                <a:ea typeface="HY동녘B" pitchFamily="18" charset="-127"/>
              </a:rPr>
              <a:t>suddenly</a:t>
            </a:r>
            <a:r>
              <a:rPr lang="en-US" altLang="ko-KR" dirty="0" smtClean="0">
                <a:latin typeface="Arial Narrow" pitchFamily="34" charset="0"/>
              </a:rPr>
              <a:t> a sound came from heaven like the rush of a mighty wind, and it filled all the house where they were sitting. And there appeared to them </a:t>
            </a:r>
            <a:r>
              <a:rPr lang="en-US" altLang="ko-KR" sz="3100" dirty="0" smtClean="0">
                <a:solidFill>
                  <a:srgbClr val="FF0000"/>
                </a:solidFill>
                <a:latin typeface="Arial Narrow" pitchFamily="34" charset="0"/>
                <a:ea typeface="HY동녘B" pitchFamily="18" charset="-127"/>
              </a:rPr>
              <a:t>tongues as of fire</a:t>
            </a:r>
            <a:r>
              <a:rPr lang="en-US" altLang="ko-KR" dirty="0" smtClean="0">
                <a:latin typeface="Arial Narrow" pitchFamily="34" charset="0"/>
              </a:rPr>
              <a:t>, distributed and resting on each one of them. And </a:t>
            </a:r>
            <a:r>
              <a:rPr lang="en-US" altLang="ko-KR" sz="3100" dirty="0" smtClean="0">
                <a:solidFill>
                  <a:srgbClr val="FF0000"/>
                </a:solidFill>
                <a:latin typeface="Arial Narrow" pitchFamily="34" charset="0"/>
                <a:ea typeface="HY동녘B" pitchFamily="18" charset="-127"/>
              </a:rPr>
              <a:t>they were all filled with the Holy Spirit</a:t>
            </a:r>
            <a:r>
              <a:rPr lang="en-US" altLang="ko-KR" dirty="0" smtClean="0">
                <a:latin typeface="Arial Narrow" pitchFamily="34" charset="0"/>
              </a:rPr>
              <a:t> </a:t>
            </a:r>
            <a:r>
              <a:rPr lang="en-US" altLang="ko-KR" sz="3100" dirty="0" smtClean="0">
                <a:solidFill>
                  <a:srgbClr val="FF0000"/>
                </a:solidFill>
                <a:latin typeface="Arial Narrow" pitchFamily="34" charset="0"/>
                <a:ea typeface="HY동녘B" pitchFamily="18" charset="-127"/>
              </a:rPr>
              <a:t>and began to speak in other tongues, as the Spirit gave them utterance</a:t>
            </a:r>
            <a:r>
              <a:rPr lang="en-US" altLang="ko-KR" dirty="0" smtClean="0">
                <a:latin typeface="Arial Narrow" pitchFamily="34" charset="0"/>
              </a:rPr>
              <a:t>. </a:t>
            </a:r>
            <a:endParaRPr lang="ko-KR" altLang="en-US" dirty="0">
              <a:latin typeface="Arial Narrow" pitchFamily="34" charset="0"/>
              <a:ea typeface="HY동녘B" pitchFamily="18" charset="-127"/>
            </a:endParaRPr>
          </a:p>
        </p:txBody>
      </p:sp>
      <p:sp>
        <p:nvSpPr>
          <p:cNvPr id="4" name="슬라이드 번호 개체 틀 3"/>
          <p:cNvSpPr>
            <a:spLocks noGrp="1"/>
          </p:cNvSpPr>
          <p:nvPr>
            <p:ph type="sldNum" sz="quarter" idx="12"/>
          </p:nvPr>
        </p:nvSpPr>
        <p:spPr/>
        <p:txBody>
          <a:bodyPr/>
          <a:lstStyle/>
          <a:p>
            <a:fld id="{B5C0ACE9-F4F4-4EEE-87A4-3B1520A1F0B0}" type="slidenum">
              <a:rPr lang="ko-KR" altLang="en-US" smtClean="0">
                <a:latin typeface="Arial Narrow" pitchFamily="34" charset="0"/>
              </a:rPr>
              <a:pPr/>
              <a:t>9</a:t>
            </a:fld>
            <a:endParaRPr lang="ko-KR" altLang="en-US" dirty="0">
              <a:latin typeface="Arial Narrow" pitchFamily="34" charset="0"/>
            </a:endParaRPr>
          </a:p>
        </p:txBody>
      </p:sp>
      <p:sp>
        <p:nvSpPr>
          <p:cNvPr id="6" name="직사각형 5"/>
          <p:cNvSpPr/>
          <p:nvPr/>
        </p:nvSpPr>
        <p:spPr>
          <a:xfrm>
            <a:off x="-36512" y="-27384"/>
            <a:ext cx="9180512" cy="792088"/>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Narrow" pitchFamily="34" charset="0"/>
            </a:endParaRPr>
          </a:p>
        </p:txBody>
      </p:sp>
      <p:pic>
        <p:nvPicPr>
          <p:cNvPr id="7" name="Picture 1" descr="C:\Documents and Settings\이기식\바탕 화면\AKR20100313062200005_01_i.jpg"/>
          <p:cNvPicPr>
            <a:picLocks noChangeAspect="1" noChangeArrowheads="1"/>
          </p:cNvPicPr>
          <p:nvPr/>
        </p:nvPicPr>
        <p:blipFill>
          <a:blip r:embed="rId3" cstate="print"/>
          <a:srcRect/>
          <a:stretch>
            <a:fillRect/>
          </a:stretch>
        </p:blipFill>
        <p:spPr bwMode="auto">
          <a:xfrm>
            <a:off x="0" y="0"/>
            <a:ext cx="1619671" cy="864096"/>
          </a:xfrm>
          <a:prstGeom prst="rect">
            <a:avLst/>
          </a:prstGeom>
          <a:ln>
            <a:noFill/>
          </a:ln>
          <a:effectLst>
            <a:softEdge rad="112500"/>
          </a:effectLst>
        </p:spPr>
      </p:pic>
      <p:sp>
        <p:nvSpPr>
          <p:cNvPr id="5" name="TextBox 4"/>
          <p:cNvSpPr txBox="1"/>
          <p:nvPr/>
        </p:nvSpPr>
        <p:spPr>
          <a:xfrm>
            <a:off x="1835696" y="-27384"/>
            <a:ext cx="6552728" cy="769441"/>
          </a:xfrm>
          <a:prstGeom prst="rect">
            <a:avLst/>
          </a:prstGeom>
          <a:noFill/>
          <a:ln>
            <a:noFill/>
          </a:ln>
        </p:spPr>
        <p:txBody>
          <a:bodyPr wrap="square" rtlCol="0">
            <a:spAutoFit/>
          </a:bodyPr>
          <a:lstStyle/>
          <a:p>
            <a:r>
              <a:rPr lang="en-US" altLang="ko-KR" sz="4400" dirty="0" smtClean="0">
                <a:solidFill>
                  <a:schemeClr val="bg1"/>
                </a:solidFill>
                <a:latin typeface="Arial Narrow" pitchFamily="34" charset="0"/>
                <a:ea typeface="HY헤드라인M" pitchFamily="18" charset="-127"/>
              </a:rPr>
              <a:t>1) </a:t>
            </a:r>
            <a:r>
              <a:rPr lang="en-US" altLang="ko-KR" sz="4400" dirty="0" smtClean="0">
                <a:solidFill>
                  <a:schemeClr val="bg1"/>
                </a:solidFill>
                <a:latin typeface="Arial Narrow" pitchFamily="34" charset="0"/>
                <a:ea typeface="HY헤드라인M" pitchFamily="18" charset="-127"/>
              </a:rPr>
              <a:t>The Power </a:t>
            </a:r>
            <a:r>
              <a:rPr lang="en-US" altLang="ko-KR" sz="4400" dirty="0" smtClean="0">
                <a:solidFill>
                  <a:schemeClr val="bg1"/>
                </a:solidFill>
                <a:latin typeface="Arial Narrow" pitchFamily="34" charset="0"/>
                <a:ea typeface="HY헤드라인M" pitchFamily="18" charset="-127"/>
              </a:rPr>
              <a:t>of the Word</a:t>
            </a:r>
            <a:endParaRPr lang="ko-KR" altLang="en-US" sz="4400" dirty="0">
              <a:solidFill>
                <a:schemeClr val="bg1"/>
              </a:solidFill>
              <a:latin typeface="Arial Narrow" pitchFamily="34" charset="0"/>
              <a:ea typeface="HY헤드라인M" pitchFamily="18"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5556</TotalTime>
  <Words>4027</Words>
  <Application>Microsoft Office PowerPoint</Application>
  <PresentationFormat>On-screen Show (4:3)</PresentationFormat>
  <Paragraphs>224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테마</vt:lpstr>
      <vt:lpstr>Slide 1</vt:lpstr>
      <vt:lpstr>I. Meaning of the Word</vt:lpstr>
      <vt:lpstr>1) Core meaning of the Word</vt:lpstr>
      <vt:lpstr>Slide 4</vt:lpstr>
      <vt:lpstr>Slide 5</vt:lpstr>
      <vt:lpstr>Slide 6</vt:lpstr>
      <vt:lpstr>Slide 7</vt:lpstr>
      <vt:lpstr>Slide 8</vt:lpstr>
      <vt:lpstr>Slide 9</vt:lpstr>
      <vt:lpstr>Slide 10</vt:lpstr>
      <vt:lpstr>2) Significance of the Cheon Bok Ark containing the Textbooks and Teaching Materials of True Parents' Word, which is being given to us today</vt:lpstr>
      <vt:lpstr>법궤</vt:lpstr>
      <vt:lpstr>4) Significance of the Cheon Bok Ark containing the Textbooks and Teaching Materials of True Parents' Word, which is being given to us today</vt:lpstr>
      <vt:lpstr>Slide 14</vt:lpstr>
      <vt:lpstr>Slide 15</vt:lpstr>
      <vt:lpstr>Slide 16</vt:lpstr>
      <vt:lpstr>Slide 17</vt:lpstr>
      <vt:lpstr>Slide 18</vt:lpstr>
      <vt:lpstr>Slide 19</vt:lpstr>
      <vt:lpstr>Slide 20</vt:lpstr>
      <vt:lpstr>Slide 21</vt:lpstr>
    </vt:vector>
  </TitlesOfParts>
  <Company>Samsung Electronics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SEC</dc:creator>
  <cp:lastModifiedBy>Julian Gray</cp:lastModifiedBy>
  <cp:revision>1499</cp:revision>
  <dcterms:created xsi:type="dcterms:W3CDTF">2010-02-28T08:53:41Z</dcterms:created>
  <dcterms:modified xsi:type="dcterms:W3CDTF">2010-06-27T02:52:42Z</dcterms:modified>
</cp:coreProperties>
</file>