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5" r:id="rId2"/>
    <p:sldId id="260" r:id="rId3"/>
    <p:sldId id="261" r:id="rId4"/>
    <p:sldId id="277" r:id="rId5"/>
    <p:sldId id="278" r:id="rId6"/>
    <p:sldId id="263" r:id="rId7"/>
    <p:sldId id="279" r:id="rId8"/>
    <p:sldId id="280" r:id="rId9"/>
    <p:sldId id="265" r:id="rId10"/>
    <p:sldId id="281" r:id="rId11"/>
    <p:sldId id="282" r:id="rId12"/>
    <p:sldId id="283" r:id="rId13"/>
    <p:sldId id="274" r:id="rId14"/>
    <p:sldId id="284" r:id="rId15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FEFF"/>
    <a:srgbClr val="FF9F9A"/>
    <a:srgbClr val="843748"/>
    <a:srgbClr val="914034"/>
    <a:srgbClr val="613241"/>
    <a:srgbClr val="5DACAF"/>
    <a:srgbClr val="A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6" autoAdjust="0"/>
    <p:restoredTop sz="90909" autoAdjust="0"/>
  </p:normalViewPr>
  <p:slideViewPr>
    <p:cSldViewPr>
      <p:cViewPr varScale="1">
        <p:scale>
          <a:sx n="38" d="100"/>
          <a:sy n="38" d="100"/>
        </p:scale>
        <p:origin x="-192" y="-83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Impact"/>
                <a:ea typeface="Impact"/>
                <a:cs typeface="Impac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1740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9044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33519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  <a:lvl2pPr>
              <a:defRPr>
                <a:latin typeface="Impact"/>
                <a:ea typeface="Impact"/>
                <a:cs typeface="Impact"/>
              </a:defRPr>
            </a:lvl2pPr>
            <a:lvl3pPr>
              <a:defRPr>
                <a:latin typeface="Impact"/>
                <a:ea typeface="Impact"/>
                <a:cs typeface="Impact"/>
              </a:defRPr>
            </a:lvl3pPr>
            <a:lvl4pPr>
              <a:defRPr>
                <a:latin typeface="Impact"/>
                <a:ea typeface="Impact"/>
                <a:cs typeface="Impact"/>
              </a:defRPr>
            </a:lvl4pPr>
            <a:lvl5pPr>
              <a:defRPr>
                <a:latin typeface="Impact"/>
                <a:ea typeface="Impact"/>
                <a:cs typeface="Impac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1696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208903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Impact"/>
                <a:ea typeface="Impact"/>
                <a:cs typeface="Impact"/>
              </a:defRPr>
            </a:lvl1pPr>
            <a:lvl2pPr>
              <a:defRPr sz="2400">
                <a:latin typeface="Impact"/>
                <a:ea typeface="Impact"/>
                <a:cs typeface="Impact"/>
              </a:defRPr>
            </a:lvl2pPr>
            <a:lvl3pPr>
              <a:defRPr sz="2000">
                <a:latin typeface="Impact"/>
                <a:ea typeface="Impact"/>
                <a:cs typeface="Impact"/>
              </a:defRPr>
            </a:lvl3pPr>
            <a:lvl4pPr>
              <a:defRPr sz="1800">
                <a:latin typeface="Impact"/>
                <a:ea typeface="Impact"/>
                <a:cs typeface="Impact"/>
              </a:defRPr>
            </a:lvl4pPr>
            <a:lvl5pPr>
              <a:defRPr sz="1800">
                <a:latin typeface="Impact"/>
                <a:ea typeface="Impact"/>
                <a:cs typeface="Impac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9379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Impact"/>
                <a:ea typeface="Impact"/>
                <a:cs typeface="Impact"/>
              </a:defRPr>
            </a:lvl1pPr>
            <a:lvl2pPr>
              <a:defRPr sz="2000">
                <a:latin typeface="Impact"/>
                <a:ea typeface="Impact"/>
                <a:cs typeface="Impact"/>
              </a:defRPr>
            </a:lvl2pPr>
            <a:lvl3pPr>
              <a:defRPr sz="1800">
                <a:latin typeface="Impact"/>
                <a:ea typeface="Impact"/>
                <a:cs typeface="Impact"/>
              </a:defRPr>
            </a:lvl3pPr>
            <a:lvl4pPr>
              <a:defRPr sz="1600">
                <a:latin typeface="Impact"/>
                <a:ea typeface="Impact"/>
                <a:cs typeface="Impact"/>
              </a:defRPr>
            </a:lvl4pPr>
            <a:lvl5pPr>
              <a:defRPr sz="1600">
                <a:latin typeface="Impact"/>
                <a:ea typeface="Impact"/>
                <a:cs typeface="Impac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6000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66785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6901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mpact"/>
                <a:ea typeface="Impact"/>
                <a:cs typeface="Impact"/>
              </a:defRPr>
            </a:lvl1pPr>
            <a:lvl2pPr>
              <a:defRPr sz="2800">
                <a:latin typeface="Impact"/>
                <a:ea typeface="Impact"/>
                <a:cs typeface="Impact"/>
              </a:defRPr>
            </a:lvl2pPr>
            <a:lvl3pPr>
              <a:defRPr sz="2400">
                <a:latin typeface="Impact"/>
                <a:ea typeface="Impact"/>
                <a:cs typeface="Impact"/>
              </a:defRPr>
            </a:lvl3pPr>
            <a:lvl4pPr>
              <a:defRPr sz="2000">
                <a:latin typeface="Impact"/>
                <a:ea typeface="Impact"/>
                <a:cs typeface="Impact"/>
              </a:defRPr>
            </a:lvl4pPr>
            <a:lvl5pPr>
              <a:defRPr sz="2000">
                <a:latin typeface="Impact"/>
                <a:ea typeface="Impact"/>
                <a:cs typeface="Impac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112708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Impact"/>
                <a:ea typeface="Impact"/>
                <a:cs typeface="Impac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Impact"/>
                <a:ea typeface="Impact"/>
                <a:cs typeface="Impac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918666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3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16" y="2753841"/>
            <a:ext cx="8400933" cy="5590439"/>
          </a:xfrm>
          <a:prstGeom prst="rect">
            <a:avLst/>
          </a:prstGeom>
          <a:effectLst>
            <a:glow rad="635000">
              <a:schemeClr val="accent3">
                <a:lumMod val="75000"/>
                <a:alpha val="40000"/>
              </a:schemeClr>
            </a:glow>
            <a:softEdge rad="495300"/>
          </a:effectLst>
        </p:spPr>
      </p:pic>
      <p:grpSp>
        <p:nvGrpSpPr>
          <p:cNvPr id="30" name="Group 17"/>
          <p:cNvGrpSpPr>
            <a:grpSpLocks/>
          </p:cNvGrpSpPr>
          <p:nvPr/>
        </p:nvGrpSpPr>
        <p:grpSpPr bwMode="auto">
          <a:xfrm>
            <a:off x="-49213" y="3401813"/>
            <a:ext cx="6000751" cy="4176712"/>
            <a:chOff x="-384106" y="0"/>
            <a:chExt cx="4660900" cy="2286199"/>
          </a:xfrm>
        </p:grpSpPr>
        <p:pic>
          <p:nvPicPr>
            <p:cNvPr id="31" name="Picture 18" descr="image.png"/>
            <p:cNvPicPr>
              <a:picLocks noChangeAspect="1"/>
            </p:cNvPicPr>
            <p:nvPr/>
          </p:nvPicPr>
          <p:blipFill>
            <a:blip r:embed="rId3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4106" y="0"/>
              <a:ext cx="4660900" cy="22861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1599" dir="5400000" algn="ct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sp>
          <p:nvSpPr>
            <p:cNvPr id="32" name="AutoShape 19"/>
            <p:cNvSpPr>
              <a:spLocks/>
            </p:cNvSpPr>
            <p:nvPr/>
          </p:nvSpPr>
          <p:spPr bwMode="auto">
            <a:xfrm>
              <a:off x="-196683" y="879374"/>
              <a:ext cx="4146720" cy="933249"/>
            </a:xfrm>
            <a:custGeom>
              <a:avLst/>
              <a:gdLst>
                <a:gd name="T0" fmla="*/ 1786002 w 21600"/>
                <a:gd name="T1" fmla="*/ 849510 h 21600"/>
                <a:gd name="T2" fmla="*/ 1786002 w 21600"/>
                <a:gd name="T3" fmla="*/ 849510 h 21600"/>
                <a:gd name="T4" fmla="*/ 1786002 w 21600"/>
                <a:gd name="T5" fmla="*/ 849510 h 21600"/>
                <a:gd name="T6" fmla="*/ 1786002 w 21600"/>
                <a:gd name="T7" fmla="*/ 84951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0">
                <a:buSzPct val="100000"/>
                <a:defRPr/>
              </a:pPr>
              <a:r>
                <a:rPr lang="en-US" altLang="ko-KR" sz="6600" dirty="0" smtClean="0">
                  <a:latin typeface="Impact"/>
                  <a:ea typeface="Impact"/>
                  <a:cs typeface="Impact"/>
                  <a:sym typeface="나눔고딕OTF ExtraBold" charset="0"/>
                </a:rPr>
                <a:t>The sword</a:t>
              </a:r>
              <a:endParaRPr lang="en-US" altLang="ko-KR" sz="6600" dirty="0">
                <a:latin typeface="Impact"/>
                <a:ea typeface="Impact"/>
                <a:cs typeface="Impact"/>
                <a:sym typeface="나눔고딕OTF ExtraBold" charset="0"/>
              </a:endParaRPr>
            </a:p>
          </p:txBody>
        </p:sp>
      </p:grp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12265025" y="3690465"/>
            <a:ext cx="7561263" cy="3671888"/>
            <a:chOff x="4017238" y="-7275863"/>
            <a:chExt cx="3302000" cy="2286000"/>
          </a:xfrm>
        </p:grpSpPr>
        <p:pic>
          <p:nvPicPr>
            <p:cNvPr id="28" name="Picture 15" descr="image.png"/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238" y="-7275863"/>
              <a:ext cx="3302000" cy="22860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1599" dir="5400000" algn="ct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sp>
          <p:nvSpPr>
            <p:cNvPr id="29" name="AutoShape 16"/>
            <p:cNvSpPr>
              <a:spLocks/>
            </p:cNvSpPr>
            <p:nvPr/>
          </p:nvSpPr>
          <p:spPr bwMode="auto">
            <a:xfrm>
              <a:off x="4415170" y="-6513863"/>
              <a:ext cx="2441663" cy="1206747"/>
            </a:xfrm>
            <a:custGeom>
              <a:avLst/>
              <a:gdLst>
                <a:gd name="T0" fmla="*/ 1086881 w 21600"/>
                <a:gd name="T1" fmla="*/ 436760 h 21600"/>
                <a:gd name="T2" fmla="*/ 1086881 w 21600"/>
                <a:gd name="T3" fmla="*/ 436760 h 21600"/>
                <a:gd name="T4" fmla="*/ 1086881 w 21600"/>
                <a:gd name="T5" fmla="*/ 436760 h 21600"/>
                <a:gd name="T6" fmla="*/ 1086881 w 21600"/>
                <a:gd name="T7" fmla="*/ 43676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0">
                <a:buSzPct val="100000"/>
                <a:defRPr/>
              </a:pPr>
              <a:r>
                <a:rPr lang="en-US" altLang="ko-KR" sz="6600" dirty="0" smtClean="0">
                  <a:latin typeface="Impact"/>
                  <a:ea typeface="Impact"/>
                  <a:cs typeface="Impact"/>
                  <a:sym typeface="나눔고딕OTF ExtraBold" charset="0"/>
                </a:rPr>
                <a:t>The state</a:t>
              </a:r>
              <a:endParaRPr lang="en-US" altLang="ko-KR" sz="6600" dirty="0">
                <a:latin typeface="Impact"/>
                <a:ea typeface="Impact"/>
                <a:cs typeface="Impact"/>
                <a:sym typeface="나눔고딕OTF ExtraBold" charset="0"/>
              </a:endParaRP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-31751" y="5790811"/>
            <a:ext cx="6000751" cy="4176713"/>
            <a:chOff x="-384106" y="0"/>
            <a:chExt cx="4660900" cy="2286199"/>
          </a:xfrm>
        </p:grpSpPr>
        <p:pic>
          <p:nvPicPr>
            <p:cNvPr id="17" name="Picture 18" descr="image.png"/>
            <p:cNvPicPr>
              <a:picLocks noChangeAspect="1"/>
            </p:cNvPicPr>
            <p:nvPr/>
          </p:nvPicPr>
          <p:blipFill>
            <a:blip r:embed="rId3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4106" y="0"/>
              <a:ext cx="4660900" cy="22861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1599" dir="5400000" algn="ct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sp>
          <p:nvSpPr>
            <p:cNvPr id="18" name="AutoShape 19"/>
            <p:cNvSpPr>
              <a:spLocks/>
            </p:cNvSpPr>
            <p:nvPr/>
          </p:nvSpPr>
          <p:spPr bwMode="auto">
            <a:xfrm>
              <a:off x="-197916" y="920187"/>
              <a:ext cx="4147954" cy="774951"/>
            </a:xfrm>
            <a:custGeom>
              <a:avLst/>
              <a:gdLst>
                <a:gd name="T0" fmla="*/ 1786002 w 21600"/>
                <a:gd name="T1" fmla="*/ 849510 h 21600"/>
                <a:gd name="T2" fmla="*/ 1786002 w 21600"/>
                <a:gd name="T3" fmla="*/ 849510 h 21600"/>
                <a:gd name="T4" fmla="*/ 1786002 w 21600"/>
                <a:gd name="T5" fmla="*/ 849510 h 21600"/>
                <a:gd name="T6" fmla="*/ 1786002 w 21600"/>
                <a:gd name="T7" fmla="*/ 84951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0">
                <a:buSzPct val="100000"/>
                <a:defRPr/>
              </a:pPr>
              <a:r>
                <a:rPr lang="en-US" altLang="ko-KR" sz="6000" dirty="0" smtClean="0">
                  <a:latin typeface="Impact"/>
                  <a:ea typeface="Impact"/>
                  <a:cs typeface="Impact"/>
                  <a:sym typeface="나눔고딕OTF ExtraBold" charset="0"/>
                </a:rPr>
                <a:t>Culture</a:t>
              </a:r>
              <a:endParaRPr lang="en-US" altLang="ko-KR" sz="6000" dirty="0">
                <a:latin typeface="Impact"/>
                <a:ea typeface="Impact"/>
                <a:cs typeface="Impact"/>
                <a:sym typeface="나눔고딕OTF ExtraBold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2985749" y="6733878"/>
            <a:ext cx="7561263" cy="3671887"/>
            <a:chOff x="4017238" y="-7365631"/>
            <a:chExt cx="3302000" cy="2286000"/>
          </a:xfrm>
        </p:grpSpPr>
        <p:pic>
          <p:nvPicPr>
            <p:cNvPr id="14" name="Picture 15" descr="image.png"/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238" y="-7365631"/>
              <a:ext cx="3302000" cy="22860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1599" dir="5400000" algn="ctr" rotWithShape="0">
                <a:srgbClr val="000000">
                  <a:alpha val="5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sp>
          <p:nvSpPr>
            <p:cNvPr id="15" name="AutoShape 16"/>
            <p:cNvSpPr>
              <a:spLocks/>
            </p:cNvSpPr>
            <p:nvPr/>
          </p:nvSpPr>
          <p:spPr bwMode="auto">
            <a:xfrm>
              <a:off x="4331978" y="-6468894"/>
              <a:ext cx="2720354" cy="847938"/>
            </a:xfrm>
            <a:custGeom>
              <a:avLst/>
              <a:gdLst>
                <a:gd name="T0" fmla="*/ 1086881 w 21600"/>
                <a:gd name="T1" fmla="*/ 436760 h 21600"/>
                <a:gd name="T2" fmla="*/ 1086881 w 21600"/>
                <a:gd name="T3" fmla="*/ 436760 h 21600"/>
                <a:gd name="T4" fmla="*/ 1086881 w 21600"/>
                <a:gd name="T5" fmla="*/ 436760 h 21600"/>
                <a:gd name="T6" fmla="*/ 1086881 w 21600"/>
                <a:gd name="T7" fmla="*/ 43676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eaLnBrk="0">
                <a:buSzPct val="100000"/>
                <a:defRPr/>
              </a:pPr>
              <a:r>
                <a:rPr lang="en-US" altLang="ko-KR" sz="6000" dirty="0" smtClean="0">
                  <a:latin typeface="Impact"/>
                  <a:ea typeface="Impact"/>
                  <a:cs typeface="Impact"/>
                  <a:sym typeface="나눔고딕OTF ExtraBold" charset="0"/>
                </a:rPr>
                <a:t>Ideas</a:t>
              </a:r>
              <a:endParaRPr lang="en-US" altLang="ko-KR" sz="6000" dirty="0">
                <a:latin typeface="Impact"/>
                <a:ea typeface="Impact"/>
                <a:cs typeface="Impact"/>
                <a:sym typeface="나눔고딕OTF ExtraBold" charset="0"/>
              </a:endParaRPr>
            </a:p>
          </p:txBody>
        </p:sp>
      </p:grpSp>
      <p:sp>
        <p:nvSpPr>
          <p:cNvPr id="39" name="AutoShape 1"/>
          <p:cNvSpPr>
            <a:spLocks/>
          </p:cNvSpPr>
          <p:nvPr/>
        </p:nvSpPr>
        <p:spPr bwMode="auto">
          <a:xfrm>
            <a:off x="5423074" y="7218337"/>
            <a:ext cx="7993062" cy="1296070"/>
          </a:xfrm>
          <a:custGeom>
            <a:avLst/>
            <a:gdLst>
              <a:gd name="T0" fmla="*/ 6333332 w 21600"/>
              <a:gd name="T1" fmla="*/ 483394 h 21600"/>
              <a:gd name="T2" fmla="*/ 6333332 w 21600"/>
              <a:gd name="T3" fmla="*/ 483394 h 21600"/>
              <a:gd name="T4" fmla="*/ 6333332 w 21600"/>
              <a:gd name="T5" fmla="*/ 483394 h 21600"/>
              <a:gd name="T6" fmla="*/ 6333332 w 21600"/>
              <a:gd name="T7" fmla="*/ 4833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>
              <a:buSzPct val="100000"/>
              <a:defRPr/>
            </a:pPr>
            <a:r>
              <a:rPr lang="en-US" altLang="ko-KR" sz="8000" dirty="0">
                <a:latin typeface="Impact"/>
                <a:ea typeface="Impact"/>
                <a:cs typeface="Impact"/>
                <a:sym typeface="나눔고딕OTF ExtraBold" charset="0"/>
              </a:rPr>
              <a:t>Coercion</a:t>
            </a:r>
          </a:p>
        </p:txBody>
      </p:sp>
      <p:pic>
        <p:nvPicPr>
          <p:cNvPr id="20" name="Picture 19" descr="images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36" y="2249785"/>
            <a:ext cx="6408712" cy="9101735"/>
          </a:xfrm>
          <a:prstGeom prst="rect">
            <a:avLst/>
          </a:prstGeom>
          <a:effectLst>
            <a:glow rad="1346200">
              <a:schemeClr val="accent3">
                <a:lumMod val="85000"/>
                <a:alpha val="42000"/>
              </a:schemeClr>
            </a:glow>
            <a:softEdge rad="266700"/>
          </a:effectLst>
        </p:spPr>
      </p:pic>
      <p:sp>
        <p:nvSpPr>
          <p:cNvPr id="21" name="Rectangle 1"/>
          <p:cNvSpPr>
            <a:spLocks/>
          </p:cNvSpPr>
          <p:nvPr/>
        </p:nvSpPr>
        <p:spPr bwMode="auto">
          <a:xfrm>
            <a:off x="309563" y="260350"/>
            <a:ext cx="5318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ko-KR" sz="7200" dirty="0">
                <a:latin typeface="Impact" charset="0"/>
                <a:cs typeface="Impact" charset="0"/>
                <a:sym typeface="나눔고딕OTF ExtraBold" charset="0"/>
              </a:rPr>
              <a:t>Session </a:t>
            </a:r>
            <a:r>
              <a:rPr lang="en-US" altLang="ko-KR" sz="7200" dirty="0" smtClean="0">
                <a:latin typeface="Impact" charset="0"/>
                <a:cs typeface="Impact" charset="0"/>
                <a:sym typeface="나눔고딕OTF ExtraBold" charset="0"/>
              </a:rPr>
              <a:t>39</a:t>
            </a:r>
            <a:endParaRPr lang="en-US" altLang="ko-KR" sz="7200" dirty="0">
              <a:latin typeface="Impact" charset="0"/>
              <a:cs typeface="Impact" charset="0"/>
              <a:sym typeface="나눔고딕OTF ExtraBold" charset="0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1560982" y="233363"/>
            <a:ext cx="12158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cs typeface="ＭＳ Ｐゴシック" charset="0"/>
                <a:sym typeface="나눔고딕OTF Bold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나눔고딕OTF Bold" charset="0"/>
                <a:ea typeface="ＭＳ Ｐゴシック" charset="0"/>
                <a:sym typeface="나눔고딕OTF Bold" charset="0"/>
              </a:defRPr>
            </a:lvl9pPr>
          </a:lstStyle>
          <a:p>
            <a:pPr eaLnBrk="1" hangingPunct="1"/>
            <a:r>
              <a:rPr lang="en-US" altLang="ko-KR" sz="7200" dirty="0" smtClean="0">
                <a:solidFill>
                  <a:schemeClr val="tx1"/>
                </a:solidFill>
                <a:latin typeface="Impact" charset="0"/>
                <a:cs typeface="Impact" charset="0"/>
                <a:sym typeface="나눔고딕OTF ExtraBold" charset="0"/>
              </a:rPr>
              <a:t>Christ’s Return: When and How?</a:t>
            </a:r>
            <a:endParaRPr lang="en-US" altLang="ko-KR" sz="7200" dirty="0">
              <a:solidFill>
                <a:schemeClr val="tx1"/>
              </a:solidFill>
              <a:latin typeface="Impact" charset="0"/>
              <a:cs typeface="Impact" charset="0"/>
              <a:sym typeface="나눔고딕OTF ExtraBold" charset="0"/>
            </a:endParaRPr>
          </a:p>
        </p:txBody>
      </p:sp>
      <p:pic>
        <p:nvPicPr>
          <p:cNvPr id="4" name="Picture 3" descr="imgres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48" y="3185889"/>
            <a:ext cx="7776864" cy="5175149"/>
          </a:xfrm>
          <a:prstGeom prst="rect">
            <a:avLst/>
          </a:prstGeom>
          <a:effectLst>
            <a:glow rad="1193800">
              <a:schemeClr val="accent3">
                <a:lumMod val="85000"/>
                <a:alpha val="64000"/>
              </a:schemeClr>
            </a:glow>
            <a:softEdge rad="190500"/>
          </a:effectLst>
        </p:spPr>
      </p:pic>
      <p:sp>
        <p:nvSpPr>
          <p:cNvPr id="41" name="AutoShape 1"/>
          <p:cNvSpPr>
            <a:spLocks/>
          </p:cNvSpPr>
          <p:nvPr/>
        </p:nvSpPr>
        <p:spPr bwMode="auto">
          <a:xfrm>
            <a:off x="3335016" y="10746729"/>
            <a:ext cx="11161713" cy="1439863"/>
          </a:xfrm>
          <a:custGeom>
            <a:avLst/>
            <a:gdLst>
              <a:gd name="T0" fmla="*/ 6333332 w 21600"/>
              <a:gd name="T1" fmla="*/ 483394 h 21600"/>
              <a:gd name="T2" fmla="*/ 6333332 w 21600"/>
              <a:gd name="T3" fmla="*/ 483394 h 21600"/>
              <a:gd name="T4" fmla="*/ 6333332 w 21600"/>
              <a:gd name="T5" fmla="*/ 483394 h 21600"/>
              <a:gd name="T6" fmla="*/ 6333332 w 21600"/>
              <a:gd name="T7" fmla="*/ 4833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>
              <a:buSzPct val="100000"/>
              <a:defRPr/>
            </a:pPr>
            <a:r>
              <a:rPr lang="en-US" altLang="ko-KR" sz="8000" dirty="0">
                <a:solidFill>
                  <a:srgbClr val="8B29A9"/>
                </a:solidFill>
                <a:latin typeface="Impact"/>
                <a:ea typeface="Impact"/>
                <a:cs typeface="Impact"/>
                <a:sym typeface="나눔고딕OTF ExtraBold" charset="0"/>
              </a:rPr>
              <a:t>The living Word of God</a:t>
            </a:r>
          </a:p>
        </p:txBody>
      </p:sp>
    </p:spTree>
    <p:extLst>
      <p:ext uri="{BB962C8B-B14F-4D97-AF65-F5344CB8AC3E}">
        <p14:creationId xmlns:p14="http://schemas.microsoft.com/office/powerpoint/2010/main" val="13712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21" grpId="0"/>
      <p:bldP spid="22" grpId="0"/>
      <p:bldP spid="41" grpId="0"/>
      <p:bldP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" y="230882"/>
            <a:ext cx="6915150" cy="6915150"/>
          </a:xfrm>
          <a:prstGeom prst="rect">
            <a:avLst/>
          </a:prstGeom>
          <a:noFill/>
          <a:ln>
            <a:noFill/>
          </a:ln>
          <a:effectLst>
            <a:glow rad="1193800">
              <a:srgbClr val="9CFEFF">
                <a:alpha val="39000"/>
              </a:srgbClr>
            </a:glow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7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76" y="881336"/>
            <a:ext cx="7512700" cy="5976664"/>
          </a:xfrm>
          <a:prstGeom prst="rect">
            <a:avLst/>
          </a:prstGeom>
          <a:effectLst>
            <a:glow rad="901700">
              <a:srgbClr val="FF9F9A">
                <a:alpha val="25000"/>
              </a:srgbClr>
            </a:glow>
            <a:softEdge rad="596900"/>
          </a:effec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4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3885212"/>
            <a:ext cx="5763781" cy="8661420"/>
          </a:xfrm>
          <a:prstGeom prst="rect">
            <a:avLst/>
          </a:prstGeom>
          <a:effectLst>
            <a:glow rad="901700">
              <a:schemeClr val="accent1">
                <a:lumMod val="20000"/>
                <a:lumOff val="80000"/>
                <a:alpha val="38000"/>
              </a:schemeClr>
            </a:glow>
            <a:softEdge rad="635000"/>
          </a:effectLst>
        </p:spPr>
      </p:pic>
      <p:sp>
        <p:nvSpPr>
          <p:cNvPr id="10" name="Rectangle 3"/>
          <p:cNvSpPr>
            <a:spLocks/>
          </p:cNvSpPr>
          <p:nvPr/>
        </p:nvSpPr>
        <p:spPr bwMode="auto">
          <a:xfrm>
            <a:off x="3046984" y="737320"/>
            <a:ext cx="170559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spirit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10823848" y="737320"/>
            <a:ext cx="1538883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body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pic>
        <p:nvPicPr>
          <p:cNvPr id="3" name="Picture 2" descr="imgres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68" y="4193704"/>
            <a:ext cx="8223864" cy="5472608"/>
          </a:xfrm>
          <a:prstGeom prst="rect">
            <a:avLst/>
          </a:prstGeom>
          <a:effectLst>
            <a:glow rad="901700">
              <a:schemeClr val="accent1">
                <a:lumMod val="20000"/>
                <a:lumOff val="80000"/>
                <a:alpha val="38000"/>
              </a:schemeClr>
            </a:glow>
            <a:softEdge rad="635000"/>
          </a:effectLst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310680" y="6855966"/>
            <a:ext cx="1555372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Spiritual salvation                       Physical salvation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1246784" y="8440142"/>
            <a:ext cx="1303344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Jesus cannot come in spirit only. 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598712" y="9882336"/>
            <a:ext cx="14113568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He comes as True Parents, to renew us spiritually and physically. 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9" y="3977680"/>
            <a:ext cx="9185875" cy="6264696"/>
          </a:xfrm>
          <a:prstGeom prst="rect">
            <a:avLst/>
          </a:prstGeom>
          <a:effectLst>
            <a:glow rad="1079500">
              <a:srgbClr val="914034">
                <a:alpha val="20000"/>
              </a:srgbClr>
            </a:glow>
            <a:softEdge rad="5207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" y="230882"/>
            <a:ext cx="6915150" cy="6915150"/>
          </a:xfrm>
          <a:prstGeom prst="rect">
            <a:avLst/>
          </a:prstGeom>
          <a:noFill/>
          <a:ln>
            <a:noFill/>
          </a:ln>
          <a:effectLst>
            <a:glow rad="1193800">
              <a:srgbClr val="9CFEFF">
                <a:alpha val="39000"/>
              </a:srgbClr>
            </a:glow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7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5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52" y="377280"/>
            <a:ext cx="7512700" cy="5976664"/>
          </a:xfrm>
          <a:prstGeom prst="rect">
            <a:avLst/>
          </a:prstGeom>
          <a:effectLst>
            <a:glow rad="901700">
              <a:srgbClr val="FFFF00">
                <a:alpha val="25000"/>
              </a:srgbClr>
            </a:glow>
            <a:softEdge rad="596900"/>
          </a:effectLst>
        </p:spPr>
      </p:pic>
      <p:sp>
        <p:nvSpPr>
          <p:cNvPr id="10" name="Rectangle 3"/>
          <p:cNvSpPr>
            <a:spLocks/>
          </p:cNvSpPr>
          <p:nvPr/>
        </p:nvSpPr>
        <p:spPr bwMode="auto">
          <a:xfrm>
            <a:off x="1484261" y="1047125"/>
            <a:ext cx="4659067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Distrust led to the cross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9455696" y="1097360"/>
            <a:ext cx="5328592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No OT prophecy of two comings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4055096" y="9666312"/>
            <a:ext cx="7992888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Trust: no need for a second coming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3702968" y="12330608"/>
            <a:ext cx="907300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He has to come in the flesh.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9" y="3977680"/>
            <a:ext cx="9185875" cy="6264696"/>
          </a:xfrm>
          <a:prstGeom prst="rect">
            <a:avLst/>
          </a:prstGeom>
          <a:effectLst>
            <a:glow rad="1079500">
              <a:srgbClr val="914034">
                <a:alpha val="20000"/>
              </a:srgbClr>
            </a:glow>
            <a:softEdge rad="520700"/>
          </a:effectLst>
        </p:spPr>
      </p:pic>
      <p:pic>
        <p:nvPicPr>
          <p:cNvPr id="14" name="Picture 13" descr="images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584" y="1241376"/>
            <a:ext cx="6509973" cy="4752528"/>
          </a:xfrm>
          <a:prstGeom prst="rect">
            <a:avLst/>
          </a:prstGeom>
          <a:effectLst>
            <a:glow rad="520700">
              <a:schemeClr val="accent5">
                <a:satMod val="175000"/>
                <a:alpha val="40000"/>
              </a:schemeClr>
            </a:glow>
            <a:softEdge rad="3429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" y="230882"/>
            <a:ext cx="6915150" cy="6915150"/>
          </a:xfrm>
          <a:prstGeom prst="rect">
            <a:avLst/>
          </a:prstGeom>
          <a:noFill/>
          <a:ln>
            <a:noFill/>
          </a:ln>
          <a:effectLst>
            <a:glow rad="1193800">
              <a:srgbClr val="9CFEFF">
                <a:alpha val="39000"/>
              </a:srgbClr>
            </a:glow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7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6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76" y="881336"/>
            <a:ext cx="7512700" cy="5976664"/>
          </a:xfrm>
          <a:prstGeom prst="rect">
            <a:avLst/>
          </a:prstGeom>
          <a:effectLst>
            <a:glow rad="901700">
              <a:srgbClr val="FFFF00">
                <a:alpha val="25000"/>
              </a:srgbClr>
            </a:glow>
            <a:softEdge rad="596900"/>
          </a:effectLst>
        </p:spPr>
      </p:pic>
      <p:sp>
        <p:nvSpPr>
          <p:cNvPr id="10" name="Rectangle 3"/>
          <p:cNvSpPr>
            <a:spLocks/>
          </p:cNvSpPr>
          <p:nvPr/>
        </p:nvSpPr>
        <p:spPr bwMode="auto">
          <a:xfrm>
            <a:off x="598712" y="3977680"/>
            <a:ext cx="3181836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Individual </a:t>
            </a:r>
          </a:p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Spiritual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11071249" y="4049688"/>
            <a:ext cx="6233319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Family</a:t>
            </a:r>
          </a:p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Physical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4199112" y="9639884"/>
            <a:ext cx="7992888" cy="35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Atonement is possible only for what is physically on earth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47" y="-126776"/>
            <a:ext cx="19308699" cy="13969552"/>
          </a:xfrm>
          <a:prstGeom prst="rect">
            <a:avLst/>
          </a:prstGeom>
        </p:spPr>
      </p:pic>
      <p:pic>
        <p:nvPicPr>
          <p:cNvPr id="1536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61" y="6353944"/>
            <a:ext cx="165382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2470920" y="521296"/>
            <a:ext cx="13052264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000" dirty="0">
                <a:latin typeface="Impact"/>
                <a:ea typeface="Impact"/>
                <a:cs typeface="Impact"/>
                <a:sym typeface="나눔고딕 Bold" charset="0"/>
              </a:rPr>
              <a:t>T</a:t>
            </a: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0"/>
              </a:rPr>
              <a:t>he meaning behind the Lord coming in the clouds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5337293" y="4103836"/>
            <a:ext cx="6494667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0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0"/>
              </a:rPr>
              <a:t>The heavens</a:t>
            </a:r>
          </a:p>
          <a:p>
            <a:pPr algn="ctr">
              <a:lnSpc>
                <a:spcPct val="130000"/>
              </a:lnSpc>
            </a:pPr>
            <a:r>
              <a:rPr lang="en-US" altLang="ko-KR" sz="50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0"/>
              </a:rPr>
              <a:t>Higher value, higher love</a:t>
            </a:r>
            <a:endParaRPr lang="en-US" altLang="ko-KR" sz="4000" dirty="0">
              <a:solidFill>
                <a:srgbClr val="00008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371" name="Rectangle 11"/>
          <p:cNvSpPr>
            <a:spLocks/>
          </p:cNvSpPr>
          <p:nvPr/>
        </p:nvSpPr>
        <p:spPr bwMode="auto">
          <a:xfrm>
            <a:off x="4847184" y="10767044"/>
            <a:ext cx="7386638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685800" indent="-685800">
              <a:lnSpc>
                <a:spcPct val="130000"/>
              </a:lnSpc>
              <a:buFontTx/>
              <a:buChar char="•"/>
            </a:pPr>
            <a:r>
              <a:rPr lang="en-US" altLang="ko-KR" sz="50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Fallen people </a:t>
            </a:r>
            <a:r>
              <a:rPr lang="en-US" altLang="ko-KR" sz="40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(Rev 17:15)</a:t>
            </a:r>
          </a:p>
          <a:p>
            <a:pPr marL="571500" indent="-571500">
              <a:lnSpc>
                <a:spcPct val="130000"/>
              </a:lnSpc>
              <a:buFontTx/>
              <a:buChar char="•"/>
            </a:pPr>
            <a:r>
              <a:rPr lang="en-US" altLang="ko-KR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Crowds of people (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Heb</a:t>
            </a:r>
            <a:r>
              <a:rPr lang="en-US" altLang="ko-KR" sz="4800" b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나눔고딕 Bold" charset="0"/>
              </a:rPr>
              <a:t> 12:1)</a:t>
            </a:r>
            <a:endParaRPr lang="en-US" altLang="ko-KR" sz="4800" b="1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4991200" y="1961456"/>
            <a:ext cx="7181578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0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0"/>
              </a:rPr>
              <a:t>The Lord will come amid</a:t>
            </a:r>
          </a:p>
          <a:p>
            <a:pPr algn="ctr">
              <a:lnSpc>
                <a:spcPct val="130000"/>
              </a:lnSpc>
            </a:pPr>
            <a:r>
              <a:rPr lang="en-US" altLang="ko-KR" sz="5000" dirty="0" smtClean="0">
                <a:solidFill>
                  <a:srgbClr val="000080"/>
                </a:solidFill>
                <a:latin typeface="Impact"/>
                <a:ea typeface="Impact"/>
                <a:cs typeface="Impact"/>
                <a:sym typeface="나눔고딕 Bold" charset="0"/>
              </a:rPr>
              <a:t>crowds of faithful believers</a:t>
            </a:r>
            <a:endParaRPr lang="en-US" altLang="ko-KR" sz="4000" dirty="0">
              <a:solidFill>
                <a:srgbClr val="00008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7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 b="90"/>
          <a:stretch/>
        </p:blipFill>
        <p:spPr>
          <a:xfrm>
            <a:off x="598712" y="881336"/>
            <a:ext cx="15362784" cy="8034939"/>
          </a:xfrm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670720" y="9362794"/>
            <a:ext cx="15193688" cy="12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7200" dirty="0" smtClean="0">
                <a:latin typeface="Impact"/>
                <a:ea typeface="Impact"/>
                <a:cs typeface="Impact"/>
                <a:sym typeface="나눔고딕 Bold" charset="0"/>
              </a:rPr>
              <a:t>Would you have followed him? </a:t>
            </a:r>
            <a:endParaRPr lang="ko-KR" altLang="en-US" sz="72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72" y="6137920"/>
            <a:ext cx="11059006" cy="5760640"/>
          </a:xfrm>
          <a:prstGeom prst="rect">
            <a:avLst/>
          </a:prstGeom>
          <a:effectLst>
            <a:glow rad="774700">
              <a:schemeClr val="accent3">
                <a:lumMod val="75000"/>
                <a:alpha val="40000"/>
              </a:schemeClr>
            </a:glow>
            <a:softEdge rad="482600"/>
          </a:effectLst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5" b="100000" l="9712" r="89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76" y="-30212"/>
            <a:ext cx="11161240" cy="7266850"/>
          </a:xfrm>
          <a:prstGeom prst="rect">
            <a:avLst/>
          </a:prstGeom>
          <a:effectLst>
            <a:glow rad="774700">
              <a:schemeClr val="accent3">
                <a:lumMod val="75000"/>
                <a:alpha val="40000"/>
              </a:schemeClr>
            </a:glow>
            <a:softEdge rad="482600"/>
          </a:effectLst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6207644" y="2177480"/>
            <a:ext cx="7352508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0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But about that day and hour no one knows. </a:t>
            </a:r>
            <a:r>
              <a:rPr lang="en-US" altLang="ko-KR" sz="40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(Matt 24:36</a:t>
            </a:r>
            <a:r>
              <a:rPr lang="en-US" altLang="ko-KR" sz="4000" dirty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)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6215336" y="4413889"/>
            <a:ext cx="6378074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0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The Lord comes as a thief in the night. </a:t>
            </a:r>
            <a:r>
              <a:rPr lang="en-US" altLang="ko-KR" sz="40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(Rev 3:3</a:t>
            </a:r>
            <a:r>
              <a:rPr lang="en-US" altLang="ko-KR" sz="4000" dirty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)</a:t>
            </a: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6215336" y="6785992"/>
            <a:ext cx="7272808" cy="38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b="1" dirty="0" smtClean="0">
                <a:solidFill>
                  <a:srgbClr val="843748"/>
                </a:solidFill>
                <a:latin typeface="Impact"/>
                <a:ea typeface="Impact"/>
                <a:cs typeface="Impact"/>
                <a:sym typeface="나눔고딕 Bold" charset="0"/>
              </a:rPr>
              <a:t>God does nothing without revealing his plan to his servants the prophets.</a:t>
            </a:r>
          </a:p>
          <a:p>
            <a:pPr>
              <a:lnSpc>
                <a:spcPct val="130000"/>
              </a:lnSpc>
            </a:pPr>
            <a:r>
              <a:rPr lang="en-US" altLang="ko-KR" sz="4800" b="1" dirty="0" smtClean="0">
                <a:solidFill>
                  <a:srgbClr val="843748"/>
                </a:solidFill>
                <a:latin typeface="Impact"/>
                <a:ea typeface="Impact"/>
                <a:cs typeface="Impact"/>
                <a:sym typeface="나눔고딕 Bold" charset="0"/>
              </a:rPr>
              <a:t> (Amos 3:7</a:t>
            </a:r>
            <a:r>
              <a:rPr lang="en-US" altLang="ko-KR" sz="4800" b="1" dirty="0">
                <a:solidFill>
                  <a:srgbClr val="843748"/>
                </a:solidFill>
                <a:latin typeface="Impact"/>
                <a:ea typeface="Impact"/>
                <a:cs typeface="Impact"/>
                <a:sym typeface="나눔고딕 Bold" charset="0"/>
              </a:rPr>
              <a:t>)</a:t>
            </a:r>
          </a:p>
        </p:txBody>
      </p:sp>
      <p:sp>
        <p:nvSpPr>
          <p:cNvPr id="3080" name="Rectangle 8"/>
          <p:cNvSpPr>
            <a:spLocks/>
          </p:cNvSpPr>
          <p:nvPr/>
        </p:nvSpPr>
        <p:spPr bwMode="auto">
          <a:xfrm>
            <a:off x="647485" y="7848252"/>
            <a:ext cx="4631747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5000" dirty="0" smtClean="0">
                <a:latin typeface="Impact"/>
                <a:ea typeface="Impact"/>
                <a:cs typeface="Impact"/>
                <a:sym typeface="나눔고딕 Bold" charset="0"/>
              </a:rPr>
              <a:t>“the Son of Man shall come”</a:t>
            </a:r>
            <a:endParaRPr lang="ko-KR" altLang="en-US" sz="5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76" y="3041576"/>
            <a:ext cx="3672408" cy="490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1062634" y="881336"/>
            <a:ext cx="13649646" cy="20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50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God will reveal the Lord’s coming to the faithful who are living in the light </a:t>
            </a:r>
            <a:r>
              <a:rPr lang="en-US" altLang="ko-KR" sz="40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(1 </a:t>
            </a:r>
            <a:r>
              <a:rPr lang="en-US" altLang="ko-KR" sz="4000" dirty="0" err="1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Thess</a:t>
            </a:r>
            <a:r>
              <a:rPr lang="en-US" altLang="ko-KR" sz="40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 5:4)</a:t>
            </a:r>
            <a:endParaRPr lang="en-US" altLang="ko-KR" sz="40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1030760" y="8730208"/>
            <a:ext cx="12241360" cy="38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48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John the Baptist and his family </a:t>
            </a:r>
          </a:p>
          <a:p>
            <a:pPr>
              <a:lnSpc>
                <a:spcPct val="130000"/>
              </a:lnSpc>
            </a:pPr>
            <a:r>
              <a:rPr lang="en-US" altLang="ko-KR" sz="4800" dirty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T</a:t>
            </a:r>
            <a:r>
              <a:rPr lang="en-US" altLang="ko-KR" sz="48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he wise men from the </a:t>
            </a:r>
            <a:r>
              <a:rPr lang="en-US" altLang="ko-KR" sz="4800" dirty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E</a:t>
            </a:r>
            <a:r>
              <a:rPr lang="en-US" altLang="ko-KR" sz="48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ast</a:t>
            </a:r>
          </a:p>
          <a:p>
            <a:pPr>
              <a:lnSpc>
                <a:spcPct val="130000"/>
              </a:lnSpc>
            </a:pPr>
            <a:r>
              <a:rPr lang="en-US" altLang="ko-KR" sz="48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Simon and Anna </a:t>
            </a:r>
          </a:p>
          <a:p>
            <a:pPr>
              <a:lnSpc>
                <a:spcPct val="130000"/>
              </a:lnSpc>
            </a:pPr>
            <a:r>
              <a:rPr lang="en-US" altLang="ko-KR" sz="48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Shepherds watching the fields at night (Luke 1-2)</a:t>
            </a:r>
            <a:endParaRPr lang="en-US" altLang="ko-KR" sz="48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pic>
        <p:nvPicPr>
          <p:cNvPr id="8" name="Picture 7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" y="3257600"/>
            <a:ext cx="7776864" cy="5175149"/>
          </a:xfrm>
          <a:prstGeom prst="rect">
            <a:avLst/>
          </a:prstGeom>
          <a:effectLst>
            <a:glow rad="1193800">
              <a:schemeClr val="accent3">
                <a:lumMod val="85000"/>
                <a:alpha val="64000"/>
              </a:schemeClr>
            </a:glow>
            <a:softEdge rad="190500"/>
          </a:effectLst>
        </p:spPr>
      </p:pic>
      <p:pic>
        <p:nvPicPr>
          <p:cNvPr id="2" name="Picture 1" descr="imag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40" y="3401616"/>
            <a:ext cx="6840760" cy="4904696"/>
          </a:xfrm>
          <a:prstGeom prst="rect">
            <a:avLst/>
          </a:prstGeom>
          <a:effectLst>
            <a:glow rad="901700">
              <a:srgbClr val="FF9F9A">
                <a:alpha val="25000"/>
              </a:srgbClr>
            </a:glow>
            <a:softEdge rad="596900"/>
          </a:effec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9311680" y="7912922"/>
            <a:ext cx="6480720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6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0"/>
              </a:rPr>
              <a:t>When will Christ return?</a:t>
            </a:r>
            <a:endParaRPr lang="en-US" altLang="ko-KR" sz="66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78832" y="2249488"/>
            <a:ext cx="2088232" cy="8928992"/>
          </a:xfrm>
          <a:prstGeom prst="rect">
            <a:avLst/>
          </a:prstGeom>
          <a:solidFill>
            <a:srgbClr val="0000FF">
              <a:alpha val="46000"/>
            </a:srgb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3695056" y="2401888"/>
            <a:ext cx="2088232" cy="8928992"/>
          </a:xfrm>
          <a:prstGeom prst="rect">
            <a:avLst/>
          </a:prstGeom>
          <a:solidFill>
            <a:srgbClr val="008000">
              <a:alpha val="46000"/>
            </a:srgb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11831960" y="2537520"/>
            <a:ext cx="2088232" cy="8928992"/>
          </a:xfrm>
          <a:prstGeom prst="rect">
            <a:avLst/>
          </a:prstGeom>
          <a:solidFill>
            <a:srgbClr val="9639EE">
              <a:alpha val="46000"/>
            </a:srgb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9815736" y="2465512"/>
            <a:ext cx="2088232" cy="8928992"/>
          </a:xfrm>
          <a:prstGeom prst="rect">
            <a:avLst/>
          </a:prstGeom>
          <a:solidFill>
            <a:srgbClr val="EE5F9B">
              <a:alpha val="46000"/>
            </a:srgb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7799512" y="2393504"/>
            <a:ext cx="2088232" cy="8928992"/>
          </a:xfrm>
          <a:prstGeom prst="rect">
            <a:avLst/>
          </a:prstGeom>
          <a:solidFill>
            <a:srgbClr val="FF8228">
              <a:alpha val="46000"/>
            </a:srgb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5783288" y="2401888"/>
            <a:ext cx="2088232" cy="8928992"/>
          </a:xfrm>
          <a:prstGeom prst="rect">
            <a:avLst/>
          </a:prstGeom>
          <a:solidFill>
            <a:srgbClr val="FFFF00">
              <a:alpha val="46000"/>
            </a:srgb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454696" y="7540600"/>
            <a:ext cx="43924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33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Age of Substantial Parallels</a:t>
            </a:r>
            <a:endParaRPr lang="en-US" altLang="en-US" sz="33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658763" y="10768434"/>
            <a:ext cx="12217400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658763" y="10755734"/>
            <a:ext cx="4075113" cy="0"/>
          </a:xfrm>
          <a:prstGeom prst="line">
            <a:avLst/>
          </a:prstGeom>
          <a:noFill/>
          <a:ln w="139700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03163" y="10023871"/>
            <a:ext cx="63669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 </a:t>
            </a: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7780163" y="10349334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728863" y="10349334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735463" y="10349334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9837563" y="10349334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1869563" y="10349334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671463" y="10349334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3825363" y="10349334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38" name="Rectangle 14"/>
          <p:cNvSpPr>
            <a:spLocks/>
          </p:cNvSpPr>
          <p:nvPr/>
        </p:nvSpPr>
        <p:spPr bwMode="auto">
          <a:xfrm>
            <a:off x="3233563" y="10023871"/>
            <a:ext cx="107844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Augustine</a:t>
            </a:r>
          </a:p>
        </p:txBody>
      </p:sp>
      <p:sp>
        <p:nvSpPr>
          <p:cNvPr id="26639" name="Rectangle 15"/>
          <p:cNvSpPr>
            <a:spLocks/>
          </p:cNvSpPr>
          <p:nvPr/>
        </p:nvSpPr>
        <p:spPr bwMode="auto">
          <a:xfrm>
            <a:off x="5081386" y="10023871"/>
            <a:ext cx="142404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Charlemagne</a:t>
            </a:r>
          </a:p>
        </p:txBody>
      </p:sp>
      <p:sp>
        <p:nvSpPr>
          <p:cNvPr id="26640" name="Rectangle 16"/>
          <p:cNvSpPr>
            <a:spLocks/>
          </p:cNvSpPr>
          <p:nvPr/>
        </p:nvSpPr>
        <p:spPr bwMode="auto">
          <a:xfrm>
            <a:off x="11577463" y="10023871"/>
            <a:ext cx="66699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Luther</a:t>
            </a:r>
          </a:p>
        </p:txBody>
      </p:sp>
      <p:sp>
        <p:nvSpPr>
          <p:cNvPr id="26641" name="Rectangle 17"/>
          <p:cNvSpPr>
            <a:spLocks/>
          </p:cNvSpPr>
          <p:nvPr/>
        </p:nvSpPr>
        <p:spPr bwMode="auto">
          <a:xfrm>
            <a:off x="13431664" y="9652660"/>
            <a:ext cx="848568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Second </a:t>
            </a: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Advent</a:t>
            </a:r>
          </a:p>
        </p:txBody>
      </p:sp>
      <p:sp>
        <p:nvSpPr>
          <p:cNvPr id="26642" name="Rectangle 18"/>
          <p:cNvSpPr>
            <a:spLocks/>
          </p:cNvSpPr>
          <p:nvPr/>
        </p:nvSpPr>
        <p:spPr bwMode="auto">
          <a:xfrm>
            <a:off x="2493835" y="10989071"/>
            <a:ext cx="4031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26643" name="Rectangle 19"/>
          <p:cNvSpPr>
            <a:spLocks/>
          </p:cNvSpPr>
          <p:nvPr/>
        </p:nvSpPr>
        <p:spPr bwMode="auto">
          <a:xfrm>
            <a:off x="4538535" y="10989071"/>
            <a:ext cx="4031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26644" name="Rectangle 20"/>
          <p:cNvSpPr>
            <a:spLocks/>
          </p:cNvSpPr>
          <p:nvPr/>
        </p:nvSpPr>
        <p:spPr bwMode="auto">
          <a:xfrm>
            <a:off x="6564734" y="10989071"/>
            <a:ext cx="36393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120</a:t>
            </a:r>
          </a:p>
        </p:txBody>
      </p:sp>
      <p:sp>
        <p:nvSpPr>
          <p:cNvPr id="26645" name="Rectangle 21"/>
          <p:cNvSpPr>
            <a:spLocks/>
          </p:cNvSpPr>
          <p:nvPr/>
        </p:nvSpPr>
        <p:spPr bwMode="auto">
          <a:xfrm>
            <a:off x="8589835" y="10989071"/>
            <a:ext cx="4031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26646" name="Rectangle 22"/>
          <p:cNvSpPr>
            <a:spLocks/>
          </p:cNvSpPr>
          <p:nvPr/>
        </p:nvSpPr>
        <p:spPr bwMode="auto">
          <a:xfrm>
            <a:off x="10654134" y="10989071"/>
            <a:ext cx="36393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210</a:t>
            </a:r>
          </a:p>
        </p:txBody>
      </p:sp>
      <p:sp>
        <p:nvSpPr>
          <p:cNvPr id="26647" name="Rectangle 23"/>
          <p:cNvSpPr>
            <a:spLocks/>
          </p:cNvSpPr>
          <p:nvPr/>
        </p:nvSpPr>
        <p:spPr bwMode="auto">
          <a:xfrm>
            <a:off x="12679235" y="10989071"/>
            <a:ext cx="4031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696863" y="10958934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3739976" y="10958934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5756101" y="10958934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7799213" y="10958934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9843913" y="10958934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11887026" y="10958934"/>
            <a:ext cx="198913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26654" name="Rectangle 30"/>
          <p:cNvSpPr>
            <a:spLocks/>
          </p:cNvSpPr>
          <p:nvPr/>
        </p:nvSpPr>
        <p:spPr bwMode="auto">
          <a:xfrm>
            <a:off x="2038871" y="8755906"/>
            <a:ext cx="1296144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Persecution in the Roman Empire</a:t>
            </a:r>
            <a:endParaRPr lang="en-US" altLang="en-US" sz="2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6655" name="Rectangle 31"/>
          <p:cNvSpPr>
            <a:spLocks/>
          </p:cNvSpPr>
          <p:nvPr/>
        </p:nvSpPr>
        <p:spPr bwMode="auto">
          <a:xfrm>
            <a:off x="3983087" y="9043938"/>
            <a:ext cx="1669259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Regional Church Leadership</a:t>
            </a:r>
            <a:endParaRPr lang="en-US" altLang="en-US" sz="2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6656" name="Rectangle 32"/>
          <p:cNvSpPr>
            <a:spLocks/>
          </p:cNvSpPr>
          <p:nvPr/>
        </p:nvSpPr>
        <p:spPr bwMode="auto">
          <a:xfrm>
            <a:off x="6287343" y="9403978"/>
            <a:ext cx="1186801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Christian </a:t>
            </a: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Empire</a:t>
            </a:r>
          </a:p>
        </p:txBody>
      </p:sp>
      <p:sp>
        <p:nvSpPr>
          <p:cNvPr id="26657" name="Rectangle 33"/>
          <p:cNvSpPr>
            <a:spLocks/>
          </p:cNvSpPr>
          <p:nvPr/>
        </p:nvSpPr>
        <p:spPr bwMode="auto">
          <a:xfrm>
            <a:off x="8231559" y="9475986"/>
            <a:ext cx="1172753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Divided </a:t>
            </a:r>
            <a:r>
              <a:rPr lang="en-US" altLang="ko-KR" sz="2000" dirty="0" smtClean="0">
                <a:latin typeface="Impact"/>
                <a:ea typeface="Impact"/>
                <a:cs typeface="Impact"/>
                <a:sym typeface="나눔고딕 Bold" charset="-127"/>
              </a:rPr>
              <a:t>Empire</a:t>
            </a:r>
            <a:endParaRPr lang="en-US" altLang="en-US" sz="2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6658" name="Rectangle 34"/>
          <p:cNvSpPr>
            <a:spLocks/>
          </p:cNvSpPr>
          <p:nvPr/>
        </p:nvSpPr>
        <p:spPr bwMode="auto">
          <a:xfrm>
            <a:off x="10175775" y="9403978"/>
            <a:ext cx="1309218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Papal </a:t>
            </a: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Exile and Return</a:t>
            </a:r>
            <a:endParaRPr lang="en-US" altLang="en-US" sz="2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6659" name="Rectangle 35"/>
          <p:cNvSpPr>
            <a:spLocks/>
          </p:cNvSpPr>
          <p:nvPr/>
        </p:nvSpPr>
        <p:spPr bwMode="auto">
          <a:xfrm>
            <a:off x="12191999" y="9115946"/>
            <a:ext cx="1296144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Preparation for </a:t>
            </a: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Second Advent </a:t>
            </a:r>
            <a:endParaRPr lang="en-US" altLang="en-US" sz="2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97" name="Rectangle 3"/>
          <p:cNvSpPr>
            <a:spLocks/>
          </p:cNvSpPr>
          <p:nvPr/>
        </p:nvSpPr>
        <p:spPr bwMode="auto">
          <a:xfrm>
            <a:off x="310680" y="3761656"/>
            <a:ext cx="3744416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33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Age of Image Parallels</a:t>
            </a:r>
            <a:endParaRPr lang="en-US" altLang="en-US" sz="33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98" name="Line 4"/>
          <p:cNvSpPr>
            <a:spLocks noChangeShapeType="1"/>
          </p:cNvSpPr>
          <p:nvPr/>
        </p:nvSpPr>
        <p:spPr bwMode="auto">
          <a:xfrm>
            <a:off x="1660551" y="6598320"/>
            <a:ext cx="12217400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99" name="Line 5"/>
          <p:cNvSpPr>
            <a:spLocks noChangeShapeType="1"/>
          </p:cNvSpPr>
          <p:nvPr/>
        </p:nvSpPr>
        <p:spPr bwMode="auto">
          <a:xfrm>
            <a:off x="1660551" y="6585620"/>
            <a:ext cx="4075113" cy="0"/>
          </a:xfrm>
          <a:prstGeom prst="line">
            <a:avLst/>
          </a:prstGeom>
          <a:noFill/>
          <a:ln w="139700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0" name="Rectangle 6"/>
          <p:cNvSpPr>
            <a:spLocks/>
          </p:cNvSpPr>
          <p:nvPr/>
        </p:nvSpPr>
        <p:spPr bwMode="auto">
          <a:xfrm>
            <a:off x="1174776" y="5847407"/>
            <a:ext cx="99110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 </a:t>
            </a: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Abraham</a:t>
            </a:r>
          </a:p>
        </p:txBody>
      </p:sp>
      <p:sp>
        <p:nvSpPr>
          <p:cNvPr id="101" name="Line 7"/>
          <p:cNvSpPr>
            <a:spLocks noChangeShapeType="1"/>
          </p:cNvSpPr>
          <p:nvPr/>
        </p:nvSpPr>
        <p:spPr bwMode="auto">
          <a:xfrm>
            <a:off x="7781951" y="6179220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2" name="Line 8"/>
          <p:cNvSpPr>
            <a:spLocks noChangeShapeType="1"/>
          </p:cNvSpPr>
          <p:nvPr/>
        </p:nvSpPr>
        <p:spPr bwMode="auto">
          <a:xfrm>
            <a:off x="3730651" y="6179220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3" name="Line 9"/>
          <p:cNvSpPr>
            <a:spLocks noChangeShapeType="1"/>
          </p:cNvSpPr>
          <p:nvPr/>
        </p:nvSpPr>
        <p:spPr bwMode="auto">
          <a:xfrm>
            <a:off x="5737251" y="6179220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4" name="Line 10"/>
          <p:cNvSpPr>
            <a:spLocks noChangeShapeType="1"/>
          </p:cNvSpPr>
          <p:nvPr/>
        </p:nvSpPr>
        <p:spPr bwMode="auto">
          <a:xfrm>
            <a:off x="9839351" y="6179220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5" name="Line 11"/>
          <p:cNvSpPr>
            <a:spLocks noChangeShapeType="1"/>
          </p:cNvSpPr>
          <p:nvPr/>
        </p:nvSpPr>
        <p:spPr bwMode="auto">
          <a:xfrm>
            <a:off x="11871351" y="6179220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6" name="Line 12"/>
          <p:cNvSpPr>
            <a:spLocks noChangeShapeType="1"/>
          </p:cNvSpPr>
          <p:nvPr/>
        </p:nvSpPr>
        <p:spPr bwMode="auto">
          <a:xfrm>
            <a:off x="1673251" y="6179220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7" name="Line 13"/>
          <p:cNvSpPr>
            <a:spLocks noChangeShapeType="1"/>
          </p:cNvSpPr>
          <p:nvPr/>
        </p:nvSpPr>
        <p:spPr bwMode="auto">
          <a:xfrm>
            <a:off x="13827151" y="6179220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08" name="Rectangle 14"/>
          <p:cNvSpPr>
            <a:spLocks/>
          </p:cNvSpPr>
          <p:nvPr/>
        </p:nvSpPr>
        <p:spPr bwMode="auto">
          <a:xfrm>
            <a:off x="3460776" y="5847407"/>
            <a:ext cx="68753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Moses</a:t>
            </a:r>
          </a:p>
        </p:txBody>
      </p:sp>
      <p:sp>
        <p:nvSpPr>
          <p:cNvPr id="109" name="Rectangle 15"/>
          <p:cNvSpPr>
            <a:spLocks/>
          </p:cNvSpPr>
          <p:nvPr/>
        </p:nvSpPr>
        <p:spPr bwMode="auto">
          <a:xfrm>
            <a:off x="5329551" y="5178653"/>
            <a:ext cx="928114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Saul</a:t>
            </a:r>
          </a:p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David</a:t>
            </a:r>
          </a:p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Solomon</a:t>
            </a:r>
          </a:p>
        </p:txBody>
      </p:sp>
      <p:sp>
        <p:nvSpPr>
          <p:cNvPr id="110" name="Rectangle 16"/>
          <p:cNvSpPr>
            <a:spLocks/>
          </p:cNvSpPr>
          <p:nvPr/>
        </p:nvSpPr>
        <p:spPr bwMode="auto">
          <a:xfrm>
            <a:off x="11525276" y="5847407"/>
            <a:ext cx="84408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Malachi</a:t>
            </a:r>
          </a:p>
        </p:txBody>
      </p:sp>
      <p:sp>
        <p:nvSpPr>
          <p:cNvPr id="111" name="Rectangle 17"/>
          <p:cNvSpPr>
            <a:spLocks/>
          </p:cNvSpPr>
          <p:nvPr/>
        </p:nvSpPr>
        <p:spPr bwMode="auto">
          <a:xfrm>
            <a:off x="13519176" y="5847407"/>
            <a:ext cx="59148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Jesus</a:t>
            </a:r>
          </a:p>
        </p:txBody>
      </p:sp>
      <p:sp>
        <p:nvSpPr>
          <p:cNvPr id="112" name="Rectangle 18"/>
          <p:cNvSpPr>
            <a:spLocks/>
          </p:cNvSpPr>
          <p:nvPr/>
        </p:nvSpPr>
        <p:spPr bwMode="auto">
          <a:xfrm>
            <a:off x="2493242" y="6812607"/>
            <a:ext cx="4031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113" name="Rectangle 19"/>
          <p:cNvSpPr>
            <a:spLocks/>
          </p:cNvSpPr>
          <p:nvPr/>
        </p:nvSpPr>
        <p:spPr bwMode="auto">
          <a:xfrm>
            <a:off x="4537148" y="6812607"/>
            <a:ext cx="4031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114" name="Rectangle 20"/>
          <p:cNvSpPr>
            <a:spLocks/>
          </p:cNvSpPr>
          <p:nvPr/>
        </p:nvSpPr>
        <p:spPr bwMode="auto">
          <a:xfrm>
            <a:off x="6563347" y="6812607"/>
            <a:ext cx="36393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120</a:t>
            </a:r>
          </a:p>
        </p:txBody>
      </p:sp>
      <p:sp>
        <p:nvSpPr>
          <p:cNvPr id="115" name="Rectangle 21"/>
          <p:cNvSpPr>
            <a:spLocks/>
          </p:cNvSpPr>
          <p:nvPr/>
        </p:nvSpPr>
        <p:spPr bwMode="auto">
          <a:xfrm>
            <a:off x="8594005" y="6812607"/>
            <a:ext cx="4031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116" name="Rectangle 22"/>
          <p:cNvSpPr>
            <a:spLocks/>
          </p:cNvSpPr>
          <p:nvPr/>
        </p:nvSpPr>
        <p:spPr bwMode="auto">
          <a:xfrm>
            <a:off x="10658304" y="6812607"/>
            <a:ext cx="36393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210</a:t>
            </a:r>
          </a:p>
        </p:txBody>
      </p:sp>
      <p:sp>
        <p:nvSpPr>
          <p:cNvPr id="117" name="Rectangle 23"/>
          <p:cNvSpPr>
            <a:spLocks/>
          </p:cNvSpPr>
          <p:nvPr/>
        </p:nvSpPr>
        <p:spPr bwMode="auto">
          <a:xfrm>
            <a:off x="12683405" y="6812607"/>
            <a:ext cx="4031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118" name="Line 24"/>
          <p:cNvSpPr>
            <a:spLocks noChangeShapeType="1"/>
          </p:cNvSpPr>
          <p:nvPr/>
        </p:nvSpPr>
        <p:spPr bwMode="auto">
          <a:xfrm>
            <a:off x="1698651" y="6788820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19" name="Line 25"/>
          <p:cNvSpPr>
            <a:spLocks noChangeShapeType="1"/>
          </p:cNvSpPr>
          <p:nvPr/>
        </p:nvSpPr>
        <p:spPr bwMode="auto">
          <a:xfrm>
            <a:off x="3741764" y="6788820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20" name="Line 26"/>
          <p:cNvSpPr>
            <a:spLocks noChangeShapeType="1"/>
          </p:cNvSpPr>
          <p:nvPr/>
        </p:nvSpPr>
        <p:spPr bwMode="auto">
          <a:xfrm>
            <a:off x="5757889" y="6788820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21" name="Line 27"/>
          <p:cNvSpPr>
            <a:spLocks noChangeShapeType="1"/>
          </p:cNvSpPr>
          <p:nvPr/>
        </p:nvSpPr>
        <p:spPr bwMode="auto">
          <a:xfrm>
            <a:off x="7801001" y="6788820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>
            <a:off x="9845701" y="6788820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23" name="Line 29"/>
          <p:cNvSpPr>
            <a:spLocks noChangeShapeType="1"/>
          </p:cNvSpPr>
          <p:nvPr/>
        </p:nvSpPr>
        <p:spPr bwMode="auto">
          <a:xfrm>
            <a:off x="11888814" y="6788820"/>
            <a:ext cx="198913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124" name="Rectangle 30"/>
          <p:cNvSpPr>
            <a:spLocks/>
          </p:cNvSpPr>
          <p:nvPr/>
        </p:nvSpPr>
        <p:spPr bwMode="auto">
          <a:xfrm>
            <a:off x="2257177" y="4958532"/>
            <a:ext cx="990602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Period of Slavery in Egypt</a:t>
            </a:r>
          </a:p>
        </p:txBody>
      </p:sp>
      <p:sp>
        <p:nvSpPr>
          <p:cNvPr id="125" name="Rectangle 31"/>
          <p:cNvSpPr>
            <a:spLocks/>
          </p:cNvSpPr>
          <p:nvPr/>
        </p:nvSpPr>
        <p:spPr bwMode="auto">
          <a:xfrm>
            <a:off x="4111875" y="5028119"/>
            <a:ext cx="1008112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Period of the Judges</a:t>
            </a:r>
          </a:p>
        </p:txBody>
      </p:sp>
      <p:sp>
        <p:nvSpPr>
          <p:cNvPr id="126" name="Rectangle 32"/>
          <p:cNvSpPr>
            <a:spLocks/>
          </p:cNvSpPr>
          <p:nvPr/>
        </p:nvSpPr>
        <p:spPr bwMode="auto">
          <a:xfrm>
            <a:off x="6128099" y="4958532"/>
            <a:ext cx="1512168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Period of the United Kingdom</a:t>
            </a:r>
          </a:p>
        </p:txBody>
      </p:sp>
      <p:sp>
        <p:nvSpPr>
          <p:cNvPr id="127" name="Rectangle 33"/>
          <p:cNvSpPr>
            <a:spLocks/>
          </p:cNvSpPr>
          <p:nvPr/>
        </p:nvSpPr>
        <p:spPr bwMode="auto">
          <a:xfrm>
            <a:off x="8000307" y="4958532"/>
            <a:ext cx="1440160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Period of the Divided Kingdom</a:t>
            </a:r>
            <a:endParaRPr lang="en-US" altLang="en-US" sz="2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28" name="Rectangle 34"/>
          <p:cNvSpPr>
            <a:spLocks/>
          </p:cNvSpPr>
          <p:nvPr/>
        </p:nvSpPr>
        <p:spPr bwMode="auto">
          <a:xfrm>
            <a:off x="10232555" y="5030540"/>
            <a:ext cx="1080120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Period of </a:t>
            </a: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Exile </a:t>
            </a: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and Return</a:t>
            </a:r>
          </a:p>
        </p:txBody>
      </p:sp>
      <p:sp>
        <p:nvSpPr>
          <p:cNvPr id="129" name="Rectangle 35"/>
          <p:cNvSpPr>
            <a:spLocks/>
          </p:cNvSpPr>
          <p:nvPr/>
        </p:nvSpPr>
        <p:spPr bwMode="auto">
          <a:xfrm>
            <a:off x="11960747" y="4958532"/>
            <a:ext cx="2034553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Period of Preparation for </a:t>
            </a: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the </a:t>
            </a: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Messiah</a:t>
            </a:r>
            <a:endParaRPr lang="en-US" altLang="en-US" sz="20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30" name="Rectangle 3"/>
          <p:cNvSpPr>
            <a:spLocks/>
          </p:cNvSpPr>
          <p:nvPr/>
        </p:nvSpPr>
        <p:spPr bwMode="auto">
          <a:xfrm>
            <a:off x="1472209" y="1829013"/>
            <a:ext cx="60330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Adam</a:t>
            </a:r>
          </a:p>
        </p:txBody>
      </p:sp>
      <p:sp>
        <p:nvSpPr>
          <p:cNvPr id="131" name="Rectangle 4"/>
          <p:cNvSpPr>
            <a:spLocks/>
          </p:cNvSpPr>
          <p:nvPr/>
        </p:nvSpPr>
        <p:spPr bwMode="auto">
          <a:xfrm>
            <a:off x="382688" y="161256"/>
            <a:ext cx="40324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3200" dirty="0" smtClean="0">
                <a:solidFill>
                  <a:srgbClr val="800040"/>
                </a:solidFill>
                <a:latin typeface="Impact"/>
                <a:ea typeface="Impact"/>
                <a:cs typeface="Impact"/>
                <a:sym typeface="나눔고딕 Bold" charset="-127"/>
              </a:rPr>
              <a:t>Age of Symbolic Parallels</a:t>
            </a:r>
            <a:endParaRPr lang="en-US" altLang="en-US" sz="3200" dirty="0">
              <a:solidFill>
                <a:srgbClr val="800040"/>
              </a:solidFill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32" name="Rectangle 5"/>
          <p:cNvSpPr>
            <a:spLocks/>
          </p:cNvSpPr>
          <p:nvPr/>
        </p:nvSpPr>
        <p:spPr bwMode="auto">
          <a:xfrm>
            <a:off x="3491509" y="1829013"/>
            <a:ext cx="53362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Noah</a:t>
            </a:r>
          </a:p>
        </p:txBody>
      </p:sp>
      <p:sp>
        <p:nvSpPr>
          <p:cNvPr id="133" name="Rectangle 6"/>
          <p:cNvSpPr>
            <a:spLocks/>
          </p:cNvSpPr>
          <p:nvPr/>
        </p:nvSpPr>
        <p:spPr bwMode="auto">
          <a:xfrm>
            <a:off x="4349953" y="1160259"/>
            <a:ext cx="2848762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Abraham Departs for Haran</a:t>
            </a:r>
          </a:p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Isaac</a:t>
            </a:r>
          </a:p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Jacob</a:t>
            </a:r>
          </a:p>
        </p:txBody>
      </p:sp>
      <p:sp>
        <p:nvSpPr>
          <p:cNvPr id="134" name="Line 12"/>
          <p:cNvSpPr>
            <a:spLocks noChangeShapeType="1"/>
          </p:cNvSpPr>
          <p:nvPr/>
        </p:nvSpPr>
        <p:spPr bwMode="auto">
          <a:xfrm>
            <a:off x="1691284" y="2656126"/>
            <a:ext cx="12217400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35" name="Line 13"/>
          <p:cNvSpPr>
            <a:spLocks noChangeShapeType="1"/>
          </p:cNvSpPr>
          <p:nvPr/>
        </p:nvSpPr>
        <p:spPr bwMode="auto">
          <a:xfrm>
            <a:off x="1691284" y="2643426"/>
            <a:ext cx="4081463" cy="0"/>
          </a:xfrm>
          <a:prstGeom prst="line">
            <a:avLst/>
          </a:prstGeom>
          <a:noFill/>
          <a:ln w="139700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36" name="Line 14"/>
          <p:cNvSpPr>
            <a:spLocks noChangeShapeType="1"/>
          </p:cNvSpPr>
          <p:nvPr/>
        </p:nvSpPr>
        <p:spPr bwMode="auto">
          <a:xfrm>
            <a:off x="7812684" y="2237026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37" name="Line 15"/>
          <p:cNvSpPr>
            <a:spLocks noChangeShapeType="1"/>
          </p:cNvSpPr>
          <p:nvPr/>
        </p:nvSpPr>
        <p:spPr bwMode="auto">
          <a:xfrm>
            <a:off x="3761384" y="2237026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38" name="Line 16"/>
          <p:cNvSpPr>
            <a:spLocks noChangeShapeType="1"/>
          </p:cNvSpPr>
          <p:nvPr/>
        </p:nvSpPr>
        <p:spPr bwMode="auto">
          <a:xfrm>
            <a:off x="5767984" y="2237026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39" name="Line 17"/>
          <p:cNvSpPr>
            <a:spLocks noChangeShapeType="1"/>
          </p:cNvSpPr>
          <p:nvPr/>
        </p:nvSpPr>
        <p:spPr bwMode="auto">
          <a:xfrm>
            <a:off x="9870084" y="2237026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40" name="Line 18"/>
          <p:cNvSpPr>
            <a:spLocks noChangeShapeType="1"/>
          </p:cNvSpPr>
          <p:nvPr/>
        </p:nvSpPr>
        <p:spPr bwMode="auto">
          <a:xfrm>
            <a:off x="11902084" y="2237026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41" name="Line 19"/>
          <p:cNvSpPr>
            <a:spLocks noChangeShapeType="1"/>
          </p:cNvSpPr>
          <p:nvPr/>
        </p:nvSpPr>
        <p:spPr bwMode="auto">
          <a:xfrm>
            <a:off x="1703984" y="2237026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42" name="Line 20"/>
          <p:cNvSpPr>
            <a:spLocks noChangeShapeType="1"/>
          </p:cNvSpPr>
          <p:nvPr/>
        </p:nvSpPr>
        <p:spPr bwMode="auto">
          <a:xfrm>
            <a:off x="13857884" y="2237026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43" name="Rectangle 21"/>
          <p:cNvSpPr>
            <a:spLocks/>
          </p:cNvSpPr>
          <p:nvPr/>
        </p:nvSpPr>
        <p:spPr bwMode="auto">
          <a:xfrm>
            <a:off x="7187209" y="1169368"/>
            <a:ext cx="1131863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Jacob takes</a:t>
            </a:r>
            <a:r>
              <a:rPr dirty="0" smtClean="0">
                <a:latin typeface="Impact"/>
                <a:ea typeface="Impact"/>
                <a:cs typeface="Impact"/>
              </a:rPr>
              <a:t> </a:t>
            </a: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the birthright</a:t>
            </a:r>
          </a:p>
        </p:txBody>
      </p:sp>
      <p:sp>
        <p:nvSpPr>
          <p:cNvPr id="144" name="Rectangle 22"/>
          <p:cNvSpPr>
            <a:spLocks/>
          </p:cNvSpPr>
          <p:nvPr/>
        </p:nvSpPr>
        <p:spPr bwMode="auto">
          <a:xfrm>
            <a:off x="9144149" y="809328"/>
            <a:ext cx="1463675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Jacob Blessed by God and Goes to Haran</a:t>
            </a:r>
          </a:p>
        </p:txBody>
      </p:sp>
      <p:sp>
        <p:nvSpPr>
          <p:cNvPr id="145" name="Rectangle 23"/>
          <p:cNvSpPr>
            <a:spLocks/>
          </p:cNvSpPr>
          <p:nvPr/>
        </p:nvSpPr>
        <p:spPr bwMode="auto">
          <a:xfrm>
            <a:off x="10878593" y="1097360"/>
            <a:ext cx="1961479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Jacob's Family</a:t>
            </a:r>
            <a:r>
              <a:rPr lang="ko-KR" altLang="en-US" sz="2000" dirty="0" smtClean="0">
                <a:latin typeface="Impact"/>
                <a:ea typeface="Impact"/>
                <a:cs typeface="Impact"/>
                <a:sym typeface="나눔고딕 Bold" charset="-127"/>
              </a:rPr>
              <a:t> Departs Haran to Return to Canaan</a:t>
            </a:r>
          </a:p>
        </p:txBody>
      </p:sp>
      <p:sp>
        <p:nvSpPr>
          <p:cNvPr id="146" name="Rectangle 24"/>
          <p:cNvSpPr>
            <a:spLocks/>
          </p:cNvSpPr>
          <p:nvPr/>
        </p:nvSpPr>
        <p:spPr bwMode="auto">
          <a:xfrm>
            <a:off x="13257809" y="1663913"/>
            <a:ext cx="200337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000" dirty="0">
                <a:latin typeface="Impact"/>
                <a:ea typeface="Impact"/>
                <a:cs typeface="Impact"/>
                <a:sym typeface="나눔고딕 Bold" charset="-127"/>
              </a:rPr>
              <a:t>Jacob visits Joseph</a:t>
            </a:r>
          </a:p>
        </p:txBody>
      </p:sp>
      <p:sp>
        <p:nvSpPr>
          <p:cNvPr id="147" name="Rectangle 25"/>
          <p:cNvSpPr>
            <a:spLocks/>
          </p:cNvSpPr>
          <p:nvPr/>
        </p:nvSpPr>
        <p:spPr bwMode="auto">
          <a:xfrm>
            <a:off x="2348509" y="2870413"/>
            <a:ext cx="55466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1,600</a:t>
            </a:r>
          </a:p>
        </p:txBody>
      </p:sp>
      <p:sp>
        <p:nvSpPr>
          <p:cNvPr id="148" name="Rectangle 26"/>
          <p:cNvSpPr>
            <a:spLocks/>
          </p:cNvSpPr>
          <p:nvPr/>
        </p:nvSpPr>
        <p:spPr bwMode="auto">
          <a:xfrm>
            <a:off x="4494809" y="2870413"/>
            <a:ext cx="40313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149" name="Rectangle 27"/>
          <p:cNvSpPr>
            <a:spLocks/>
          </p:cNvSpPr>
          <p:nvPr/>
        </p:nvSpPr>
        <p:spPr bwMode="auto">
          <a:xfrm>
            <a:off x="6501409" y="2870413"/>
            <a:ext cx="36393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120</a:t>
            </a:r>
          </a:p>
        </p:txBody>
      </p:sp>
      <p:sp>
        <p:nvSpPr>
          <p:cNvPr id="150" name="Rectangle 28"/>
          <p:cNvSpPr>
            <a:spLocks/>
          </p:cNvSpPr>
          <p:nvPr/>
        </p:nvSpPr>
        <p:spPr bwMode="auto">
          <a:xfrm>
            <a:off x="8622309" y="2870413"/>
            <a:ext cx="26562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</a:t>
            </a:r>
          </a:p>
        </p:txBody>
      </p:sp>
      <p:sp>
        <p:nvSpPr>
          <p:cNvPr id="151" name="Rectangle 29"/>
          <p:cNvSpPr>
            <a:spLocks/>
          </p:cNvSpPr>
          <p:nvPr/>
        </p:nvSpPr>
        <p:spPr bwMode="auto">
          <a:xfrm>
            <a:off x="10667009" y="2870413"/>
            <a:ext cx="22642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21</a:t>
            </a:r>
          </a:p>
        </p:txBody>
      </p:sp>
      <p:sp>
        <p:nvSpPr>
          <p:cNvPr id="152" name="Rectangle 30"/>
          <p:cNvSpPr>
            <a:spLocks/>
          </p:cNvSpPr>
          <p:nvPr/>
        </p:nvSpPr>
        <p:spPr bwMode="auto">
          <a:xfrm>
            <a:off x="12711709" y="2870413"/>
            <a:ext cx="26562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000" dirty="0">
                <a:latin typeface="Impact"/>
                <a:ea typeface="Impact"/>
                <a:cs typeface="Impact"/>
                <a:sym typeface="나눔고딕 Bold" charset="-127"/>
              </a:rPr>
              <a:t>40</a:t>
            </a:r>
          </a:p>
        </p:txBody>
      </p:sp>
      <p:sp>
        <p:nvSpPr>
          <p:cNvPr id="153" name="Line 31"/>
          <p:cNvSpPr>
            <a:spLocks noChangeShapeType="1"/>
          </p:cNvSpPr>
          <p:nvPr/>
        </p:nvSpPr>
        <p:spPr bwMode="auto">
          <a:xfrm>
            <a:off x="1729384" y="2846626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54" name="Line 32"/>
          <p:cNvSpPr>
            <a:spLocks noChangeShapeType="1"/>
          </p:cNvSpPr>
          <p:nvPr/>
        </p:nvSpPr>
        <p:spPr bwMode="auto">
          <a:xfrm>
            <a:off x="3772497" y="2846626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55" name="Line 33"/>
          <p:cNvSpPr>
            <a:spLocks noChangeShapeType="1"/>
          </p:cNvSpPr>
          <p:nvPr/>
        </p:nvSpPr>
        <p:spPr bwMode="auto">
          <a:xfrm>
            <a:off x="5788622" y="2846626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56" name="Line 34"/>
          <p:cNvSpPr>
            <a:spLocks noChangeShapeType="1"/>
          </p:cNvSpPr>
          <p:nvPr/>
        </p:nvSpPr>
        <p:spPr bwMode="auto">
          <a:xfrm>
            <a:off x="7831734" y="2846626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57" name="Line 35"/>
          <p:cNvSpPr>
            <a:spLocks noChangeShapeType="1"/>
          </p:cNvSpPr>
          <p:nvPr/>
        </p:nvSpPr>
        <p:spPr bwMode="auto">
          <a:xfrm>
            <a:off x="9876434" y="2846626"/>
            <a:ext cx="19875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158" name="Line 36"/>
          <p:cNvSpPr>
            <a:spLocks noChangeShapeType="1"/>
          </p:cNvSpPr>
          <p:nvPr/>
        </p:nvSpPr>
        <p:spPr bwMode="auto">
          <a:xfrm>
            <a:off x="11919547" y="2846626"/>
            <a:ext cx="198913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5400" dirty="0">
              <a:latin typeface="Impact"/>
              <a:ea typeface="Impact"/>
              <a:cs typeface="Impact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2552040" y="8874224"/>
            <a:ext cx="2592288" cy="3600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9" grpId="0" animBg="1"/>
      <p:bldP spid="163" grpId="0" animBg="1"/>
      <p:bldP spid="162" grpId="0" animBg="1"/>
      <p:bldP spid="161" grpId="0" animBg="1"/>
      <p:bldP spid="16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/>
          <p:cNvSpPr/>
          <p:nvPr/>
        </p:nvSpPr>
        <p:spPr bwMode="auto">
          <a:xfrm>
            <a:off x="4271120" y="-1926087"/>
            <a:ext cx="4608512" cy="7920880"/>
          </a:xfrm>
          <a:prstGeom prst="rect">
            <a:avLst/>
          </a:prstGeom>
          <a:solidFill>
            <a:srgbClr val="9639EE">
              <a:alpha val="46000"/>
            </a:srgb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-121368" y="-3295128"/>
            <a:ext cx="3960440" cy="9289921"/>
          </a:xfrm>
          <a:prstGeom prst="rect">
            <a:avLst/>
          </a:prstGeom>
          <a:solidFill>
            <a:srgbClr val="EE5F9B">
              <a:alpha val="46000"/>
            </a:srgb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2921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-625424" y="5418729"/>
            <a:ext cx="9721080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8000" dirty="0">
              <a:latin typeface="Impact"/>
              <a:ea typeface="Impact"/>
              <a:cs typeface="Impact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-625424" y="5021631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8000" dirty="0">
              <a:latin typeface="Impact"/>
              <a:ea typeface="Impact"/>
              <a:cs typeface="Impact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983088" y="5058689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8000" dirty="0">
              <a:latin typeface="Impact"/>
              <a:ea typeface="Impact"/>
              <a:cs typeface="Impact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9095656" y="4986681"/>
            <a:ext cx="0" cy="825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 sz="8000" dirty="0">
              <a:latin typeface="Impact"/>
              <a:ea typeface="Impact"/>
              <a:cs typeface="Impact"/>
            </a:endParaRPr>
          </a:p>
        </p:txBody>
      </p:sp>
      <p:sp>
        <p:nvSpPr>
          <p:cNvPr id="26640" name="Rectangle 16"/>
          <p:cNvSpPr>
            <a:spLocks/>
          </p:cNvSpPr>
          <p:nvPr/>
        </p:nvSpPr>
        <p:spPr bwMode="auto">
          <a:xfrm>
            <a:off x="3407024" y="4482625"/>
            <a:ext cx="395137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3600" dirty="0">
                <a:latin typeface="Impact"/>
                <a:ea typeface="Impact"/>
                <a:cs typeface="Impact"/>
                <a:sym typeface="나눔고딕 Bold" charset="-127"/>
              </a:rPr>
              <a:t>Luther</a:t>
            </a:r>
          </a:p>
        </p:txBody>
      </p:sp>
      <p:sp>
        <p:nvSpPr>
          <p:cNvPr id="26646" name="Rectangle 22"/>
          <p:cNvSpPr>
            <a:spLocks/>
          </p:cNvSpPr>
          <p:nvPr/>
        </p:nvSpPr>
        <p:spPr bwMode="auto">
          <a:xfrm>
            <a:off x="458964" y="5528000"/>
            <a:ext cx="21559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3600" dirty="0">
                <a:latin typeface="Impact"/>
                <a:ea typeface="Impact"/>
                <a:cs typeface="Impact"/>
                <a:sym typeface="나눔고딕 Bold" charset="-127"/>
              </a:rPr>
              <a:t>210</a:t>
            </a:r>
          </a:p>
        </p:txBody>
      </p:sp>
      <p:sp>
        <p:nvSpPr>
          <p:cNvPr id="26647" name="Rectangle 23"/>
          <p:cNvSpPr>
            <a:spLocks/>
          </p:cNvSpPr>
          <p:nvPr/>
        </p:nvSpPr>
        <p:spPr bwMode="auto">
          <a:xfrm>
            <a:off x="5135216" y="5490737"/>
            <a:ext cx="23881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3600" dirty="0">
                <a:latin typeface="Impact"/>
                <a:ea typeface="Impact"/>
                <a:cs typeface="Impact"/>
                <a:sym typeface="나눔고딕 Bold" charset="-127"/>
              </a:rPr>
              <a:t>400</a:t>
            </a:r>
          </a:p>
        </p:txBody>
      </p:sp>
      <p:sp>
        <p:nvSpPr>
          <p:cNvPr id="26658" name="Rectangle 34"/>
          <p:cNvSpPr>
            <a:spLocks/>
          </p:cNvSpPr>
          <p:nvPr/>
        </p:nvSpPr>
        <p:spPr bwMode="auto">
          <a:xfrm>
            <a:off x="-541799" y="3906561"/>
            <a:ext cx="4308863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3600" dirty="0" smtClean="0">
                <a:latin typeface="Impact"/>
                <a:ea typeface="Impact"/>
                <a:cs typeface="Impact"/>
                <a:sym typeface="나눔고딕 Bold" charset="-127"/>
              </a:rPr>
              <a:t>Papal </a:t>
            </a:r>
            <a:r>
              <a:rPr lang="ko-KR" altLang="en-US" sz="3600" dirty="0">
                <a:latin typeface="Impact"/>
                <a:ea typeface="Impact"/>
                <a:cs typeface="Impact"/>
                <a:sym typeface="나눔고딕 Bold" charset="-127"/>
              </a:rPr>
              <a:t>Exile </a:t>
            </a:r>
            <a:endParaRPr lang="en-US" altLang="ko-KR" sz="3600" dirty="0" smtClean="0">
              <a:latin typeface="Impact"/>
              <a:ea typeface="Impact"/>
              <a:cs typeface="Impact"/>
              <a:sym typeface="나눔고딕 Bold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3600" dirty="0" smtClean="0">
                <a:latin typeface="Impact"/>
                <a:ea typeface="Impact"/>
                <a:cs typeface="Impact"/>
                <a:sym typeface="나눔고딕 Bold" charset="-127"/>
              </a:rPr>
              <a:t>and </a:t>
            </a:r>
            <a:r>
              <a:rPr lang="ko-KR" altLang="en-US" sz="3600" dirty="0">
                <a:latin typeface="Impact"/>
                <a:ea typeface="Impact"/>
                <a:cs typeface="Impact"/>
                <a:sym typeface="나눔고딕 Bold" charset="-127"/>
              </a:rPr>
              <a:t>Return</a:t>
            </a:r>
            <a:endParaRPr lang="en-US" altLang="en-US" sz="3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26659" name="Rectangle 35"/>
          <p:cNvSpPr>
            <a:spLocks/>
          </p:cNvSpPr>
          <p:nvPr/>
        </p:nvSpPr>
        <p:spPr bwMode="auto">
          <a:xfrm>
            <a:off x="4487144" y="4039932"/>
            <a:ext cx="4265834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3600" dirty="0" smtClean="0">
                <a:latin typeface="Impact"/>
                <a:ea typeface="Impact"/>
                <a:cs typeface="Impact"/>
                <a:sym typeface="나눔고딕 Bold" charset="-127"/>
              </a:rPr>
              <a:t>Preparation for </a:t>
            </a:r>
            <a:r>
              <a:rPr lang="ko-KR" altLang="en-US" sz="3600" dirty="0">
                <a:latin typeface="Impact"/>
                <a:ea typeface="Impact"/>
                <a:cs typeface="Impact"/>
                <a:sym typeface="나눔고딕 Bold" charset="-127"/>
              </a:rPr>
              <a:t>Second Advent </a:t>
            </a:r>
            <a:endParaRPr lang="en-US" altLang="en-US" sz="36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9167664" y="3401616"/>
            <a:ext cx="3528392" cy="201622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9167664" y="5489848"/>
            <a:ext cx="3528392" cy="194421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Rectangle 17"/>
          <p:cNvSpPr>
            <a:spLocks/>
          </p:cNvSpPr>
          <p:nvPr/>
        </p:nvSpPr>
        <p:spPr bwMode="auto">
          <a:xfrm>
            <a:off x="12768064" y="2753544"/>
            <a:ext cx="1928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7200" dirty="0" smtClean="0">
                <a:latin typeface="Impact"/>
                <a:ea typeface="Impact"/>
                <a:cs typeface="Impact"/>
                <a:sym typeface="나눔고딕 Bold" charset="-127"/>
              </a:rPr>
              <a:t>1917</a:t>
            </a:r>
            <a:endParaRPr lang="ko-KR" altLang="en-US" sz="72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69" name="Rectangle 17"/>
          <p:cNvSpPr>
            <a:spLocks/>
          </p:cNvSpPr>
          <p:nvPr/>
        </p:nvSpPr>
        <p:spPr bwMode="auto">
          <a:xfrm>
            <a:off x="12855600" y="6881807"/>
            <a:ext cx="1928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7200" dirty="0" smtClean="0">
                <a:latin typeface="Impact"/>
                <a:ea typeface="Impact"/>
                <a:cs typeface="Impact"/>
                <a:sym typeface="나눔고딕 Bold" charset="-127"/>
              </a:rPr>
              <a:t>1930</a:t>
            </a:r>
            <a:endParaRPr lang="ko-KR" altLang="en-US" sz="72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4847184" y="-486816"/>
            <a:ext cx="8064896" cy="1159328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641" name="Rectangle 17"/>
          <p:cNvSpPr>
            <a:spLocks/>
          </p:cNvSpPr>
          <p:nvPr/>
        </p:nvSpPr>
        <p:spPr bwMode="auto">
          <a:xfrm>
            <a:off x="9167664" y="4949641"/>
            <a:ext cx="2448272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5400" dirty="0" smtClean="0">
                <a:latin typeface="Impact"/>
                <a:ea typeface="Impact"/>
                <a:cs typeface="Impact"/>
                <a:sym typeface="나눔고딕 Bold" charset="-127"/>
              </a:rPr>
              <a:t>Birth</a:t>
            </a:r>
            <a:endParaRPr lang="ko-KR" altLang="en-US" sz="5400" dirty="0">
              <a:latin typeface="Impact"/>
              <a:ea typeface="Impact"/>
              <a:cs typeface="Impact"/>
              <a:sym typeface="나눔고딕 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96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 animBg="1"/>
      <p:bldP spid="168" grpId="0"/>
      <p:bldP spid="169" grpId="0"/>
      <p:bldP spid="170" grpId="1" animBg="1"/>
      <p:bldP spid="266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-2.jpg"/>
          <p:cNvPicPr>
            <a:picLocks noChangeAspect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76" y="161256"/>
            <a:ext cx="17469288" cy="13897544"/>
          </a:xfrm>
          <a:prstGeom prst="rect">
            <a:avLst/>
          </a:prstGeom>
          <a:effectLst>
            <a:glow rad="901700">
              <a:srgbClr val="FF9F9A">
                <a:alpha val="25000"/>
              </a:srgbClr>
            </a:glow>
            <a:softEdge rad="596900"/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2" y="-19744"/>
            <a:ext cx="13735744" cy="13735744"/>
          </a:xfrm>
          <a:prstGeom prst="rect">
            <a:avLst/>
          </a:prstGeom>
          <a:noFill/>
          <a:ln>
            <a:noFill/>
          </a:ln>
          <a:effectLst>
            <a:glow rad="1193800">
              <a:srgbClr val="9CFEFF">
                <a:alpha val="39000"/>
              </a:srgbClr>
            </a:glow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7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/>
          </p:cNvSpPr>
          <p:nvPr/>
        </p:nvSpPr>
        <p:spPr bwMode="auto">
          <a:xfrm>
            <a:off x="2254896" y="6623819"/>
            <a:ext cx="113903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H</a:t>
            </a: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e is coming with the clouds </a:t>
            </a:r>
            <a:r>
              <a:rPr lang="en-US" altLang="ko-KR" sz="48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(Rev 1:7</a:t>
            </a:r>
            <a:r>
              <a:rPr lang="en-US" altLang="ko-KR" sz="4800" dirty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)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2200892" y="1455366"/>
            <a:ext cx="1100323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In what manner will Christ appear?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1102768" y="10477500"/>
            <a:ext cx="13459444" cy="1549400"/>
          </a:xfrm>
          <a:prstGeom prst="roundRect">
            <a:avLst>
              <a:gd name="adj" fmla="val 31144"/>
            </a:avLst>
          </a:prstGeom>
          <a:solidFill>
            <a:srgbClr val="FFACCF"/>
          </a:solidFill>
          <a:ln>
            <a:noFill/>
          </a:ln>
          <a:effectLst>
            <a:outerShdw blurRad="88900" dist="50800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 dirty="0">
              <a:latin typeface="Impact"/>
              <a:ea typeface="Impact"/>
              <a:cs typeface="Impact"/>
            </a:endParaRPr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1257345" y="10578244"/>
            <a:ext cx="560409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Difficult to accept</a:t>
            </a:r>
            <a:endParaRPr lang="ko-KR" altLang="en-US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6927628" y="10602416"/>
            <a:ext cx="751633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Wingdings"/>
              </a:rPr>
              <a:t> </a:t>
            </a:r>
            <a:r>
              <a:rPr lang="en-US" altLang="ko-KR" sz="6000" dirty="0">
                <a:latin typeface="Impact"/>
                <a:ea typeface="Impact"/>
                <a:cs typeface="Impact"/>
                <a:sym typeface="Wingdings"/>
              </a:rPr>
              <a:t>a</a:t>
            </a:r>
            <a:r>
              <a:rPr lang="en-US" altLang="ko-KR" sz="6000" dirty="0" smtClean="0">
                <a:latin typeface="Impact"/>
                <a:ea typeface="Impact"/>
                <a:cs typeface="Impact"/>
                <a:sym typeface="Wingdings"/>
              </a:rPr>
              <a:t>bandon Christianity </a:t>
            </a:r>
            <a:endParaRPr lang="ko-KR" altLang="en-US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3369217" y="3185592"/>
            <a:ext cx="86665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7200" dirty="0" smtClean="0">
                <a:latin typeface="Impact"/>
                <a:ea typeface="Impact"/>
                <a:cs typeface="Impact"/>
                <a:sym typeface="Wingdings"/>
              </a:rPr>
              <a:t> let’s check the Bible</a:t>
            </a:r>
            <a:endParaRPr lang="ko-KR" altLang="en-US" sz="72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6148" grpId="0" animBg="1"/>
      <p:bldP spid="6149" grpId="0"/>
      <p:bldP spid="8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-2.jp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76" y="881336"/>
            <a:ext cx="7512700" cy="5976664"/>
          </a:xfrm>
          <a:prstGeom prst="rect">
            <a:avLst/>
          </a:prstGeom>
          <a:effectLst>
            <a:glow rad="901700">
              <a:srgbClr val="FF9F9A">
                <a:alpha val="25000"/>
              </a:srgbClr>
            </a:glow>
            <a:softEdge rad="596900"/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" y="230882"/>
            <a:ext cx="6915150" cy="6915150"/>
          </a:xfrm>
          <a:prstGeom prst="rect">
            <a:avLst/>
          </a:prstGeom>
          <a:noFill/>
          <a:ln>
            <a:noFill/>
          </a:ln>
          <a:effectLst>
            <a:glow rad="1193800">
              <a:srgbClr val="9CFEFF">
                <a:alpha val="39000"/>
              </a:srgbClr>
            </a:glow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7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/>
          </p:cNvSpPr>
          <p:nvPr/>
        </p:nvSpPr>
        <p:spPr bwMode="auto">
          <a:xfrm>
            <a:off x="837275" y="5489848"/>
            <a:ext cx="590155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“clouds of heaven”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3046984" y="737320"/>
            <a:ext cx="159110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myth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9251182" y="5489848"/>
            <a:ext cx="517306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born of a woman </a:t>
            </a:r>
            <a:endParaRPr lang="ko-KR" altLang="en-US" sz="60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10823848" y="737320"/>
            <a:ext cx="207749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reality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1194436" y="6713984"/>
            <a:ext cx="480487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“chariot of fire”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2303421" y="8226152"/>
            <a:ext cx="247175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NOBODY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8307139" y="8226152"/>
            <a:ext cx="7053213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Jesus, John the Baptist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9251182" y="6713984"/>
            <a:ext cx="517306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  <a:ea typeface="Impact"/>
                <a:cs typeface="Impact"/>
                <a:sym typeface="Wingdings"/>
              </a:rPr>
              <a:t>born of a woman </a:t>
            </a:r>
            <a:endParaRPr lang="ko-KR" altLang="en-US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0" grpId="0"/>
      <p:bldP spid="12" grpId="0"/>
      <p:bldP spid="14" grpId="0"/>
      <p:bldP spid="1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-2.jp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" y="953344"/>
            <a:ext cx="14329592" cy="11399783"/>
          </a:xfrm>
          <a:prstGeom prst="rect">
            <a:avLst/>
          </a:prstGeom>
          <a:effectLst>
            <a:glow rad="901700">
              <a:srgbClr val="FF9F9A">
                <a:alpha val="25000"/>
              </a:srgbClr>
            </a:glow>
            <a:softEdge rad="596900"/>
          </a:effectLst>
        </p:spPr>
      </p:pic>
      <p:sp>
        <p:nvSpPr>
          <p:cNvPr id="10" name="Rectangle 5"/>
          <p:cNvSpPr>
            <a:spLocks/>
          </p:cNvSpPr>
          <p:nvPr/>
        </p:nvSpPr>
        <p:spPr bwMode="auto">
          <a:xfrm>
            <a:off x="2326904" y="2321496"/>
            <a:ext cx="10153128" cy="35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P</a:t>
            </a:r>
            <a:r>
              <a:rPr lang="en-US" altLang="ko-KR" sz="60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eople denied Jesus came in the flesh </a:t>
            </a:r>
            <a:r>
              <a:rPr lang="en-US" altLang="ko-KR" sz="6000" i="1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AFTER HE ACTUALLY CAME IN THE FLESH  </a:t>
            </a:r>
            <a:r>
              <a:rPr lang="en-US" altLang="ko-KR" sz="60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(</a:t>
            </a:r>
            <a:r>
              <a:rPr lang="en-US" altLang="ko-KR" sz="60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2</a:t>
            </a:r>
            <a:r>
              <a:rPr lang="en-US" altLang="ko-KR" sz="6000" dirty="0" smtClean="0">
                <a:solidFill>
                  <a:schemeClr val="bg1"/>
                </a:solidFill>
                <a:latin typeface="Impact"/>
                <a:ea typeface="Impact"/>
                <a:cs typeface="Impact"/>
                <a:sym typeface="Wingdings"/>
              </a:rPr>
              <a:t> John 7]</a:t>
            </a:r>
            <a:endParaRPr lang="ko-KR" altLang="en-US" sz="6000" dirty="0">
              <a:solidFill>
                <a:schemeClr val="bg1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2254896" y="5849888"/>
            <a:ext cx="1166529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solidFill>
                  <a:srgbClr val="843748"/>
                </a:solidFill>
                <a:latin typeface="Impact"/>
                <a:ea typeface="Impact"/>
                <a:cs typeface="Impact"/>
                <a:sym typeface="Wingdings"/>
              </a:rPr>
              <a:t>The tendency to spiritualize is strong.</a:t>
            </a:r>
            <a:endParaRPr lang="ko-KR" altLang="en-US" sz="6000" dirty="0">
              <a:solidFill>
                <a:srgbClr val="843748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2258467" y="7218040"/>
            <a:ext cx="1266983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The Bible prophesies suffering.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10823848" y="737320"/>
            <a:ext cx="207749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reality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7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-3.jpg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3376" y="953344"/>
            <a:ext cx="10782564" cy="7200800"/>
          </a:xfrm>
          <a:prstGeom prst="rect">
            <a:avLst/>
          </a:prstGeom>
          <a:effectLst>
            <a:glow rad="1257300">
              <a:srgbClr val="FF6600">
                <a:alpha val="24000"/>
              </a:srgbClr>
            </a:glow>
            <a:softEdge rad="469900"/>
          </a:effectLst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76" y="881336"/>
            <a:ext cx="7512700" cy="5976664"/>
          </a:xfrm>
          <a:prstGeom prst="rect">
            <a:avLst/>
          </a:prstGeom>
          <a:effectLst>
            <a:glow rad="901700">
              <a:srgbClr val="FF9F9A">
                <a:alpha val="25000"/>
              </a:srgbClr>
            </a:glow>
            <a:softEdge rad="596900"/>
          </a:effectLst>
        </p:spPr>
      </p:pic>
      <p:sp>
        <p:nvSpPr>
          <p:cNvPr id="10" name="Rectangle 3"/>
          <p:cNvSpPr>
            <a:spLocks/>
          </p:cNvSpPr>
          <p:nvPr/>
        </p:nvSpPr>
        <p:spPr bwMode="auto">
          <a:xfrm>
            <a:off x="3046984" y="737320"/>
            <a:ext cx="159110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myth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10823848" y="737320"/>
            <a:ext cx="207749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6000" dirty="0" smtClean="0">
                <a:latin typeface="Impact"/>
                <a:ea typeface="Impact"/>
                <a:cs typeface="Impact"/>
                <a:sym typeface="나눔고딕 Bold" charset="0"/>
              </a:rPr>
              <a:t>reality</a:t>
            </a:r>
            <a:endParaRPr lang="en-US" altLang="ko-KR" sz="6000" dirty="0">
              <a:latin typeface="Impact"/>
              <a:ea typeface="Impact"/>
              <a:cs typeface="Impact"/>
              <a:sym typeface="나눔고딕 Bold" charset="0"/>
            </a:endParaRPr>
          </a:p>
        </p:txBody>
      </p:sp>
      <p:pic>
        <p:nvPicPr>
          <p:cNvPr id="20" name="Picture 19" descr="images-4.jpg"/>
          <p:cNvPicPr>
            <a:picLocks noChangeAspect="1"/>
          </p:cNvPicPr>
          <p:nvPr/>
        </p:nvPicPr>
        <p:blipFill>
          <a:blip r:embed="rId4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631" flipH="1">
            <a:off x="1334189" y="7535321"/>
            <a:ext cx="7321748" cy="5484243"/>
          </a:xfrm>
          <a:prstGeom prst="rect">
            <a:avLst/>
          </a:prstGeom>
          <a:effectLst>
            <a:glow rad="825500">
              <a:srgbClr val="FF9F9A">
                <a:alpha val="40000"/>
              </a:srgbClr>
            </a:glow>
            <a:softEdge rad="685800"/>
          </a:effectLst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7727504" y="6709329"/>
            <a:ext cx="8568952" cy="35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“Suffer many things, rejected by this generation”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8519592" y="10480173"/>
            <a:ext cx="7056784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ko-KR" sz="6000" dirty="0" smtClean="0">
                <a:solidFill>
                  <a:srgbClr val="671444"/>
                </a:solidFill>
                <a:latin typeface="Impact"/>
                <a:ea typeface="Impact"/>
                <a:cs typeface="Impact"/>
                <a:sym typeface="나눔고딕 Bold" charset="0"/>
              </a:rPr>
              <a:t>“Will he find faith on earth? ”</a:t>
            </a:r>
            <a:endParaRPr lang="en-US" altLang="ko-KR" sz="4800" dirty="0">
              <a:solidFill>
                <a:srgbClr val="671444"/>
              </a:solidFill>
              <a:latin typeface="Impact"/>
              <a:ea typeface="Impact"/>
              <a:cs typeface="Impact"/>
              <a:sym typeface="나눔고딕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부제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03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B7AADC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Pages>0</Pages>
  <Words>479</Words>
  <Characters>0</Characters>
  <Application>Microsoft Office PowerPoint</Application>
  <PresentationFormat>Custom</PresentationFormat>
  <Lines>0</Lines>
  <Paragraphs>125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제목 및 부제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PeaceTv English Team</dc:creator>
  <cp:lastModifiedBy>.</cp:lastModifiedBy>
  <cp:revision>123</cp:revision>
  <dcterms:modified xsi:type="dcterms:W3CDTF">2020-04-29T18:24:49Z</dcterms:modified>
</cp:coreProperties>
</file>