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68" r:id="rId3"/>
    <p:sldId id="310" r:id="rId4"/>
    <p:sldId id="311" r:id="rId5"/>
    <p:sldId id="312" r:id="rId6"/>
    <p:sldId id="313" r:id="rId7"/>
    <p:sldId id="314" r:id="rId8"/>
    <p:sldId id="287" r:id="rId9"/>
    <p:sldId id="288" r:id="rId10"/>
    <p:sldId id="315" r:id="rId11"/>
    <p:sldId id="316" r:id="rId12"/>
    <p:sldId id="317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05" r:id="rId21"/>
    <p:sldId id="306" r:id="rId22"/>
    <p:sldId id="307" r:id="rId23"/>
    <p:sldId id="326" r:id="rId24"/>
    <p:sldId id="327" r:id="rId25"/>
  </p:sldIdLst>
  <p:sldSz cx="24384000" cy="13716000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</p:sldLst>
    </p:custShow>
  </p:custShow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1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1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1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1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custShow id="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4B5"/>
    <a:srgbClr val="9639EE"/>
    <a:srgbClr val="EE5F9B"/>
    <a:srgbClr val="FF8228"/>
    <a:srgbClr val="FFC01E"/>
    <a:srgbClr val="F7FFA9"/>
    <a:srgbClr val="4D68DB"/>
    <a:srgbClr val="EEE18C"/>
    <a:srgbClr val="E296B5"/>
    <a:srgbClr val="BCD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04" autoAdjust="0"/>
  </p:normalViewPr>
  <p:slideViewPr>
    <p:cSldViewPr>
      <p:cViewPr varScale="1">
        <p:scale>
          <a:sx n="39" d="100"/>
          <a:sy n="39" d="100"/>
        </p:scale>
        <p:origin x="-186" y="-63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Impact"/>
                <a:ea typeface="Impact"/>
                <a:cs typeface="Impac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146789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Impact"/>
                <a:ea typeface="Impact"/>
                <a:cs typeface="Impact"/>
              </a:defRPr>
            </a:lvl1pPr>
            <a:lvl2pPr>
              <a:defRPr>
                <a:latin typeface="Impact"/>
                <a:ea typeface="Impact"/>
                <a:cs typeface="Impact"/>
              </a:defRPr>
            </a:lvl2pPr>
            <a:lvl3pPr>
              <a:defRPr>
                <a:latin typeface="Impact"/>
                <a:ea typeface="Impact"/>
                <a:cs typeface="Impact"/>
              </a:defRPr>
            </a:lvl3pPr>
            <a:lvl4pPr>
              <a:defRPr>
                <a:latin typeface="Impact"/>
                <a:ea typeface="Impact"/>
                <a:cs typeface="Impact"/>
              </a:defRPr>
            </a:lvl4pPr>
            <a:lvl5pPr>
              <a:defRPr>
                <a:latin typeface="Impact"/>
                <a:ea typeface="Impact"/>
                <a:cs typeface="Impact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7062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Impact"/>
                <a:ea typeface="Impact"/>
                <a:cs typeface="Impact"/>
              </a:defRPr>
            </a:lvl1pPr>
            <a:lvl2pPr>
              <a:defRPr>
                <a:latin typeface="Impact"/>
                <a:ea typeface="Impact"/>
                <a:cs typeface="Impact"/>
              </a:defRPr>
            </a:lvl2pPr>
            <a:lvl3pPr>
              <a:defRPr>
                <a:latin typeface="Impact"/>
                <a:ea typeface="Impact"/>
                <a:cs typeface="Impact"/>
              </a:defRPr>
            </a:lvl3pPr>
            <a:lvl4pPr>
              <a:defRPr>
                <a:latin typeface="Impact"/>
                <a:ea typeface="Impact"/>
                <a:cs typeface="Impact"/>
              </a:defRPr>
            </a:lvl4pPr>
            <a:lvl5pPr>
              <a:defRPr>
                <a:latin typeface="Impact"/>
                <a:ea typeface="Impact"/>
                <a:cs typeface="Impact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07322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  <a:lvl2pPr>
              <a:defRPr>
                <a:latin typeface="Impact"/>
                <a:ea typeface="Impact"/>
                <a:cs typeface="Impact"/>
              </a:defRPr>
            </a:lvl2pPr>
            <a:lvl3pPr>
              <a:defRPr>
                <a:latin typeface="Impact"/>
                <a:ea typeface="Impact"/>
                <a:cs typeface="Impact"/>
              </a:defRPr>
            </a:lvl3pPr>
            <a:lvl4pPr>
              <a:defRPr>
                <a:latin typeface="Impact"/>
                <a:ea typeface="Impact"/>
                <a:cs typeface="Impact"/>
              </a:defRPr>
            </a:lvl4pPr>
            <a:lvl5pPr>
              <a:defRPr>
                <a:latin typeface="Impact"/>
                <a:ea typeface="Impact"/>
                <a:cs typeface="Impact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85832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Impact"/>
                <a:ea typeface="Impact"/>
                <a:cs typeface="Impac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1681352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mpact"/>
                <a:ea typeface="Impact"/>
                <a:cs typeface="Impact"/>
              </a:defRPr>
            </a:lvl1pPr>
            <a:lvl2pPr>
              <a:defRPr sz="2400">
                <a:latin typeface="Impact"/>
                <a:ea typeface="Impact"/>
                <a:cs typeface="Impact"/>
              </a:defRPr>
            </a:lvl2pPr>
            <a:lvl3pPr>
              <a:defRPr sz="2000">
                <a:latin typeface="Impact"/>
                <a:ea typeface="Impact"/>
                <a:cs typeface="Impact"/>
              </a:defRPr>
            </a:lvl3pPr>
            <a:lvl4pPr>
              <a:defRPr sz="1800">
                <a:latin typeface="Impact"/>
                <a:ea typeface="Impact"/>
                <a:cs typeface="Impact"/>
              </a:defRPr>
            </a:lvl4pPr>
            <a:lvl5pPr>
              <a:defRPr sz="1800">
                <a:latin typeface="Impact"/>
                <a:ea typeface="Impact"/>
                <a:cs typeface="Impac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mpact"/>
                <a:ea typeface="Impact"/>
                <a:cs typeface="Impact"/>
              </a:defRPr>
            </a:lvl1pPr>
            <a:lvl2pPr>
              <a:defRPr sz="2400">
                <a:latin typeface="Impact"/>
                <a:ea typeface="Impact"/>
                <a:cs typeface="Impact"/>
              </a:defRPr>
            </a:lvl2pPr>
            <a:lvl3pPr>
              <a:defRPr sz="2000">
                <a:latin typeface="Impact"/>
                <a:ea typeface="Impact"/>
                <a:cs typeface="Impact"/>
              </a:defRPr>
            </a:lvl3pPr>
            <a:lvl4pPr>
              <a:defRPr sz="1800">
                <a:latin typeface="Impact"/>
                <a:ea typeface="Impact"/>
                <a:cs typeface="Impact"/>
              </a:defRPr>
            </a:lvl4pPr>
            <a:lvl5pPr>
              <a:defRPr sz="1800">
                <a:latin typeface="Impact"/>
                <a:ea typeface="Impact"/>
                <a:cs typeface="Impac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3625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Impact"/>
                <a:ea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</a:defRPr>
            </a:lvl1pPr>
            <a:lvl2pPr>
              <a:defRPr sz="2000">
                <a:latin typeface="Impact"/>
                <a:ea typeface="Impact"/>
                <a:cs typeface="Impact"/>
              </a:defRPr>
            </a:lvl2pPr>
            <a:lvl3pPr>
              <a:defRPr sz="1800">
                <a:latin typeface="Impact"/>
                <a:ea typeface="Impact"/>
                <a:cs typeface="Impact"/>
              </a:defRPr>
            </a:lvl3pPr>
            <a:lvl4pPr>
              <a:defRPr sz="1600">
                <a:latin typeface="Impact"/>
                <a:ea typeface="Impact"/>
                <a:cs typeface="Impact"/>
              </a:defRPr>
            </a:lvl4pPr>
            <a:lvl5pPr>
              <a:defRPr sz="1600">
                <a:latin typeface="Impact"/>
                <a:ea typeface="Impact"/>
                <a:cs typeface="Impac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Impact"/>
                <a:ea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Impact"/>
                <a:ea typeface="Impact"/>
                <a:cs typeface="Impact"/>
              </a:defRPr>
            </a:lvl1pPr>
            <a:lvl2pPr>
              <a:defRPr sz="2000">
                <a:latin typeface="Impact"/>
                <a:ea typeface="Impact"/>
                <a:cs typeface="Impact"/>
              </a:defRPr>
            </a:lvl2pPr>
            <a:lvl3pPr>
              <a:defRPr sz="1800">
                <a:latin typeface="Impact"/>
                <a:ea typeface="Impact"/>
                <a:cs typeface="Impact"/>
              </a:defRPr>
            </a:lvl3pPr>
            <a:lvl4pPr>
              <a:defRPr sz="1600">
                <a:latin typeface="Impact"/>
                <a:ea typeface="Impact"/>
                <a:cs typeface="Impact"/>
              </a:defRPr>
            </a:lvl4pPr>
            <a:lvl5pPr>
              <a:defRPr sz="1600">
                <a:latin typeface="Impact"/>
                <a:ea typeface="Impact"/>
                <a:cs typeface="Impac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26908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33888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706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Impact"/>
                <a:ea typeface="Impact"/>
                <a:cs typeface="Impact"/>
              </a:defRPr>
            </a:lvl1pPr>
            <a:lvl2pPr>
              <a:defRPr sz="2800">
                <a:latin typeface="Impact"/>
                <a:ea typeface="Impact"/>
                <a:cs typeface="Impact"/>
              </a:defRPr>
            </a:lvl2pPr>
            <a:lvl3pPr>
              <a:defRPr sz="2400">
                <a:latin typeface="Impact"/>
                <a:ea typeface="Impact"/>
                <a:cs typeface="Impact"/>
              </a:defRPr>
            </a:lvl3pPr>
            <a:lvl4pPr>
              <a:defRPr sz="2000">
                <a:latin typeface="Impact"/>
                <a:ea typeface="Impact"/>
                <a:cs typeface="Impact"/>
              </a:defRPr>
            </a:lvl4pPr>
            <a:lvl5pPr>
              <a:defRPr sz="2000">
                <a:latin typeface="Impact"/>
                <a:ea typeface="Impact"/>
                <a:cs typeface="Impac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Impact"/>
                <a:ea typeface="Impact"/>
                <a:cs typeface="Impac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3370891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Impact"/>
                <a:ea typeface="Impact"/>
                <a:cs typeface="Impac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Impact"/>
                <a:ea typeface="Impact"/>
                <a:cs typeface="Impac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Impact"/>
                <a:ea typeface="Impact"/>
                <a:cs typeface="Impac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6368680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440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/>
          </p:cNvSpPr>
          <p:nvPr userDrawn="1"/>
        </p:nvSpPr>
        <p:spPr bwMode="auto">
          <a:xfrm>
            <a:off x="931862" y="685799"/>
            <a:ext cx="14795501" cy="1216660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17B9FB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.wav"/><Relationship Id="rId7" Type="http://schemas.openxmlformats.org/officeDocument/2006/relationships/image" Target="../media/image6.jpe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2.wav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8.png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14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8.png"/><Relationship Id="rId2" Type="http://schemas.microsoft.com/office/2007/relationships/media" Target="../media/media6.wav"/><Relationship Id="rId1" Type="http://schemas.openxmlformats.org/officeDocument/2006/relationships/tags" Target="../tags/tag15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8.png"/><Relationship Id="rId2" Type="http://schemas.microsoft.com/office/2007/relationships/media" Target="../media/media7.wav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8.wav"/><Relationship Id="rId7" Type="http://schemas.openxmlformats.org/officeDocument/2006/relationships/image" Target="../media/image23.png"/><Relationship Id="rId2" Type="http://schemas.microsoft.com/office/2007/relationships/media" Target="../media/media8.wav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9.wav"/><Relationship Id="rId7" Type="http://schemas.openxmlformats.org/officeDocument/2006/relationships/image" Target="../media/image23.png"/><Relationship Id="rId2" Type="http://schemas.microsoft.com/office/2007/relationships/media" Target="../media/media9.wav"/><Relationship Id="rId1" Type="http://schemas.openxmlformats.org/officeDocument/2006/relationships/tags" Target="../tags/tag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2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2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14.wav"/><Relationship Id="rId7" Type="http://schemas.openxmlformats.org/officeDocument/2006/relationships/image" Target="../media/image27.jpg"/><Relationship Id="rId2" Type="http://schemas.microsoft.com/office/2007/relationships/media" Target="../media/media14.wav"/><Relationship Id="rId1" Type="http://schemas.openxmlformats.org/officeDocument/2006/relationships/tags" Target="../tags/tag2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"/>
          <a:stretch>
            <a:fillRect/>
          </a:stretch>
        </p:blipFill>
        <p:spPr bwMode="auto">
          <a:xfrm>
            <a:off x="1174776" y="1889448"/>
            <a:ext cx="12836492" cy="82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309563" y="260350"/>
            <a:ext cx="53181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ko-KR" sz="7200" dirty="0">
                <a:latin typeface="Impact" charset="0"/>
                <a:cs typeface="Impact" charset="0"/>
                <a:sym typeface="나눔고딕OTF ExtraBold" charset="0"/>
              </a:rPr>
              <a:t>Session </a:t>
            </a:r>
            <a:r>
              <a:rPr lang="en-US" altLang="ko-KR" sz="7200" dirty="0" smtClean="0">
                <a:latin typeface="Impact" charset="0"/>
                <a:cs typeface="Impact" charset="0"/>
                <a:sym typeface="나눔고딕OTF ExtraBold" charset="0"/>
              </a:rPr>
              <a:t>35</a:t>
            </a:r>
            <a:endParaRPr lang="en-US" altLang="ko-KR" sz="7200" dirty="0">
              <a:latin typeface="Impact" charset="0"/>
              <a:cs typeface="Impact" charset="0"/>
              <a:sym typeface="나눔고딕OTF ExtraBold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789793" y="257071"/>
            <a:ext cx="105977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cs typeface="ＭＳ Ｐゴシック" charset="0"/>
                <a:sym typeface="나눔고딕OTF Bold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나눔고딕OTF Bold" charset="0"/>
                <a:ea typeface="ＭＳ Ｐゴシック" charset="0"/>
                <a:sym typeface="나눔고딕OTF Bold" charset="0"/>
              </a:defRPr>
            </a:lvl9pPr>
          </a:lstStyle>
          <a:p>
            <a:pPr eaLnBrk="1" hangingPunct="1"/>
            <a:r>
              <a:rPr lang="en-US" altLang="ko-KR" sz="7200" dirty="0" smtClean="0">
                <a:solidFill>
                  <a:schemeClr val="tx1"/>
                </a:solidFill>
                <a:latin typeface="Impact" charset="0"/>
                <a:cs typeface="Impact" charset="0"/>
                <a:sym typeface="나눔고딕OTF ExtraBold" charset="0"/>
              </a:rPr>
              <a:t>Time in Providential History</a:t>
            </a:r>
            <a:endParaRPr lang="en-US" altLang="ko-KR" sz="7200" dirty="0">
              <a:solidFill>
                <a:schemeClr val="tx1"/>
              </a:solidFill>
              <a:latin typeface="Impact" charset="0"/>
              <a:cs typeface="Impact" charset="0"/>
              <a:sym typeface="나눔고딕OTF ExtraBold" charset="0"/>
            </a:endParaRPr>
          </a:p>
        </p:txBody>
      </p:sp>
      <p:pic>
        <p:nvPicPr>
          <p:cNvPr id="6" name="Picture 5" descr="imgres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648" y="2609528"/>
            <a:ext cx="7100794" cy="7971998"/>
          </a:xfrm>
          <a:prstGeom prst="rect">
            <a:avLst/>
          </a:prstGeom>
          <a:noFill/>
          <a:ln>
            <a:noFill/>
          </a:ln>
          <a:effectLst>
            <a:glow rad="914400">
              <a:schemeClr val="accent5">
                <a:lumMod val="40000"/>
                <a:lumOff val="60000"/>
                <a:alpha val="23000"/>
              </a:schemeClr>
            </a:glow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gres-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3329178"/>
            <a:ext cx="4680520" cy="7034754"/>
          </a:xfrm>
          <a:prstGeom prst="rect">
            <a:avLst/>
          </a:prstGeom>
          <a:noFill/>
          <a:ln>
            <a:noFill/>
          </a:ln>
          <a:effectLst>
            <a:glow rad="914400">
              <a:schemeClr val="accent5">
                <a:lumMod val="40000"/>
                <a:lumOff val="60000"/>
                <a:alpha val="23000"/>
              </a:schemeClr>
            </a:glow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res-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b="4297"/>
          <a:stretch>
            <a:fillRect/>
          </a:stretch>
        </p:blipFill>
        <p:spPr bwMode="auto">
          <a:xfrm>
            <a:off x="8011173" y="5579096"/>
            <a:ext cx="15323008" cy="8136904"/>
          </a:xfrm>
          <a:prstGeom prst="rect">
            <a:avLst/>
          </a:prstGeom>
          <a:noFill/>
          <a:ln>
            <a:noFill/>
          </a:ln>
          <a:effectLst>
            <a:glow rad="698500">
              <a:schemeClr val="accent5">
                <a:lumMod val="20000"/>
                <a:lumOff val="80000"/>
                <a:alpha val="50000"/>
              </a:schemeClr>
            </a:glow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3879">
        <p:fade/>
      </p:transition>
    </mc:Choice>
    <mc:Fallback xmlns="">
      <p:transition xmlns:p14="http://schemas.microsoft.com/office/powerpoint/2010/main" spd="slow" advTm="33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8" name="Curved Down Arrow 17"/>
          <p:cNvSpPr/>
          <p:nvPr/>
        </p:nvSpPr>
        <p:spPr bwMode="auto">
          <a:xfrm rot="10800000" flipH="1">
            <a:off x="1390801" y="7722096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497960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207225" y="7650088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2830960" y="4625752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3335017" y="7650086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 flipH="1">
            <a:off x="432048" y="2825552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3911080" y="4193704"/>
            <a:ext cx="2160240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5400" dirty="0" smtClean="0">
                <a:latin typeface="Impact"/>
                <a:ea typeface="Impact"/>
                <a:cs typeface="Impact"/>
                <a:sym typeface="나눔고딕 Bold" charset="-127"/>
              </a:rPr>
              <a:t>Failure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919192" y="5129808"/>
            <a:ext cx="72008" cy="54006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4"/>
          <p:cNvSpPr>
            <a:spLocks/>
          </p:cNvSpPr>
          <p:nvPr/>
        </p:nvSpPr>
        <p:spPr bwMode="auto">
          <a:xfrm>
            <a:off x="3191000" y="10314384"/>
            <a:ext cx="3672408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5400" dirty="0" smtClean="0">
                <a:latin typeface="Impact"/>
                <a:ea typeface="Impact"/>
                <a:cs typeface="Impact"/>
                <a:sym typeface="나눔고딕 Bold" charset="-127"/>
              </a:rPr>
              <a:t>Restoration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" name="Frame 5"/>
          <p:cNvSpPr/>
          <p:nvPr/>
        </p:nvSpPr>
        <p:spPr bwMode="auto">
          <a:xfrm>
            <a:off x="8591600" y="7362056"/>
            <a:ext cx="1152128" cy="576064"/>
          </a:xfrm>
          <a:prstGeom prst="fram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Frame 23"/>
          <p:cNvSpPr/>
          <p:nvPr/>
        </p:nvSpPr>
        <p:spPr bwMode="auto">
          <a:xfrm>
            <a:off x="10895856" y="7362056"/>
            <a:ext cx="1152128" cy="576064"/>
          </a:xfrm>
          <a:prstGeom prst="fram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Frame 24"/>
          <p:cNvSpPr/>
          <p:nvPr/>
        </p:nvSpPr>
        <p:spPr bwMode="auto">
          <a:xfrm>
            <a:off x="13848184" y="7362056"/>
            <a:ext cx="1152128" cy="576064"/>
          </a:xfrm>
          <a:prstGeom prst="fram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0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1558">
        <p:fade/>
      </p:transition>
    </mc:Choice>
    <mc:Fallback xmlns="">
      <p:transition xmlns:p14="http://schemas.microsoft.com/office/powerpoint/2010/main" spd="slow" advTm="21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20" grpId="0"/>
      <p:bldP spid="6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8" name="Curved Down Arrow 17"/>
          <p:cNvSpPr/>
          <p:nvPr/>
        </p:nvSpPr>
        <p:spPr bwMode="auto">
          <a:xfrm rot="10800000" flipH="1">
            <a:off x="1390801" y="7722096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497960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207225" y="7650088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2830960" y="4625752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3335017" y="7650086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 flipH="1">
            <a:off x="432048" y="2825552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8077306" y="6954180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Abraham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0" name="Rectangle 4"/>
          <p:cNvSpPr>
            <a:spLocks/>
          </p:cNvSpPr>
          <p:nvPr/>
        </p:nvSpPr>
        <p:spPr bwMode="auto">
          <a:xfrm>
            <a:off x="3911080" y="6954180"/>
            <a:ext cx="273630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Noah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6071320" y="6954180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9" name="Rectangle 4"/>
          <p:cNvSpPr>
            <a:spLocks/>
          </p:cNvSpPr>
          <p:nvPr/>
        </p:nvSpPr>
        <p:spPr bwMode="auto">
          <a:xfrm>
            <a:off x="3911080" y="7794104"/>
            <a:ext cx="273630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 Gen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1" name="Rectangle 4"/>
          <p:cNvSpPr>
            <a:spLocks/>
          </p:cNvSpPr>
          <p:nvPr/>
        </p:nvSpPr>
        <p:spPr bwMode="auto">
          <a:xfrm>
            <a:off x="8015536" y="7794104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 Tribes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7583488" y="8658200"/>
            <a:ext cx="309634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70 Kinsmen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" name="Rectangle 4"/>
          <p:cNvSpPr>
            <a:spLocks/>
          </p:cNvSpPr>
          <p:nvPr/>
        </p:nvSpPr>
        <p:spPr bwMode="auto">
          <a:xfrm>
            <a:off x="10823848" y="6930008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0" name="Rectangle 4"/>
          <p:cNvSpPr>
            <a:spLocks/>
          </p:cNvSpPr>
          <p:nvPr/>
        </p:nvSpPr>
        <p:spPr bwMode="auto">
          <a:xfrm>
            <a:off x="7583488" y="9666312"/>
            <a:ext cx="309634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70 Elders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1" name="Rectangle 4"/>
          <p:cNvSpPr>
            <a:spLocks/>
          </p:cNvSpPr>
          <p:nvPr/>
        </p:nvSpPr>
        <p:spPr bwMode="auto">
          <a:xfrm>
            <a:off x="10463808" y="7794104"/>
            <a:ext cx="309634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 Disciples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2" name="Rectangle 4"/>
          <p:cNvSpPr>
            <a:spLocks/>
          </p:cNvSpPr>
          <p:nvPr/>
        </p:nvSpPr>
        <p:spPr bwMode="auto">
          <a:xfrm>
            <a:off x="10463808" y="8658200"/>
            <a:ext cx="309634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70 Followers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5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5098">
        <p:fade/>
      </p:transition>
    </mc:Choice>
    <mc:Fallback xmlns="">
      <p:transition xmlns:p14="http://schemas.microsoft.com/office/powerpoint/2010/main" spd="slow" advTm="15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15" grpId="1"/>
      <p:bldP spid="19" grpId="0"/>
      <p:bldP spid="21" grpId="0"/>
      <p:bldP spid="22" grpId="0"/>
      <p:bldP spid="26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7" name="Curved Down Arrow 16"/>
          <p:cNvSpPr/>
          <p:nvPr/>
        </p:nvSpPr>
        <p:spPr bwMode="auto">
          <a:xfrm flipH="1">
            <a:off x="4991200" y="6342504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063209" y="7578080"/>
            <a:ext cx="4680520" cy="1800200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3839072" y="8586192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Abraham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0" name="Rectangle 4"/>
          <p:cNvSpPr>
            <a:spLocks/>
          </p:cNvSpPr>
          <p:nvPr/>
        </p:nvSpPr>
        <p:spPr bwMode="auto">
          <a:xfrm>
            <a:off x="3335016" y="7794104"/>
            <a:ext cx="273630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Noah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6071320" y="6641976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279232" y="7506072"/>
            <a:ext cx="201622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567264" y="7578080"/>
            <a:ext cx="1656184" cy="72008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439472" y="7506072"/>
            <a:ext cx="180020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223448" y="7506072"/>
            <a:ext cx="864096" cy="1728192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7295456" y="7578080"/>
            <a:ext cx="1512168" cy="10801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935416" y="7434064"/>
            <a:ext cx="360040" cy="194421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7" idx="1"/>
          </p:cNvCxnSpPr>
          <p:nvPr/>
        </p:nvCxnSpPr>
        <p:spPr bwMode="auto">
          <a:xfrm flipV="1">
            <a:off x="6071320" y="7506072"/>
            <a:ext cx="1150698" cy="14287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7079432" y="7362056"/>
            <a:ext cx="360040" cy="432048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0" name="Picture 59" descr="images.png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044">
            <a:off x="3942975" y="7258579"/>
            <a:ext cx="3203862" cy="1807445"/>
          </a:xfrm>
          <a:prstGeom prst="rect">
            <a:avLst/>
          </a:prstGeom>
        </p:spPr>
      </p:pic>
      <p:sp>
        <p:nvSpPr>
          <p:cNvPr id="61" name="Rectangle 4"/>
          <p:cNvSpPr>
            <a:spLocks/>
          </p:cNvSpPr>
          <p:nvPr/>
        </p:nvSpPr>
        <p:spPr bwMode="auto">
          <a:xfrm>
            <a:off x="5423248" y="925197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2" name="Rectangle 4"/>
          <p:cNvSpPr>
            <a:spLocks/>
          </p:cNvSpPr>
          <p:nvPr/>
        </p:nvSpPr>
        <p:spPr bwMode="auto">
          <a:xfrm>
            <a:off x="6647384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3" name="Rectangle 4"/>
          <p:cNvSpPr>
            <a:spLocks/>
          </p:cNvSpPr>
          <p:nvPr/>
        </p:nvSpPr>
        <p:spPr bwMode="auto">
          <a:xfrm>
            <a:off x="7655496" y="881992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4" name="Rectangle 4"/>
          <p:cNvSpPr>
            <a:spLocks/>
          </p:cNvSpPr>
          <p:nvPr/>
        </p:nvSpPr>
        <p:spPr bwMode="auto">
          <a:xfrm>
            <a:off x="8519592" y="779410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58752" y="10962456"/>
            <a:ext cx="14617624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solidFill>
                  <a:srgbClr val="FF6600"/>
                </a:solidFill>
                <a:latin typeface="Impact"/>
                <a:ea typeface="Impact"/>
                <a:cs typeface="Impact"/>
                <a:sym typeface="나눔고딕 Bold" charset="-127"/>
              </a:rPr>
              <a:t>Restoration of the four-position foundation </a:t>
            </a:r>
            <a:endParaRPr lang="ko-KR" altLang="en-US" sz="5400" dirty="0">
              <a:solidFill>
                <a:srgbClr val="FF66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6431360" y="10170368"/>
            <a:ext cx="0" cy="79208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7655496" y="10098360"/>
            <a:ext cx="0" cy="86409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8663608" y="9810328"/>
            <a:ext cx="0" cy="115212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9527704" y="8658200"/>
            <a:ext cx="0" cy="2376264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0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1408">
        <p:fade/>
      </p:transition>
    </mc:Choice>
    <mc:Fallback xmlns="">
      <p:transition xmlns:p14="http://schemas.microsoft.com/office/powerpoint/2010/main" spd="slow" advTm="31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61" grpId="0"/>
      <p:bldP spid="62" grpId="0"/>
      <p:bldP spid="63" grpId="0"/>
      <p:bldP spid="6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5" name="Oval 4"/>
          <p:cNvSpPr/>
          <p:nvPr/>
        </p:nvSpPr>
        <p:spPr bwMode="auto">
          <a:xfrm>
            <a:off x="5279232" y="8586192"/>
            <a:ext cx="2088232" cy="2088232"/>
          </a:xfrm>
          <a:prstGeom prst="ellipse">
            <a:avLst/>
          </a:prstGeom>
          <a:solidFill>
            <a:srgbClr val="C1FDF9">
              <a:alpha val="7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20800">
              <a:schemeClr val="accent1">
                <a:lumMod val="20000"/>
                <a:lumOff val="80000"/>
                <a:alpha val="60000"/>
              </a:schemeClr>
            </a:glow>
            <a:softEdge rad="6096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342504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063209" y="7578080"/>
            <a:ext cx="4680520" cy="1800200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279232" y="7506072"/>
            <a:ext cx="201622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567264" y="7578080"/>
            <a:ext cx="1656184" cy="72008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439472" y="7506072"/>
            <a:ext cx="180020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223448" y="7506072"/>
            <a:ext cx="864096" cy="1728192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7295456" y="7578080"/>
            <a:ext cx="1512168" cy="10801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935416" y="7434064"/>
            <a:ext cx="360040" cy="194421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7" idx="1"/>
          </p:cNvCxnSpPr>
          <p:nvPr/>
        </p:nvCxnSpPr>
        <p:spPr bwMode="auto">
          <a:xfrm flipV="1">
            <a:off x="6071320" y="7506072"/>
            <a:ext cx="1150698" cy="14287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7079432" y="7362056"/>
            <a:ext cx="360040" cy="432048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Rectangle 4"/>
          <p:cNvSpPr>
            <a:spLocks/>
          </p:cNvSpPr>
          <p:nvPr/>
        </p:nvSpPr>
        <p:spPr bwMode="auto">
          <a:xfrm>
            <a:off x="5423248" y="925197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2" name="Rectangle 4"/>
          <p:cNvSpPr>
            <a:spLocks/>
          </p:cNvSpPr>
          <p:nvPr/>
        </p:nvSpPr>
        <p:spPr bwMode="auto">
          <a:xfrm>
            <a:off x="6647384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3" name="Rectangle 4"/>
          <p:cNvSpPr>
            <a:spLocks/>
          </p:cNvSpPr>
          <p:nvPr/>
        </p:nvSpPr>
        <p:spPr bwMode="auto">
          <a:xfrm>
            <a:off x="7655496" y="881992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4" name="Rectangle 4"/>
          <p:cNvSpPr>
            <a:spLocks/>
          </p:cNvSpPr>
          <p:nvPr/>
        </p:nvSpPr>
        <p:spPr bwMode="auto">
          <a:xfrm>
            <a:off x="8519592" y="779410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7264" y="6497960"/>
            <a:ext cx="30243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dirty="0" smtClean="0">
                <a:latin typeface="Impact"/>
                <a:ea typeface="Impact"/>
                <a:cs typeface="Impact"/>
                <a:sym typeface="나눔고딕 Bold" charset="-127"/>
              </a:rPr>
              <a:t>The Ark</a:t>
            </a:r>
            <a:endParaRPr lang="ko-KR" altLang="en-US" sz="36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23448" y="5849888"/>
            <a:ext cx="3024336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Exodus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83688" y="4265712"/>
            <a:ext cx="3024336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800" dirty="0" smtClean="0">
                <a:latin typeface="Impact"/>
                <a:ea typeface="Impact"/>
                <a:cs typeface="Impact"/>
                <a:sym typeface="나눔고딕 Bold" charset="-127"/>
              </a:rPr>
              <a:t>David’s Kingdom</a:t>
            </a:r>
            <a:endParaRPr lang="ko-KR" altLang="en-US" sz="48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27904" y="2719076"/>
            <a:ext cx="4608512" cy="19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latin typeface="Impact"/>
                <a:ea typeface="Impact"/>
                <a:cs typeface="Impact"/>
                <a:sym typeface="나눔고딕 Bold" charset="-127"/>
              </a:rPr>
              <a:t>Charlemagne’s Empire 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8752" y="10962456"/>
            <a:ext cx="14617624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solidFill>
                  <a:srgbClr val="FF6600"/>
                </a:solidFill>
                <a:latin typeface="Impact"/>
                <a:ea typeface="Impact"/>
                <a:cs typeface="Impact"/>
                <a:sym typeface="나눔고딕 Bold" charset="-127"/>
              </a:rPr>
              <a:t>Restoration of the four-position foundation </a:t>
            </a:r>
            <a:endParaRPr lang="ko-KR" altLang="en-US" sz="5400" dirty="0">
              <a:solidFill>
                <a:srgbClr val="FF66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431360" y="10170368"/>
            <a:ext cx="0" cy="79208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7655496" y="10098360"/>
            <a:ext cx="0" cy="86409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8663608" y="9810328"/>
            <a:ext cx="0" cy="115212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9527704" y="8658200"/>
            <a:ext cx="0" cy="2376264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4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2260">
        <p:fade/>
      </p:transition>
    </mc:Choice>
    <mc:Fallback xmlns="">
      <p:transition xmlns:p14="http://schemas.microsoft.com/office/powerpoint/2010/main" spd="slow" advTm="12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2" grpId="0"/>
      <p:bldP spid="23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5" name="Oval 4"/>
          <p:cNvSpPr/>
          <p:nvPr/>
        </p:nvSpPr>
        <p:spPr bwMode="auto">
          <a:xfrm>
            <a:off x="6503368" y="8514184"/>
            <a:ext cx="2088232" cy="2088232"/>
          </a:xfrm>
          <a:prstGeom prst="ellipse">
            <a:avLst/>
          </a:prstGeom>
          <a:solidFill>
            <a:srgbClr val="C1FDF9">
              <a:alpha val="7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20800">
              <a:schemeClr val="accent1">
                <a:lumMod val="20000"/>
                <a:lumOff val="80000"/>
                <a:alpha val="60000"/>
              </a:schemeClr>
            </a:glow>
            <a:softEdge rad="6096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342504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063209" y="7578080"/>
            <a:ext cx="4680520" cy="1800200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279232" y="7506072"/>
            <a:ext cx="201622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567264" y="7578080"/>
            <a:ext cx="1656184" cy="72008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439472" y="7506072"/>
            <a:ext cx="180020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223448" y="7506072"/>
            <a:ext cx="864096" cy="1728192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7295456" y="7578080"/>
            <a:ext cx="1512168" cy="10801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935416" y="7434064"/>
            <a:ext cx="360040" cy="194421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7" idx="1"/>
          </p:cNvCxnSpPr>
          <p:nvPr/>
        </p:nvCxnSpPr>
        <p:spPr bwMode="auto">
          <a:xfrm flipV="1">
            <a:off x="6071320" y="7506072"/>
            <a:ext cx="1150698" cy="14287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7079432" y="7362056"/>
            <a:ext cx="360040" cy="432048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Rectangle 4"/>
          <p:cNvSpPr>
            <a:spLocks/>
          </p:cNvSpPr>
          <p:nvPr/>
        </p:nvSpPr>
        <p:spPr bwMode="auto">
          <a:xfrm>
            <a:off x="5423248" y="925197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2" name="Rectangle 4"/>
          <p:cNvSpPr>
            <a:spLocks/>
          </p:cNvSpPr>
          <p:nvPr/>
        </p:nvSpPr>
        <p:spPr bwMode="auto">
          <a:xfrm>
            <a:off x="6647384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3" name="Rectangle 4"/>
          <p:cNvSpPr>
            <a:spLocks/>
          </p:cNvSpPr>
          <p:nvPr/>
        </p:nvSpPr>
        <p:spPr bwMode="auto">
          <a:xfrm>
            <a:off x="7655496" y="881992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4" name="Rectangle 4"/>
          <p:cNvSpPr>
            <a:spLocks/>
          </p:cNvSpPr>
          <p:nvPr/>
        </p:nvSpPr>
        <p:spPr bwMode="auto">
          <a:xfrm>
            <a:off x="8519592" y="779410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7264" y="6497960"/>
            <a:ext cx="30243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dirty="0" smtClean="0">
                <a:latin typeface="Impact"/>
                <a:ea typeface="Impact"/>
                <a:cs typeface="Impact"/>
                <a:sym typeface="나눔고딕 Bold" charset="-127"/>
              </a:rPr>
              <a:t>Moses’ fast</a:t>
            </a:r>
            <a:endParaRPr lang="ko-KR" altLang="en-US" sz="36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39472" y="5561856"/>
            <a:ext cx="3024336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Spy mission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83688" y="4265712"/>
            <a:ext cx="30243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800" dirty="0" smtClean="0">
                <a:latin typeface="Impact"/>
                <a:ea typeface="Impact"/>
                <a:cs typeface="Impact"/>
                <a:sym typeface="나눔고딕 Bold" charset="-127"/>
              </a:rPr>
              <a:t>Jesus’ fast</a:t>
            </a:r>
            <a:endParaRPr lang="ko-KR" altLang="en-US" sz="48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471920" y="2287028"/>
            <a:ext cx="4608512" cy="19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>
                <a:latin typeface="Impact"/>
                <a:ea typeface="Impact"/>
                <a:cs typeface="Impact"/>
                <a:sym typeface="나눔고딕 Bold" charset="-127"/>
              </a:rPr>
              <a:t>R</a:t>
            </a:r>
            <a:r>
              <a:rPr lang="en-US" altLang="ko-KR" sz="5400" dirty="0" smtClean="0">
                <a:latin typeface="Impact"/>
                <a:ea typeface="Impact"/>
                <a:cs typeface="Impact"/>
                <a:sym typeface="나눔고딕 Bold" charset="-127"/>
              </a:rPr>
              <a:t>esurrection ministry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8752" y="10962456"/>
            <a:ext cx="14617624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solidFill>
                  <a:srgbClr val="FF6600"/>
                </a:solidFill>
                <a:latin typeface="Impact"/>
                <a:ea typeface="Impact"/>
                <a:cs typeface="Impact"/>
                <a:sym typeface="나눔고딕 Bold" charset="-127"/>
              </a:rPr>
              <a:t>Restoration of the four-position foundation </a:t>
            </a:r>
            <a:endParaRPr lang="ko-KR" altLang="en-US" sz="5400" dirty="0">
              <a:solidFill>
                <a:srgbClr val="FF66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6431360" y="10170368"/>
            <a:ext cx="0" cy="79208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7655496" y="10098360"/>
            <a:ext cx="0" cy="86409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8663608" y="9810328"/>
            <a:ext cx="0" cy="115212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9527704" y="8658200"/>
            <a:ext cx="0" cy="2376264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6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993">
        <p:fade/>
      </p:transition>
    </mc:Choice>
    <mc:Fallback xmlns="">
      <p:transition xmlns:p14="http://schemas.microsoft.com/office/powerpoint/2010/main" spd="slow" advTm="10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2" grpId="0"/>
      <p:bldP spid="23" grpId="0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5" name="Oval 4"/>
          <p:cNvSpPr/>
          <p:nvPr/>
        </p:nvSpPr>
        <p:spPr bwMode="auto">
          <a:xfrm>
            <a:off x="7439472" y="8298160"/>
            <a:ext cx="2088232" cy="2088232"/>
          </a:xfrm>
          <a:prstGeom prst="ellipse">
            <a:avLst/>
          </a:prstGeom>
          <a:solidFill>
            <a:srgbClr val="C1FDF9">
              <a:alpha val="7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20800">
              <a:schemeClr val="accent1">
                <a:lumMod val="20000"/>
                <a:lumOff val="80000"/>
                <a:alpha val="60000"/>
              </a:schemeClr>
            </a:glow>
            <a:softEdge rad="6096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342504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063209" y="7578080"/>
            <a:ext cx="4680520" cy="1800200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279232" y="7506072"/>
            <a:ext cx="201622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567264" y="7578080"/>
            <a:ext cx="1656184" cy="72008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439472" y="7506072"/>
            <a:ext cx="180020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223448" y="7506072"/>
            <a:ext cx="864096" cy="1728192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7295456" y="7578080"/>
            <a:ext cx="1512168" cy="10801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935416" y="7434064"/>
            <a:ext cx="360040" cy="194421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7" idx="1"/>
          </p:cNvCxnSpPr>
          <p:nvPr/>
        </p:nvCxnSpPr>
        <p:spPr bwMode="auto">
          <a:xfrm flipV="1">
            <a:off x="6071320" y="7506072"/>
            <a:ext cx="1150698" cy="14287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7079432" y="7362056"/>
            <a:ext cx="360040" cy="432048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Rectangle 4"/>
          <p:cNvSpPr>
            <a:spLocks/>
          </p:cNvSpPr>
          <p:nvPr/>
        </p:nvSpPr>
        <p:spPr bwMode="auto">
          <a:xfrm>
            <a:off x="5423248" y="925197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2" name="Rectangle 4"/>
          <p:cNvSpPr>
            <a:spLocks/>
          </p:cNvSpPr>
          <p:nvPr/>
        </p:nvSpPr>
        <p:spPr bwMode="auto">
          <a:xfrm>
            <a:off x="6647384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3" name="Rectangle 4"/>
          <p:cNvSpPr>
            <a:spLocks/>
          </p:cNvSpPr>
          <p:nvPr/>
        </p:nvSpPr>
        <p:spPr bwMode="auto">
          <a:xfrm>
            <a:off x="7655496" y="881992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4" name="Rectangle 4"/>
          <p:cNvSpPr>
            <a:spLocks/>
          </p:cNvSpPr>
          <p:nvPr/>
        </p:nvSpPr>
        <p:spPr bwMode="auto">
          <a:xfrm>
            <a:off x="8519592" y="779410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7264" y="6497960"/>
            <a:ext cx="30243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dirty="0" smtClean="0">
                <a:latin typeface="Impact"/>
                <a:ea typeface="Impact"/>
                <a:cs typeface="Impact"/>
                <a:sym typeface="나눔고딕 Bold" charset="-127"/>
              </a:rPr>
              <a:t>Noah’s doves</a:t>
            </a:r>
            <a:endParaRPr lang="ko-KR" altLang="en-US" sz="36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95456" y="5561856"/>
            <a:ext cx="3744416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Jacob’s exile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39672" y="4265712"/>
            <a:ext cx="33843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800" dirty="0" smtClean="0">
                <a:latin typeface="Impact"/>
                <a:ea typeface="Impact"/>
                <a:cs typeface="Impact"/>
                <a:sym typeface="나눔고딕 Bold" charset="-127"/>
              </a:rPr>
              <a:t>Israel’s exile</a:t>
            </a:r>
            <a:endParaRPr lang="ko-KR" altLang="en-US" sz="48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27904" y="2753544"/>
            <a:ext cx="4608512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latin typeface="Impact"/>
                <a:ea typeface="Impact"/>
                <a:cs typeface="Impact"/>
                <a:sym typeface="나눔고딕 Bold" charset="-127"/>
              </a:rPr>
              <a:t>Papal exile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8752" y="10962456"/>
            <a:ext cx="14617624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solidFill>
                  <a:srgbClr val="FF6600"/>
                </a:solidFill>
                <a:latin typeface="Impact"/>
                <a:ea typeface="Impact"/>
                <a:cs typeface="Impact"/>
                <a:sym typeface="나눔고딕 Bold" charset="-127"/>
              </a:rPr>
              <a:t>Restoration of the four-position foundation </a:t>
            </a:r>
            <a:endParaRPr lang="ko-KR" altLang="en-US" sz="5400" dirty="0">
              <a:solidFill>
                <a:srgbClr val="FF66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6431360" y="10170368"/>
            <a:ext cx="0" cy="79208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7655496" y="10098360"/>
            <a:ext cx="0" cy="86409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8663608" y="9810328"/>
            <a:ext cx="0" cy="115212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9527704" y="8658200"/>
            <a:ext cx="0" cy="2376264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4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9398">
        <p:fade/>
      </p:transition>
    </mc:Choice>
    <mc:Fallback xmlns="">
      <p:transition xmlns:p14="http://schemas.microsoft.com/office/powerpoint/2010/main" spd="slow" advTm="9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2" grpId="0"/>
      <p:bldP spid="23" grpId="0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5" name="Oval 4"/>
          <p:cNvSpPr/>
          <p:nvPr/>
        </p:nvSpPr>
        <p:spPr bwMode="auto">
          <a:xfrm>
            <a:off x="8447584" y="7146032"/>
            <a:ext cx="2088232" cy="2088232"/>
          </a:xfrm>
          <a:prstGeom prst="ellipse">
            <a:avLst/>
          </a:prstGeom>
          <a:solidFill>
            <a:srgbClr val="C1FDF9">
              <a:alpha val="7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20800">
              <a:schemeClr val="accent1">
                <a:lumMod val="20000"/>
                <a:lumOff val="80000"/>
                <a:alpha val="60000"/>
              </a:schemeClr>
            </a:glow>
            <a:softEdge rad="6096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342504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063209" y="7578080"/>
            <a:ext cx="4680520" cy="1800200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279232" y="7506072"/>
            <a:ext cx="201622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567264" y="7578080"/>
            <a:ext cx="1656184" cy="72008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439472" y="7506072"/>
            <a:ext cx="180020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223448" y="7506072"/>
            <a:ext cx="864096" cy="1728192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7295456" y="7578080"/>
            <a:ext cx="1512168" cy="10801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935416" y="7434064"/>
            <a:ext cx="360040" cy="194421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7" idx="1"/>
          </p:cNvCxnSpPr>
          <p:nvPr/>
        </p:nvCxnSpPr>
        <p:spPr bwMode="auto">
          <a:xfrm flipV="1">
            <a:off x="6071320" y="7506072"/>
            <a:ext cx="1150698" cy="14287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7079432" y="7362056"/>
            <a:ext cx="360040" cy="432048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Rectangle 4"/>
          <p:cNvSpPr>
            <a:spLocks/>
          </p:cNvSpPr>
          <p:nvPr/>
        </p:nvSpPr>
        <p:spPr bwMode="auto">
          <a:xfrm>
            <a:off x="5423248" y="925197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2" name="Rectangle 4"/>
          <p:cNvSpPr>
            <a:spLocks/>
          </p:cNvSpPr>
          <p:nvPr/>
        </p:nvSpPr>
        <p:spPr bwMode="auto">
          <a:xfrm>
            <a:off x="6647384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3" name="Rectangle 4"/>
          <p:cNvSpPr>
            <a:spLocks/>
          </p:cNvSpPr>
          <p:nvPr/>
        </p:nvSpPr>
        <p:spPr bwMode="auto">
          <a:xfrm>
            <a:off x="7655496" y="881992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4" name="Rectangle 4"/>
          <p:cNvSpPr>
            <a:spLocks/>
          </p:cNvSpPr>
          <p:nvPr/>
        </p:nvSpPr>
        <p:spPr bwMode="auto">
          <a:xfrm>
            <a:off x="8519592" y="779410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7304" y="6497960"/>
            <a:ext cx="30243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dirty="0">
                <a:latin typeface="Impact"/>
                <a:ea typeface="Impact"/>
                <a:cs typeface="Impact"/>
                <a:sym typeface="나눔고딕 Bold" charset="-127"/>
              </a:rPr>
              <a:t>F</a:t>
            </a:r>
            <a:r>
              <a:rPr lang="en-US" altLang="ko-KR" sz="3600" dirty="0" smtClean="0">
                <a:latin typeface="Impact"/>
                <a:ea typeface="Impact"/>
                <a:cs typeface="Impact"/>
                <a:sym typeface="나눔고딕 Bold" charset="-127"/>
              </a:rPr>
              <a:t>lood</a:t>
            </a:r>
            <a:endParaRPr lang="ko-KR" altLang="en-US" sz="36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95456" y="5561856"/>
            <a:ext cx="3744416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Slavery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39672" y="4265712"/>
            <a:ext cx="33843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4800" dirty="0" smtClean="0">
                <a:latin typeface="Impact"/>
                <a:ea typeface="Impact"/>
                <a:cs typeface="Impact"/>
                <a:sym typeface="나눔고딕 Bold" charset="-127"/>
              </a:rPr>
              <a:t>Wandering</a:t>
            </a:r>
            <a:endParaRPr lang="ko-KR" altLang="en-US" sz="48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27904" y="2753544"/>
            <a:ext cx="4608512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latin typeface="Impact"/>
                <a:ea typeface="Impact"/>
                <a:cs typeface="Impact"/>
                <a:sym typeface="나눔고딕 Bold" charset="-127"/>
              </a:rPr>
              <a:t>Awaiting Jesus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8752" y="10962456"/>
            <a:ext cx="14617624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5400" dirty="0" smtClean="0">
                <a:solidFill>
                  <a:srgbClr val="FF6600"/>
                </a:solidFill>
                <a:latin typeface="Impact"/>
                <a:ea typeface="Impact"/>
                <a:cs typeface="Impact"/>
                <a:sym typeface="나눔고딕 Bold" charset="-127"/>
              </a:rPr>
              <a:t>Restoration of the four-position foundation </a:t>
            </a:r>
            <a:endParaRPr lang="ko-KR" altLang="en-US" sz="5400" dirty="0">
              <a:solidFill>
                <a:srgbClr val="FF66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6431360" y="10170368"/>
            <a:ext cx="0" cy="79208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7655496" y="10098360"/>
            <a:ext cx="0" cy="86409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8663608" y="9810328"/>
            <a:ext cx="0" cy="115212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9527704" y="8658200"/>
            <a:ext cx="0" cy="2376264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9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8633">
        <p:fade/>
      </p:transition>
    </mc:Choice>
    <mc:Fallback xmlns="">
      <p:transition xmlns:p14="http://schemas.microsoft.com/office/powerpoint/2010/main" spd="slow" advTm="8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2" grpId="0"/>
      <p:bldP spid="23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7" name="Curved Down Arrow 16"/>
          <p:cNvSpPr/>
          <p:nvPr/>
        </p:nvSpPr>
        <p:spPr bwMode="auto">
          <a:xfrm flipH="1">
            <a:off x="4991200" y="6342504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063209" y="7578080"/>
            <a:ext cx="4680520" cy="1800200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6071320" y="6641976"/>
            <a:ext cx="216024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279232" y="7506072"/>
            <a:ext cx="201622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567264" y="7578080"/>
            <a:ext cx="1656184" cy="72008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439472" y="7506072"/>
            <a:ext cx="180020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223448" y="7506072"/>
            <a:ext cx="864096" cy="1728192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7295456" y="7578080"/>
            <a:ext cx="1512168" cy="10801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935416" y="7434064"/>
            <a:ext cx="360040" cy="194421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7" idx="1"/>
          </p:cNvCxnSpPr>
          <p:nvPr/>
        </p:nvCxnSpPr>
        <p:spPr bwMode="auto">
          <a:xfrm flipV="1">
            <a:off x="6071320" y="7506072"/>
            <a:ext cx="1150698" cy="142872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7079432" y="7362056"/>
            <a:ext cx="360040" cy="432048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Rectangle 4"/>
          <p:cNvSpPr>
            <a:spLocks/>
          </p:cNvSpPr>
          <p:nvPr/>
        </p:nvSpPr>
        <p:spPr bwMode="auto">
          <a:xfrm>
            <a:off x="382688" y="6713984"/>
            <a:ext cx="3672408" cy="17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10 gen / 1600 y to Noah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2" name="Rectangle 4"/>
          <p:cNvSpPr>
            <a:spLocks/>
          </p:cNvSpPr>
          <p:nvPr/>
        </p:nvSpPr>
        <p:spPr bwMode="auto">
          <a:xfrm>
            <a:off x="6647384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3" name="Rectangle 4"/>
          <p:cNvSpPr>
            <a:spLocks/>
          </p:cNvSpPr>
          <p:nvPr/>
        </p:nvSpPr>
        <p:spPr bwMode="auto">
          <a:xfrm>
            <a:off x="7655496" y="881992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64" name="Rectangle 4"/>
          <p:cNvSpPr>
            <a:spLocks/>
          </p:cNvSpPr>
          <p:nvPr/>
        </p:nvSpPr>
        <p:spPr bwMode="auto">
          <a:xfrm>
            <a:off x="8519592" y="7794104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" name="Rectangle 4"/>
          <p:cNvSpPr>
            <a:spLocks/>
          </p:cNvSpPr>
          <p:nvPr/>
        </p:nvSpPr>
        <p:spPr bwMode="auto">
          <a:xfrm>
            <a:off x="382688" y="8803781"/>
            <a:ext cx="3888432" cy="17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10 gen / 400 y to Abraham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199112" y="7866112"/>
            <a:ext cx="936104" cy="432048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9548640">
            <a:off x="4455640" y="8955889"/>
            <a:ext cx="936104" cy="432048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Rectangle 4"/>
          <p:cNvSpPr>
            <a:spLocks/>
          </p:cNvSpPr>
          <p:nvPr/>
        </p:nvSpPr>
        <p:spPr bwMode="auto">
          <a:xfrm>
            <a:off x="5279232" y="9162256"/>
            <a:ext cx="1872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4400" dirty="0" smtClean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endParaRPr lang="ko-KR" altLang="en-US" sz="54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2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507">
        <p:fade/>
      </p:transition>
    </mc:Choice>
    <mc:Fallback xmlns="">
      <p:transition xmlns:p14="http://schemas.microsoft.com/office/powerpoint/2010/main" spd="slow" advTm="10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" grpId="0"/>
      <p:bldP spid="26" grpId="0"/>
      <p:bldP spid="3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5"/>
          <p:cNvSpPr>
            <a:spLocks noChangeShapeType="1"/>
          </p:cNvSpPr>
          <p:nvPr/>
        </p:nvSpPr>
        <p:spPr bwMode="auto">
          <a:xfrm rot="10800000" flipH="1">
            <a:off x="6071320" y="7362055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rot="10800000" flipH="1">
            <a:off x="6071320" y="6857999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rot="10800000" flipH="1">
            <a:off x="6071320" y="5705872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rot="10800000" flipH="1">
            <a:off x="6071320" y="5201816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rot="10800000" flipH="1">
            <a:off x="6071321" y="8874223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rot="10800000" flipH="1">
            <a:off x="6071321" y="8370167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7" name="Rectangle 1"/>
          <p:cNvSpPr>
            <a:spLocks/>
          </p:cNvSpPr>
          <p:nvPr/>
        </p:nvSpPr>
        <p:spPr bwMode="auto">
          <a:xfrm>
            <a:off x="2182888" y="6209928"/>
            <a:ext cx="249749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50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9 Stages</a:t>
            </a:r>
            <a:endParaRPr lang="en-US" altLang="ko-KR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  <a:p>
            <a:r>
              <a:rPr lang="en-US" altLang="ko-KR" sz="500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o</a:t>
            </a:r>
            <a:r>
              <a:rPr lang="en-US" altLang="ko-KR" sz="50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f </a:t>
            </a:r>
            <a:r>
              <a:rPr lang="en-US" altLang="ko-KR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Growth</a:t>
            </a:r>
          </a:p>
        </p:txBody>
      </p:sp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5341938" y="2321496"/>
            <a:ext cx="3465512" cy="2123504"/>
            <a:chOff x="0" y="0"/>
            <a:chExt cx="1576" cy="911"/>
          </a:xfrm>
        </p:grpSpPr>
        <p:pic>
          <p:nvPicPr>
            <p:cNvPr id="9235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76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4"/>
            <p:cNvSpPr>
              <a:spLocks/>
            </p:cNvSpPr>
            <p:nvPr/>
          </p:nvSpPr>
          <p:spPr bwMode="auto">
            <a:xfrm>
              <a:off x="91" y="113"/>
              <a:ext cx="1408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5000" b="0" dirty="0" smtClean="0"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Direct Dominion</a:t>
              </a:r>
              <a:endParaRPr lang="ko-KR" altLang="en-US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9219" name="Rectangle 5"/>
          <p:cNvSpPr>
            <a:spLocks/>
          </p:cNvSpPr>
          <p:nvPr/>
        </p:nvSpPr>
        <p:spPr bwMode="auto">
          <a:xfrm>
            <a:off x="2830960" y="953344"/>
            <a:ext cx="87300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70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Return to unity with God</a:t>
            </a:r>
            <a:endParaRPr lang="ko-KR" altLang="en-US" sz="7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9220" name="Rectangle 6"/>
          <p:cNvSpPr>
            <a:spLocks/>
          </p:cNvSpPr>
          <p:nvPr/>
        </p:nvSpPr>
        <p:spPr bwMode="auto">
          <a:xfrm>
            <a:off x="8039100" y="7850188"/>
            <a:ext cx="4521200" cy="1595437"/>
          </a:xfrm>
          <a:prstGeom prst="rect">
            <a:avLst/>
          </a:prstGeom>
          <a:solidFill>
            <a:srgbClr val="FCBD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1" name="Rectangle 7"/>
          <p:cNvSpPr>
            <a:spLocks/>
          </p:cNvSpPr>
          <p:nvPr/>
        </p:nvSpPr>
        <p:spPr bwMode="auto">
          <a:xfrm>
            <a:off x="8870950" y="8066088"/>
            <a:ext cx="28448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ja-JP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Formation</a:t>
            </a:r>
            <a:endParaRPr lang="ko-KR" altLang="en-US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9222" name="Rectangle 8"/>
          <p:cNvSpPr>
            <a:spLocks/>
          </p:cNvSpPr>
          <p:nvPr/>
        </p:nvSpPr>
        <p:spPr bwMode="auto">
          <a:xfrm>
            <a:off x="8039100" y="6245225"/>
            <a:ext cx="4521200" cy="1597025"/>
          </a:xfrm>
          <a:prstGeom prst="rect">
            <a:avLst/>
          </a:prstGeom>
          <a:solidFill>
            <a:srgbClr val="86CD4D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3" name="Rectangle 9"/>
          <p:cNvSpPr>
            <a:spLocks/>
          </p:cNvSpPr>
          <p:nvPr/>
        </p:nvSpPr>
        <p:spPr bwMode="auto">
          <a:xfrm>
            <a:off x="8870950" y="6638404"/>
            <a:ext cx="2844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ja-JP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Growth</a:t>
            </a:r>
            <a:endParaRPr lang="ko-KR" altLang="en-US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9224" name="Rectangle 10"/>
          <p:cNvSpPr>
            <a:spLocks/>
          </p:cNvSpPr>
          <p:nvPr/>
        </p:nvSpPr>
        <p:spPr bwMode="auto">
          <a:xfrm>
            <a:off x="8039100" y="4649788"/>
            <a:ext cx="4521200" cy="1595437"/>
          </a:xfrm>
          <a:prstGeom prst="rect">
            <a:avLst/>
          </a:prstGeom>
          <a:solidFill>
            <a:srgbClr val="47CCFC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5" name="Rectangle 11"/>
          <p:cNvSpPr>
            <a:spLocks/>
          </p:cNvSpPr>
          <p:nvPr/>
        </p:nvSpPr>
        <p:spPr bwMode="auto">
          <a:xfrm>
            <a:off x="8870950" y="5055816"/>
            <a:ext cx="33210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ja-JP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Completion</a:t>
            </a:r>
            <a:endParaRPr lang="ko-KR" altLang="en-US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pic>
        <p:nvPicPr>
          <p:cNvPr id="9226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361">
            <a:off x="4978400" y="4540250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5">
            <a:off x="4978400" y="9359900"/>
            <a:ext cx="7620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Line 14"/>
          <p:cNvSpPr>
            <a:spLocks noChangeShapeType="1"/>
          </p:cNvSpPr>
          <p:nvPr/>
        </p:nvSpPr>
        <p:spPr bwMode="auto">
          <a:xfrm>
            <a:off x="6045200" y="6249988"/>
            <a:ext cx="6500813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9" name="Line 15"/>
          <p:cNvSpPr>
            <a:spLocks noChangeShapeType="1"/>
          </p:cNvSpPr>
          <p:nvPr/>
        </p:nvSpPr>
        <p:spPr bwMode="auto">
          <a:xfrm rot="10800000" flipH="1">
            <a:off x="6045200" y="7850188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30" name="AutoShape 16"/>
          <p:cNvSpPr>
            <a:spLocks/>
          </p:cNvSpPr>
          <p:nvPr/>
        </p:nvSpPr>
        <p:spPr bwMode="auto">
          <a:xfrm rot="-5400000">
            <a:off x="4599162" y="6645622"/>
            <a:ext cx="5054600" cy="958156"/>
          </a:xfrm>
          <a:prstGeom prst="rightArrow">
            <a:avLst>
              <a:gd name="adj1" fmla="val 48657"/>
              <a:gd name="adj2" fmla="val 56839"/>
            </a:avLst>
          </a:prstGeom>
          <a:solidFill>
            <a:srgbClr val="FFA49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9231" name="Group 17"/>
          <p:cNvGrpSpPr>
            <a:grpSpLocks/>
          </p:cNvGrpSpPr>
          <p:nvPr/>
        </p:nvGrpSpPr>
        <p:grpSpPr bwMode="auto">
          <a:xfrm>
            <a:off x="5280025" y="9234488"/>
            <a:ext cx="3598863" cy="3384550"/>
            <a:chOff x="0" y="0"/>
            <a:chExt cx="1600" cy="1600"/>
          </a:xfrm>
        </p:grpSpPr>
        <p:pic>
          <p:nvPicPr>
            <p:cNvPr id="9232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Oval 19"/>
            <p:cNvSpPr>
              <a:spLocks/>
            </p:cNvSpPr>
            <p:nvPr/>
          </p:nvSpPr>
          <p:spPr bwMode="auto">
            <a:xfrm>
              <a:off x="198" y="236"/>
              <a:ext cx="1192" cy="1112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5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5000">
                <a:latin typeface="Impact" charset="0"/>
              </a:endParaRPr>
            </a:p>
          </p:txBody>
        </p:sp>
        <p:sp>
          <p:nvSpPr>
            <p:cNvPr id="9236" name="Rectangle 20"/>
            <p:cNvSpPr>
              <a:spLocks/>
            </p:cNvSpPr>
            <p:nvPr/>
          </p:nvSpPr>
          <p:spPr bwMode="auto">
            <a:xfrm>
              <a:off x="6" y="340"/>
              <a:ext cx="1575" cy="9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099" dir="2700000" algn="ctr" rotWithShape="0">
                <a:schemeClr val="bg2">
                  <a:alpha val="39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altLang="ja-JP" sz="5000" b="0" dirty="0"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Human Beings</a:t>
              </a:r>
              <a:endParaRPr lang="ko-KR" altLang="en-US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28" name="Rectangle 5"/>
          <p:cNvSpPr>
            <a:spLocks/>
          </p:cNvSpPr>
          <p:nvPr/>
        </p:nvSpPr>
        <p:spPr bwMode="auto">
          <a:xfrm>
            <a:off x="9295606" y="2844639"/>
            <a:ext cx="78954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70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Establish a new Adam</a:t>
            </a:r>
            <a:endParaRPr lang="ko-KR" altLang="en-US" sz="7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870892"/>
      </p:ext>
    </p:extLst>
  </p:cSld>
  <p:clrMapOvr>
    <a:masterClrMapping/>
  </p:clrMapOvr>
  <p:transition spd="slow" advTm="199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7" grpId="0"/>
      <p:bldP spid="9219" grpId="0"/>
      <p:bldP spid="9219" grpId="1"/>
      <p:bldP spid="9220" grpId="0" animBg="1"/>
      <p:bldP spid="9221" grpId="0"/>
      <p:bldP spid="9222" grpId="0" animBg="1"/>
      <p:bldP spid="9223" grpId="0"/>
      <p:bldP spid="9224" grpId="0" animBg="1"/>
      <p:bldP spid="9225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5"/>
          <p:cNvSpPr>
            <a:spLocks noChangeShapeType="1"/>
          </p:cNvSpPr>
          <p:nvPr/>
        </p:nvSpPr>
        <p:spPr bwMode="auto">
          <a:xfrm rot="10800000" flipH="1">
            <a:off x="6071320" y="7362055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rot="10800000" flipH="1">
            <a:off x="6071320" y="6857999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rot="10800000" flipH="1">
            <a:off x="6071320" y="5705872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rot="10800000" flipH="1">
            <a:off x="6071320" y="5201816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rot="10800000" flipH="1">
            <a:off x="6071321" y="8874223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rot="10800000" flipH="1">
            <a:off x="6071321" y="8370167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7" name="Rectangle 1"/>
          <p:cNvSpPr>
            <a:spLocks/>
          </p:cNvSpPr>
          <p:nvPr/>
        </p:nvSpPr>
        <p:spPr bwMode="auto">
          <a:xfrm>
            <a:off x="2182888" y="6209928"/>
            <a:ext cx="249749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50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9 Stages</a:t>
            </a:r>
            <a:endParaRPr lang="en-US" altLang="ko-KR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  <a:p>
            <a:r>
              <a:rPr lang="en-US" altLang="ko-KR" sz="500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o</a:t>
            </a:r>
            <a:r>
              <a:rPr lang="en-US" altLang="ko-KR" sz="50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f </a:t>
            </a:r>
            <a:r>
              <a:rPr lang="en-US" altLang="ko-KR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Growth</a:t>
            </a:r>
          </a:p>
        </p:txBody>
      </p:sp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5341938" y="2321496"/>
            <a:ext cx="3465512" cy="2123504"/>
            <a:chOff x="0" y="0"/>
            <a:chExt cx="1576" cy="911"/>
          </a:xfrm>
        </p:grpSpPr>
        <p:pic>
          <p:nvPicPr>
            <p:cNvPr id="9235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76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4"/>
            <p:cNvSpPr>
              <a:spLocks/>
            </p:cNvSpPr>
            <p:nvPr/>
          </p:nvSpPr>
          <p:spPr bwMode="auto">
            <a:xfrm>
              <a:off x="91" y="113"/>
              <a:ext cx="1408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5000" b="0" dirty="0" smtClean="0"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True Adam and Eve</a:t>
              </a:r>
              <a:endParaRPr lang="ko-KR" altLang="en-US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9219" name="Rectangle 5"/>
          <p:cNvSpPr>
            <a:spLocks/>
          </p:cNvSpPr>
          <p:nvPr/>
        </p:nvSpPr>
        <p:spPr bwMode="auto">
          <a:xfrm>
            <a:off x="2240548" y="953344"/>
            <a:ext cx="99108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700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Perfect embodiments of 40</a:t>
            </a:r>
            <a:endParaRPr lang="ko-KR" altLang="en-US" sz="7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9220" name="Rectangle 6"/>
          <p:cNvSpPr>
            <a:spLocks/>
          </p:cNvSpPr>
          <p:nvPr/>
        </p:nvSpPr>
        <p:spPr bwMode="auto">
          <a:xfrm>
            <a:off x="8039100" y="7850188"/>
            <a:ext cx="4521200" cy="1595437"/>
          </a:xfrm>
          <a:prstGeom prst="rect">
            <a:avLst/>
          </a:prstGeom>
          <a:solidFill>
            <a:srgbClr val="FCBD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1" name="Rectangle 7"/>
          <p:cNvSpPr>
            <a:spLocks/>
          </p:cNvSpPr>
          <p:nvPr/>
        </p:nvSpPr>
        <p:spPr bwMode="auto">
          <a:xfrm>
            <a:off x="8870950" y="8066088"/>
            <a:ext cx="28448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ja-JP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Formation</a:t>
            </a:r>
            <a:endParaRPr lang="ko-KR" altLang="en-US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9222" name="Rectangle 8"/>
          <p:cNvSpPr>
            <a:spLocks/>
          </p:cNvSpPr>
          <p:nvPr/>
        </p:nvSpPr>
        <p:spPr bwMode="auto">
          <a:xfrm>
            <a:off x="8039100" y="6245225"/>
            <a:ext cx="4521200" cy="1597025"/>
          </a:xfrm>
          <a:prstGeom prst="rect">
            <a:avLst/>
          </a:prstGeom>
          <a:solidFill>
            <a:srgbClr val="86CD4D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3" name="Rectangle 9"/>
          <p:cNvSpPr>
            <a:spLocks/>
          </p:cNvSpPr>
          <p:nvPr/>
        </p:nvSpPr>
        <p:spPr bwMode="auto">
          <a:xfrm>
            <a:off x="8870950" y="6638404"/>
            <a:ext cx="2844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ja-JP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Growth</a:t>
            </a:r>
            <a:endParaRPr lang="ko-KR" altLang="en-US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9224" name="Rectangle 10"/>
          <p:cNvSpPr>
            <a:spLocks/>
          </p:cNvSpPr>
          <p:nvPr/>
        </p:nvSpPr>
        <p:spPr bwMode="auto">
          <a:xfrm>
            <a:off x="8039100" y="4649788"/>
            <a:ext cx="4521200" cy="1595437"/>
          </a:xfrm>
          <a:prstGeom prst="rect">
            <a:avLst/>
          </a:prstGeom>
          <a:solidFill>
            <a:srgbClr val="47CCFC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5" name="Rectangle 11"/>
          <p:cNvSpPr>
            <a:spLocks/>
          </p:cNvSpPr>
          <p:nvPr/>
        </p:nvSpPr>
        <p:spPr bwMode="auto">
          <a:xfrm>
            <a:off x="8870950" y="5055816"/>
            <a:ext cx="33210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ja-JP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Completion</a:t>
            </a:r>
            <a:endParaRPr lang="ko-KR" altLang="en-US" sz="50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pic>
        <p:nvPicPr>
          <p:cNvPr id="9226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361">
            <a:off x="4978400" y="4540250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5">
            <a:off x="4978400" y="9359900"/>
            <a:ext cx="7620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Line 14"/>
          <p:cNvSpPr>
            <a:spLocks noChangeShapeType="1"/>
          </p:cNvSpPr>
          <p:nvPr/>
        </p:nvSpPr>
        <p:spPr bwMode="auto">
          <a:xfrm>
            <a:off x="6045200" y="6249988"/>
            <a:ext cx="6500813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9" name="Line 15"/>
          <p:cNvSpPr>
            <a:spLocks noChangeShapeType="1"/>
          </p:cNvSpPr>
          <p:nvPr/>
        </p:nvSpPr>
        <p:spPr bwMode="auto">
          <a:xfrm rot="10800000" flipH="1">
            <a:off x="6045200" y="7850188"/>
            <a:ext cx="6502400" cy="0"/>
          </a:xfrm>
          <a:prstGeom prst="line">
            <a:avLst/>
          </a:prstGeom>
          <a:noFill/>
          <a:ln w="50800">
            <a:solidFill>
              <a:srgbClr val="34343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30" name="AutoShape 16"/>
          <p:cNvSpPr>
            <a:spLocks/>
          </p:cNvSpPr>
          <p:nvPr/>
        </p:nvSpPr>
        <p:spPr bwMode="auto">
          <a:xfrm rot="-5400000">
            <a:off x="4599162" y="6645622"/>
            <a:ext cx="5054600" cy="958156"/>
          </a:xfrm>
          <a:prstGeom prst="rightArrow">
            <a:avLst>
              <a:gd name="adj1" fmla="val 48657"/>
              <a:gd name="adj2" fmla="val 56839"/>
            </a:avLst>
          </a:prstGeom>
          <a:solidFill>
            <a:srgbClr val="FFA49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9231" name="Group 17"/>
          <p:cNvGrpSpPr>
            <a:grpSpLocks/>
          </p:cNvGrpSpPr>
          <p:nvPr/>
        </p:nvGrpSpPr>
        <p:grpSpPr bwMode="auto">
          <a:xfrm>
            <a:off x="5280025" y="9234488"/>
            <a:ext cx="3598863" cy="3384550"/>
            <a:chOff x="0" y="0"/>
            <a:chExt cx="1600" cy="1600"/>
          </a:xfrm>
        </p:grpSpPr>
        <p:pic>
          <p:nvPicPr>
            <p:cNvPr id="9232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Oval 19"/>
            <p:cNvSpPr>
              <a:spLocks/>
            </p:cNvSpPr>
            <p:nvPr/>
          </p:nvSpPr>
          <p:spPr bwMode="auto">
            <a:xfrm>
              <a:off x="198" y="236"/>
              <a:ext cx="1192" cy="1112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5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 sz="5000">
                <a:latin typeface="Impact" charset="0"/>
              </a:endParaRPr>
            </a:p>
          </p:txBody>
        </p:sp>
        <p:sp>
          <p:nvSpPr>
            <p:cNvPr id="9236" name="Rectangle 20"/>
            <p:cNvSpPr>
              <a:spLocks/>
            </p:cNvSpPr>
            <p:nvPr/>
          </p:nvSpPr>
          <p:spPr bwMode="auto">
            <a:xfrm>
              <a:off x="6" y="340"/>
              <a:ext cx="1575" cy="9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099" dir="2700000" algn="ctr" rotWithShape="0">
                <a:schemeClr val="bg2">
                  <a:alpha val="39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altLang="ja-JP" sz="5000" b="0" dirty="0"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Human Beings</a:t>
              </a:r>
              <a:endParaRPr lang="ko-KR" altLang="en-US" sz="5000" b="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28" name="Rectangle 5"/>
          <p:cNvSpPr>
            <a:spLocks/>
          </p:cNvSpPr>
          <p:nvPr/>
        </p:nvSpPr>
        <p:spPr bwMode="auto">
          <a:xfrm>
            <a:off x="9311680" y="3041576"/>
            <a:ext cx="331236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ko-KR" sz="44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10 X 40 = 160</a:t>
            </a:r>
            <a:endParaRPr lang="ko-KR" altLang="en-US" sz="44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29" name="Rectangle 1"/>
          <p:cNvSpPr>
            <a:spLocks/>
          </p:cNvSpPr>
          <p:nvPr/>
        </p:nvSpPr>
        <p:spPr bwMode="auto">
          <a:xfrm>
            <a:off x="2237516" y="2920207"/>
            <a:ext cx="23882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540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S</a:t>
            </a:r>
            <a:r>
              <a:rPr lang="en-US" altLang="ko-KR" sz="54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tage 10</a:t>
            </a:r>
            <a:endParaRPr lang="en-US" altLang="ko-KR" sz="54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3" name="Half Frame 2"/>
          <p:cNvSpPr/>
          <p:nvPr/>
        </p:nvSpPr>
        <p:spPr bwMode="auto">
          <a:xfrm rot="18848169">
            <a:off x="12688287" y="2568058"/>
            <a:ext cx="1728192" cy="1512168"/>
          </a:xfrm>
          <a:prstGeom prst="halfFrame">
            <a:avLst>
              <a:gd name="adj1" fmla="val 4739"/>
              <a:gd name="adj2" fmla="val 6727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Rectangle 5"/>
          <p:cNvSpPr>
            <a:spLocks/>
          </p:cNvSpPr>
          <p:nvPr/>
        </p:nvSpPr>
        <p:spPr bwMode="auto">
          <a:xfrm>
            <a:off x="13848184" y="1889448"/>
            <a:ext cx="17281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ko-KR" sz="440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1</a:t>
            </a:r>
            <a:r>
              <a:rPr lang="en-US" altLang="ko-KR" sz="44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600</a:t>
            </a:r>
            <a:endParaRPr lang="ko-KR" altLang="en-US" sz="44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sp>
        <p:nvSpPr>
          <p:cNvPr id="32" name="Rectangle 5"/>
          <p:cNvSpPr>
            <a:spLocks/>
          </p:cNvSpPr>
          <p:nvPr/>
        </p:nvSpPr>
        <p:spPr bwMode="auto">
          <a:xfrm>
            <a:off x="13920192" y="4049688"/>
            <a:ext cx="17281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ko-KR" sz="4400" dirty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4</a:t>
            </a:r>
            <a:r>
              <a:rPr lang="en-US" altLang="ko-KR" sz="4400" b="0" dirty="0" smtClean="0"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rPr>
              <a:t>00</a:t>
            </a:r>
            <a:endParaRPr lang="ko-KR" altLang="en-US" sz="4400" b="0" dirty="0">
              <a:latin typeface="Impact" charset="0"/>
              <a:ea typeface="나눔고딕OTF ExtraBold" charset="0"/>
              <a:cs typeface="나눔고딕OTF ExtraBold" charset="0"/>
              <a:sym typeface="나눔고딕OTF ExtraBold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310326"/>
      </p:ext>
    </p:extLst>
  </p:cSld>
  <p:clrMapOvr>
    <a:masterClrMapping/>
  </p:clrMapOvr>
  <p:transition spd="slow" advTm="136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9" grpId="0"/>
      <p:bldP spid="28" grpId="0"/>
      <p:bldP spid="29" grpId="0"/>
      <p:bldP spid="3" grpId="0" animBg="1"/>
      <p:bldP spid="31" grpId="1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8" name="Curved Down Arrow 17"/>
          <p:cNvSpPr/>
          <p:nvPr/>
        </p:nvSpPr>
        <p:spPr bwMode="auto">
          <a:xfrm rot="10800000" flipH="1">
            <a:off x="1390801" y="7722096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00" y="8514184"/>
            <a:ext cx="2974569" cy="38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/>
          </p:cNvSpPr>
          <p:nvPr/>
        </p:nvSpPr>
        <p:spPr bwMode="auto">
          <a:xfrm>
            <a:off x="862578" y="12206347"/>
            <a:ext cx="3912598" cy="105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ko-KR" altLang="en-US" sz="5500" dirty="0" smtClean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Spengler</a:t>
            </a:r>
            <a:endParaRPr lang="ko-KR" altLang="en-US" sz="5500" dirty="0">
              <a:solidFill>
                <a:srgbClr val="00008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/>
          <a:stretch/>
        </p:blipFill>
        <p:spPr bwMode="auto">
          <a:xfrm>
            <a:off x="10845506" y="8586192"/>
            <a:ext cx="3947295" cy="38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/>
          </p:cNvSpPr>
          <p:nvPr/>
        </p:nvSpPr>
        <p:spPr bwMode="auto">
          <a:xfrm>
            <a:off x="10845506" y="12280738"/>
            <a:ext cx="4010790" cy="105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ko-KR" altLang="en-US" sz="5500" dirty="0" smtClean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Toynbee</a:t>
            </a:r>
            <a:endParaRPr lang="ko-KR" altLang="en-US" sz="5500" dirty="0">
              <a:solidFill>
                <a:srgbClr val="00008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497960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207225" y="7650088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2830960" y="4625752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3335017" y="7650086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 flipH="1">
            <a:off x="432048" y="2825552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Rectangle 4"/>
          <p:cNvSpPr>
            <a:spLocks/>
          </p:cNvSpPr>
          <p:nvPr/>
        </p:nvSpPr>
        <p:spPr bwMode="auto">
          <a:xfrm>
            <a:off x="5207224" y="2093492"/>
            <a:ext cx="7200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solidFill>
                  <a:schemeClr val="bg1"/>
                </a:solidFill>
                <a:latin typeface="Impact"/>
                <a:ea typeface="Impact"/>
                <a:cs typeface="Impact"/>
                <a:sym typeface="나눔고딕 Bold" charset="-127"/>
              </a:rPr>
              <a:t>Guided by principle</a:t>
            </a:r>
            <a:endParaRPr lang="ko-KR" altLang="en-US" sz="8000" dirty="0">
              <a:solidFill>
                <a:schemeClr val="bg1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4428">
        <p:fade/>
      </p:transition>
    </mc:Choice>
    <mc:Fallback xmlns="">
      <p:transition xmlns:p14="http://schemas.microsoft.com/office/powerpoint/2010/main" spd="slow" advTm="24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3" grpId="1"/>
      <p:bldP spid="15" grpId="0"/>
      <p:bldP spid="15" grpId="1"/>
      <p:bldP spid="17" grpId="0" animBg="1"/>
      <p:bldP spid="27" grpId="0" animBg="1"/>
      <p:bldP spid="28" grpId="0" animBg="1"/>
      <p:bldP spid="29" grpId="0" animBg="1"/>
      <p:bldP spid="16" grpId="0" animBg="1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/>
          </p:cNvSpPr>
          <p:nvPr/>
        </p:nvSpPr>
        <p:spPr bwMode="auto">
          <a:xfrm>
            <a:off x="1472209" y="1829013"/>
            <a:ext cx="60330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</a:p>
        </p:txBody>
      </p:sp>
      <p:sp>
        <p:nvSpPr>
          <p:cNvPr id="24580" name="Rectangle 4"/>
          <p:cNvSpPr>
            <a:spLocks/>
          </p:cNvSpPr>
          <p:nvPr/>
        </p:nvSpPr>
        <p:spPr bwMode="auto">
          <a:xfrm>
            <a:off x="382688" y="161256"/>
            <a:ext cx="403244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2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Symbolic Parallels</a:t>
            </a:r>
            <a:endParaRPr lang="en-US" altLang="en-US" sz="32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4581" name="Rectangle 5"/>
          <p:cNvSpPr>
            <a:spLocks/>
          </p:cNvSpPr>
          <p:nvPr/>
        </p:nvSpPr>
        <p:spPr bwMode="auto">
          <a:xfrm>
            <a:off x="3491509" y="1829013"/>
            <a:ext cx="5336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Noah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4349953" y="1160259"/>
            <a:ext cx="284876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 Departs for Haran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Isaac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2173884" y="4167426"/>
            <a:ext cx="868362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173884" y="4548426"/>
            <a:ext cx="1074102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2173884" y="3811826"/>
            <a:ext cx="66341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rot="10800000" flipH="1">
            <a:off x="2173884" y="3429239"/>
            <a:ext cx="4610100" cy="158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87" name="Rectangle 11"/>
          <p:cNvSpPr>
            <a:spLocks/>
          </p:cNvSpPr>
          <p:nvPr/>
        </p:nvSpPr>
        <p:spPr bwMode="auto">
          <a:xfrm>
            <a:off x="5310784" y="3265726"/>
            <a:ext cx="927100" cy="1397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1691284" y="2656126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1691284" y="2643426"/>
            <a:ext cx="408146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78126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37613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5767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9870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>
            <a:off x="11902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1703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>
            <a:off x="138578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597" name="Rectangle 21"/>
          <p:cNvSpPr>
            <a:spLocks/>
          </p:cNvSpPr>
          <p:nvPr/>
        </p:nvSpPr>
        <p:spPr bwMode="auto">
          <a:xfrm>
            <a:off x="7187209" y="1169368"/>
            <a:ext cx="113186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takes</a:t>
            </a:r>
            <a:r>
              <a:rPr dirty="0" smtClean="0">
                <a:latin typeface="Impact"/>
                <a:ea typeface="Impact"/>
                <a:cs typeface="Impact"/>
              </a:rPr>
              <a:t>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the birthright</a:t>
            </a:r>
          </a:p>
        </p:txBody>
      </p:sp>
      <p:sp>
        <p:nvSpPr>
          <p:cNvPr id="24598" name="Rectangle 22"/>
          <p:cNvSpPr>
            <a:spLocks/>
          </p:cNvSpPr>
          <p:nvPr/>
        </p:nvSpPr>
        <p:spPr bwMode="auto">
          <a:xfrm>
            <a:off x="9144149" y="809328"/>
            <a:ext cx="1463675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Blessed by God and Goes to Haran</a:t>
            </a:r>
          </a:p>
        </p:txBody>
      </p:sp>
      <p:sp>
        <p:nvSpPr>
          <p:cNvPr id="24599" name="Rectangle 23"/>
          <p:cNvSpPr>
            <a:spLocks/>
          </p:cNvSpPr>
          <p:nvPr/>
        </p:nvSpPr>
        <p:spPr bwMode="auto">
          <a:xfrm>
            <a:off x="10878593" y="1097360"/>
            <a:ext cx="1961479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Jacob's Family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 Departs Haran to Return to Canaan</a:t>
            </a:r>
          </a:p>
        </p:txBody>
      </p:sp>
      <p:sp>
        <p:nvSpPr>
          <p:cNvPr id="24600" name="Rectangle 24"/>
          <p:cNvSpPr>
            <a:spLocks/>
          </p:cNvSpPr>
          <p:nvPr/>
        </p:nvSpPr>
        <p:spPr bwMode="auto">
          <a:xfrm>
            <a:off x="13257809" y="1663913"/>
            <a:ext cx="200337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visits Joseph</a:t>
            </a:r>
          </a:p>
        </p:txBody>
      </p:sp>
      <p:sp>
        <p:nvSpPr>
          <p:cNvPr id="24601" name="Rectangle 25"/>
          <p:cNvSpPr>
            <a:spLocks/>
          </p:cNvSpPr>
          <p:nvPr/>
        </p:nvSpPr>
        <p:spPr bwMode="auto">
          <a:xfrm>
            <a:off x="2348509" y="2870413"/>
            <a:ext cx="5546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1,600</a:t>
            </a:r>
          </a:p>
        </p:txBody>
      </p:sp>
      <p:sp>
        <p:nvSpPr>
          <p:cNvPr id="24602" name="Rectangle 26"/>
          <p:cNvSpPr>
            <a:spLocks/>
          </p:cNvSpPr>
          <p:nvPr/>
        </p:nvSpPr>
        <p:spPr bwMode="auto">
          <a:xfrm>
            <a:off x="4494809" y="2870413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4603" name="Rectangle 27"/>
          <p:cNvSpPr>
            <a:spLocks/>
          </p:cNvSpPr>
          <p:nvPr/>
        </p:nvSpPr>
        <p:spPr bwMode="auto">
          <a:xfrm>
            <a:off x="6501409" y="2870413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24604" name="Rectangle 28"/>
          <p:cNvSpPr>
            <a:spLocks/>
          </p:cNvSpPr>
          <p:nvPr/>
        </p:nvSpPr>
        <p:spPr bwMode="auto">
          <a:xfrm>
            <a:off x="86223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24605" name="Rectangle 29"/>
          <p:cNvSpPr>
            <a:spLocks/>
          </p:cNvSpPr>
          <p:nvPr/>
        </p:nvSpPr>
        <p:spPr bwMode="auto">
          <a:xfrm>
            <a:off x="10667009" y="2870413"/>
            <a:ext cx="2264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</a:p>
        </p:txBody>
      </p:sp>
      <p:sp>
        <p:nvSpPr>
          <p:cNvPr id="24606" name="Rectangle 30"/>
          <p:cNvSpPr>
            <a:spLocks/>
          </p:cNvSpPr>
          <p:nvPr/>
        </p:nvSpPr>
        <p:spPr bwMode="auto">
          <a:xfrm>
            <a:off x="127117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172938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>
            <a:off x="3772497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09" name="Line 33"/>
          <p:cNvSpPr>
            <a:spLocks noChangeShapeType="1"/>
          </p:cNvSpPr>
          <p:nvPr/>
        </p:nvSpPr>
        <p:spPr bwMode="auto">
          <a:xfrm>
            <a:off x="5788622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0" name="Line 34"/>
          <p:cNvSpPr>
            <a:spLocks noChangeShapeType="1"/>
          </p:cNvSpPr>
          <p:nvPr/>
        </p:nvSpPr>
        <p:spPr bwMode="auto">
          <a:xfrm>
            <a:off x="78317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>
            <a:off x="98764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11919547" y="2846626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3" name="Rectangle 37"/>
          <p:cNvSpPr>
            <a:spLocks/>
          </p:cNvSpPr>
          <p:nvPr/>
        </p:nvSpPr>
        <p:spPr bwMode="auto">
          <a:xfrm>
            <a:off x="1259484" y="3265726"/>
            <a:ext cx="927100" cy="1397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4" name="Rectangle 38"/>
          <p:cNvSpPr>
            <a:spLocks/>
          </p:cNvSpPr>
          <p:nvPr/>
        </p:nvSpPr>
        <p:spPr bwMode="auto">
          <a:xfrm>
            <a:off x="1594984" y="3230692"/>
            <a:ext cx="265623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24615" name="Line 39"/>
          <p:cNvSpPr>
            <a:spLocks noChangeShapeType="1"/>
          </p:cNvSpPr>
          <p:nvPr/>
        </p:nvSpPr>
        <p:spPr bwMode="auto">
          <a:xfrm>
            <a:off x="1246784" y="36213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6" name="Line 40"/>
          <p:cNvSpPr>
            <a:spLocks noChangeShapeType="1"/>
          </p:cNvSpPr>
          <p:nvPr/>
        </p:nvSpPr>
        <p:spPr bwMode="auto">
          <a:xfrm>
            <a:off x="1246784" y="39642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7" name="Line 41"/>
          <p:cNvSpPr>
            <a:spLocks noChangeShapeType="1"/>
          </p:cNvSpPr>
          <p:nvPr/>
        </p:nvSpPr>
        <p:spPr bwMode="auto">
          <a:xfrm>
            <a:off x="1246784" y="43325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8" name="Rectangle 42"/>
          <p:cNvSpPr>
            <a:spLocks/>
          </p:cNvSpPr>
          <p:nvPr/>
        </p:nvSpPr>
        <p:spPr bwMode="auto">
          <a:xfrm>
            <a:off x="3304184" y="3265726"/>
            <a:ext cx="927100" cy="1397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19" name="Rectangle 43"/>
          <p:cNvSpPr>
            <a:spLocks/>
          </p:cNvSpPr>
          <p:nvPr/>
        </p:nvSpPr>
        <p:spPr bwMode="auto">
          <a:xfrm>
            <a:off x="3273207" y="3230692"/>
            <a:ext cx="996993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 years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 days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 days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 days</a:t>
            </a:r>
          </a:p>
        </p:txBody>
      </p:sp>
      <p:sp>
        <p:nvSpPr>
          <p:cNvPr id="24620" name="Line 44"/>
          <p:cNvSpPr>
            <a:spLocks noChangeShapeType="1"/>
          </p:cNvSpPr>
          <p:nvPr/>
        </p:nvSpPr>
        <p:spPr bwMode="auto">
          <a:xfrm>
            <a:off x="3291484" y="36213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1" name="Line 45"/>
          <p:cNvSpPr>
            <a:spLocks noChangeShapeType="1"/>
          </p:cNvSpPr>
          <p:nvPr/>
        </p:nvSpPr>
        <p:spPr bwMode="auto">
          <a:xfrm>
            <a:off x="3291484" y="39642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2" name="Line 46"/>
          <p:cNvSpPr>
            <a:spLocks noChangeShapeType="1"/>
          </p:cNvSpPr>
          <p:nvPr/>
        </p:nvSpPr>
        <p:spPr bwMode="auto">
          <a:xfrm>
            <a:off x="3291484" y="43325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3" name="Rectangle 47"/>
          <p:cNvSpPr>
            <a:spLocks/>
          </p:cNvSpPr>
          <p:nvPr/>
        </p:nvSpPr>
        <p:spPr bwMode="auto">
          <a:xfrm>
            <a:off x="5692768" y="3230692"/>
            <a:ext cx="171070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``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``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``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``</a:t>
            </a:r>
          </a:p>
        </p:txBody>
      </p:sp>
      <p:sp>
        <p:nvSpPr>
          <p:cNvPr id="24624" name="Line 48"/>
          <p:cNvSpPr>
            <a:spLocks noChangeShapeType="1"/>
          </p:cNvSpPr>
          <p:nvPr/>
        </p:nvSpPr>
        <p:spPr bwMode="auto">
          <a:xfrm>
            <a:off x="5298084" y="36213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>
            <a:off x="5298084" y="39642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6" name="Line 50"/>
          <p:cNvSpPr>
            <a:spLocks noChangeShapeType="1"/>
          </p:cNvSpPr>
          <p:nvPr/>
        </p:nvSpPr>
        <p:spPr bwMode="auto">
          <a:xfrm>
            <a:off x="5298084" y="4332526"/>
            <a:ext cx="9572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7" name="Line 51"/>
          <p:cNvSpPr>
            <a:spLocks noChangeShapeType="1"/>
          </p:cNvSpPr>
          <p:nvPr/>
        </p:nvSpPr>
        <p:spPr bwMode="auto">
          <a:xfrm>
            <a:off x="6783984" y="3172064"/>
            <a:ext cx="0" cy="2667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8" name="Line 52"/>
          <p:cNvSpPr>
            <a:spLocks noChangeShapeType="1"/>
          </p:cNvSpPr>
          <p:nvPr/>
        </p:nvSpPr>
        <p:spPr bwMode="auto">
          <a:xfrm>
            <a:off x="8803284" y="3172064"/>
            <a:ext cx="0" cy="65246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>
            <a:off x="10847984" y="3172064"/>
            <a:ext cx="0" cy="99218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>
            <a:off x="12905384" y="3210164"/>
            <a:ext cx="0" cy="13303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8085">
        <p:fade/>
      </p:transition>
    </mc:Choice>
    <mc:Fallback xmlns="">
      <p:transition xmlns:p14="http://schemas.microsoft.com/office/powerpoint/2010/main" spd="slow" advTm="8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/>
          </p:cNvSpPr>
          <p:nvPr/>
        </p:nvSpPr>
        <p:spPr bwMode="auto">
          <a:xfrm>
            <a:off x="310680" y="3761656"/>
            <a:ext cx="37444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3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Image Parallels</a:t>
            </a:r>
            <a:endParaRPr lang="en-US" altLang="en-US" sz="33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1660551" y="6598320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660551" y="6585620"/>
            <a:ext cx="407511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1174776" y="5847407"/>
            <a:ext cx="9911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 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77819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7306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57372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98393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18713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16732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138271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3460776" y="5847407"/>
            <a:ext cx="68753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Moses</a:t>
            </a: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5329551" y="5178653"/>
            <a:ext cx="928114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Saul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David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Solomon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11525276" y="5847407"/>
            <a:ext cx="84408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Malachi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13519176" y="5847407"/>
            <a:ext cx="59148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</a:p>
        </p:txBody>
      </p:sp>
      <p:sp>
        <p:nvSpPr>
          <p:cNvPr id="25618" name="Rectangle 18"/>
          <p:cNvSpPr>
            <a:spLocks/>
          </p:cNvSpPr>
          <p:nvPr/>
        </p:nvSpPr>
        <p:spPr bwMode="auto">
          <a:xfrm>
            <a:off x="2493242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4537148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6563347" y="6812607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25621" name="Rectangle 21"/>
          <p:cNvSpPr>
            <a:spLocks/>
          </p:cNvSpPr>
          <p:nvPr/>
        </p:nvSpPr>
        <p:spPr bwMode="auto">
          <a:xfrm>
            <a:off x="8594005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5622" name="Rectangle 22"/>
          <p:cNvSpPr>
            <a:spLocks/>
          </p:cNvSpPr>
          <p:nvPr/>
        </p:nvSpPr>
        <p:spPr bwMode="auto">
          <a:xfrm>
            <a:off x="10658304" y="6812607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210</a:t>
            </a:r>
          </a:p>
        </p:txBody>
      </p:sp>
      <p:sp>
        <p:nvSpPr>
          <p:cNvPr id="25623" name="Rectangle 23"/>
          <p:cNvSpPr>
            <a:spLocks/>
          </p:cNvSpPr>
          <p:nvPr/>
        </p:nvSpPr>
        <p:spPr bwMode="auto">
          <a:xfrm>
            <a:off x="12683405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>
            <a:off x="169865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>
            <a:off x="3741764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5757889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>
            <a:off x="780100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>
            <a:off x="984570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>
            <a:off x="11888814" y="6788820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5630" name="Rectangle 30"/>
          <p:cNvSpPr>
            <a:spLocks/>
          </p:cNvSpPr>
          <p:nvPr/>
        </p:nvSpPr>
        <p:spPr bwMode="auto">
          <a:xfrm>
            <a:off x="2257177" y="4958532"/>
            <a:ext cx="99060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Slavery in Egypt</a:t>
            </a:r>
          </a:p>
        </p:txBody>
      </p:sp>
      <p:sp>
        <p:nvSpPr>
          <p:cNvPr id="25631" name="Rectangle 31"/>
          <p:cNvSpPr>
            <a:spLocks/>
          </p:cNvSpPr>
          <p:nvPr/>
        </p:nvSpPr>
        <p:spPr bwMode="auto">
          <a:xfrm>
            <a:off x="4111875" y="5028119"/>
            <a:ext cx="100811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the Judges</a:t>
            </a:r>
          </a:p>
        </p:txBody>
      </p:sp>
      <p:sp>
        <p:nvSpPr>
          <p:cNvPr id="25632" name="Rectangle 32"/>
          <p:cNvSpPr>
            <a:spLocks/>
          </p:cNvSpPr>
          <p:nvPr/>
        </p:nvSpPr>
        <p:spPr bwMode="auto">
          <a:xfrm>
            <a:off x="6128099" y="4958532"/>
            <a:ext cx="1512168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the United Kingdom</a:t>
            </a:r>
          </a:p>
        </p:txBody>
      </p:sp>
      <p:sp>
        <p:nvSpPr>
          <p:cNvPr id="25633" name="Rectangle 33"/>
          <p:cNvSpPr>
            <a:spLocks/>
          </p:cNvSpPr>
          <p:nvPr/>
        </p:nvSpPr>
        <p:spPr bwMode="auto">
          <a:xfrm>
            <a:off x="8000307" y="4958532"/>
            <a:ext cx="1440160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Period of the Divided Kingdom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5634" name="Rectangle 34"/>
          <p:cNvSpPr>
            <a:spLocks/>
          </p:cNvSpPr>
          <p:nvPr/>
        </p:nvSpPr>
        <p:spPr bwMode="auto">
          <a:xfrm>
            <a:off x="10232555" y="5030540"/>
            <a:ext cx="1080120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Exile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and Return</a:t>
            </a:r>
          </a:p>
        </p:txBody>
      </p:sp>
      <p:sp>
        <p:nvSpPr>
          <p:cNvPr id="25635" name="Rectangle 35"/>
          <p:cNvSpPr>
            <a:spLocks/>
          </p:cNvSpPr>
          <p:nvPr/>
        </p:nvSpPr>
        <p:spPr bwMode="auto">
          <a:xfrm>
            <a:off x="11960747" y="4958532"/>
            <a:ext cx="203455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Preparation for 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the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Messiah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89" name="Rectangle 3"/>
          <p:cNvSpPr>
            <a:spLocks/>
          </p:cNvSpPr>
          <p:nvPr/>
        </p:nvSpPr>
        <p:spPr bwMode="auto">
          <a:xfrm>
            <a:off x="1472209" y="1829013"/>
            <a:ext cx="60330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</a:p>
        </p:txBody>
      </p:sp>
      <p:sp>
        <p:nvSpPr>
          <p:cNvPr id="90" name="Rectangle 4"/>
          <p:cNvSpPr>
            <a:spLocks/>
          </p:cNvSpPr>
          <p:nvPr/>
        </p:nvSpPr>
        <p:spPr bwMode="auto">
          <a:xfrm>
            <a:off x="382688" y="161256"/>
            <a:ext cx="403244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2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Symbolic Parallels</a:t>
            </a:r>
            <a:endParaRPr lang="en-US" altLang="en-US" sz="32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91" name="Rectangle 5"/>
          <p:cNvSpPr>
            <a:spLocks/>
          </p:cNvSpPr>
          <p:nvPr/>
        </p:nvSpPr>
        <p:spPr bwMode="auto">
          <a:xfrm>
            <a:off x="3491509" y="1829013"/>
            <a:ext cx="5336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Noah</a:t>
            </a:r>
          </a:p>
        </p:txBody>
      </p:sp>
      <p:sp>
        <p:nvSpPr>
          <p:cNvPr id="92" name="Rectangle 6"/>
          <p:cNvSpPr>
            <a:spLocks/>
          </p:cNvSpPr>
          <p:nvPr/>
        </p:nvSpPr>
        <p:spPr bwMode="auto">
          <a:xfrm>
            <a:off x="4349953" y="1160259"/>
            <a:ext cx="284876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 Departs for Haran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Isaac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</a:t>
            </a:r>
          </a:p>
        </p:txBody>
      </p:sp>
      <p:sp>
        <p:nvSpPr>
          <p:cNvPr id="98" name="Line 12"/>
          <p:cNvSpPr>
            <a:spLocks noChangeShapeType="1"/>
          </p:cNvSpPr>
          <p:nvPr/>
        </p:nvSpPr>
        <p:spPr bwMode="auto">
          <a:xfrm>
            <a:off x="1691284" y="2656126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99" name="Line 13"/>
          <p:cNvSpPr>
            <a:spLocks noChangeShapeType="1"/>
          </p:cNvSpPr>
          <p:nvPr/>
        </p:nvSpPr>
        <p:spPr bwMode="auto">
          <a:xfrm>
            <a:off x="1691284" y="2643426"/>
            <a:ext cx="408146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0" name="Line 14"/>
          <p:cNvSpPr>
            <a:spLocks noChangeShapeType="1"/>
          </p:cNvSpPr>
          <p:nvPr/>
        </p:nvSpPr>
        <p:spPr bwMode="auto">
          <a:xfrm>
            <a:off x="78126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37613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>
            <a:off x="5767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3" name="Line 17"/>
          <p:cNvSpPr>
            <a:spLocks noChangeShapeType="1"/>
          </p:cNvSpPr>
          <p:nvPr/>
        </p:nvSpPr>
        <p:spPr bwMode="auto">
          <a:xfrm>
            <a:off x="9870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4" name="Line 18"/>
          <p:cNvSpPr>
            <a:spLocks noChangeShapeType="1"/>
          </p:cNvSpPr>
          <p:nvPr/>
        </p:nvSpPr>
        <p:spPr bwMode="auto">
          <a:xfrm>
            <a:off x="11902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5" name="Line 19"/>
          <p:cNvSpPr>
            <a:spLocks noChangeShapeType="1"/>
          </p:cNvSpPr>
          <p:nvPr/>
        </p:nvSpPr>
        <p:spPr bwMode="auto">
          <a:xfrm>
            <a:off x="1703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6" name="Line 20"/>
          <p:cNvSpPr>
            <a:spLocks noChangeShapeType="1"/>
          </p:cNvSpPr>
          <p:nvPr/>
        </p:nvSpPr>
        <p:spPr bwMode="auto">
          <a:xfrm>
            <a:off x="138578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07" name="Rectangle 21"/>
          <p:cNvSpPr>
            <a:spLocks/>
          </p:cNvSpPr>
          <p:nvPr/>
        </p:nvSpPr>
        <p:spPr bwMode="auto">
          <a:xfrm>
            <a:off x="7187209" y="1169368"/>
            <a:ext cx="113186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takes</a:t>
            </a:r>
            <a:r>
              <a:rPr dirty="0" smtClean="0">
                <a:latin typeface="Impact"/>
                <a:ea typeface="Impact"/>
                <a:cs typeface="Impact"/>
              </a:rPr>
              <a:t>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the birthright</a:t>
            </a:r>
          </a:p>
        </p:txBody>
      </p:sp>
      <p:sp>
        <p:nvSpPr>
          <p:cNvPr id="108" name="Rectangle 22"/>
          <p:cNvSpPr>
            <a:spLocks/>
          </p:cNvSpPr>
          <p:nvPr/>
        </p:nvSpPr>
        <p:spPr bwMode="auto">
          <a:xfrm>
            <a:off x="9144149" y="809328"/>
            <a:ext cx="1463675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Blessed by God and Goes to Haran</a:t>
            </a:r>
          </a:p>
        </p:txBody>
      </p:sp>
      <p:sp>
        <p:nvSpPr>
          <p:cNvPr id="109" name="Rectangle 23"/>
          <p:cNvSpPr>
            <a:spLocks/>
          </p:cNvSpPr>
          <p:nvPr/>
        </p:nvSpPr>
        <p:spPr bwMode="auto">
          <a:xfrm>
            <a:off x="10878593" y="1097360"/>
            <a:ext cx="1961479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Jacob's Family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 Departs Haran to Return to Canaan</a:t>
            </a:r>
          </a:p>
        </p:txBody>
      </p:sp>
      <p:sp>
        <p:nvSpPr>
          <p:cNvPr id="110" name="Rectangle 24"/>
          <p:cNvSpPr>
            <a:spLocks/>
          </p:cNvSpPr>
          <p:nvPr/>
        </p:nvSpPr>
        <p:spPr bwMode="auto">
          <a:xfrm>
            <a:off x="13257809" y="1663913"/>
            <a:ext cx="200337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visits Joseph</a:t>
            </a:r>
          </a:p>
        </p:txBody>
      </p:sp>
      <p:sp>
        <p:nvSpPr>
          <p:cNvPr id="111" name="Rectangle 25"/>
          <p:cNvSpPr>
            <a:spLocks/>
          </p:cNvSpPr>
          <p:nvPr/>
        </p:nvSpPr>
        <p:spPr bwMode="auto">
          <a:xfrm>
            <a:off x="2348509" y="2870413"/>
            <a:ext cx="5546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1,600</a:t>
            </a:r>
          </a:p>
        </p:txBody>
      </p:sp>
      <p:sp>
        <p:nvSpPr>
          <p:cNvPr id="112" name="Rectangle 26"/>
          <p:cNvSpPr>
            <a:spLocks/>
          </p:cNvSpPr>
          <p:nvPr/>
        </p:nvSpPr>
        <p:spPr bwMode="auto">
          <a:xfrm>
            <a:off x="4494809" y="2870413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3" name="Rectangle 27"/>
          <p:cNvSpPr>
            <a:spLocks/>
          </p:cNvSpPr>
          <p:nvPr/>
        </p:nvSpPr>
        <p:spPr bwMode="auto">
          <a:xfrm>
            <a:off x="6501409" y="2870413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114" name="Rectangle 28"/>
          <p:cNvSpPr>
            <a:spLocks/>
          </p:cNvSpPr>
          <p:nvPr/>
        </p:nvSpPr>
        <p:spPr bwMode="auto">
          <a:xfrm>
            <a:off x="86223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115" name="Rectangle 29"/>
          <p:cNvSpPr>
            <a:spLocks/>
          </p:cNvSpPr>
          <p:nvPr/>
        </p:nvSpPr>
        <p:spPr bwMode="auto">
          <a:xfrm>
            <a:off x="10667009" y="2870413"/>
            <a:ext cx="2264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</a:p>
        </p:txBody>
      </p:sp>
      <p:sp>
        <p:nvSpPr>
          <p:cNvPr id="116" name="Rectangle 30"/>
          <p:cNvSpPr>
            <a:spLocks/>
          </p:cNvSpPr>
          <p:nvPr/>
        </p:nvSpPr>
        <p:spPr bwMode="auto">
          <a:xfrm>
            <a:off x="127117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117" name="Line 31"/>
          <p:cNvSpPr>
            <a:spLocks noChangeShapeType="1"/>
          </p:cNvSpPr>
          <p:nvPr/>
        </p:nvSpPr>
        <p:spPr bwMode="auto">
          <a:xfrm>
            <a:off x="172938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18" name="Line 32"/>
          <p:cNvSpPr>
            <a:spLocks noChangeShapeType="1"/>
          </p:cNvSpPr>
          <p:nvPr/>
        </p:nvSpPr>
        <p:spPr bwMode="auto">
          <a:xfrm>
            <a:off x="3772497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19" name="Line 33"/>
          <p:cNvSpPr>
            <a:spLocks noChangeShapeType="1"/>
          </p:cNvSpPr>
          <p:nvPr/>
        </p:nvSpPr>
        <p:spPr bwMode="auto">
          <a:xfrm>
            <a:off x="5788622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20" name="Line 34"/>
          <p:cNvSpPr>
            <a:spLocks noChangeShapeType="1"/>
          </p:cNvSpPr>
          <p:nvPr/>
        </p:nvSpPr>
        <p:spPr bwMode="auto">
          <a:xfrm>
            <a:off x="78317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21" name="Line 35"/>
          <p:cNvSpPr>
            <a:spLocks noChangeShapeType="1"/>
          </p:cNvSpPr>
          <p:nvPr/>
        </p:nvSpPr>
        <p:spPr bwMode="auto">
          <a:xfrm>
            <a:off x="98764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22" name="Line 36"/>
          <p:cNvSpPr>
            <a:spLocks noChangeShapeType="1"/>
          </p:cNvSpPr>
          <p:nvPr/>
        </p:nvSpPr>
        <p:spPr bwMode="auto">
          <a:xfrm>
            <a:off x="11919547" y="2846626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839">
        <p:fade/>
      </p:transition>
    </mc:Choice>
    <mc:Fallback xmlns="">
      <p:transition xmlns:p14="http://schemas.microsoft.com/office/powerpoint/2010/main" spd="slow" advTm="5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/>
          </p:cNvSpPr>
          <p:nvPr/>
        </p:nvSpPr>
        <p:spPr bwMode="auto">
          <a:xfrm>
            <a:off x="454696" y="7540600"/>
            <a:ext cx="43924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3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Substantial Parallels</a:t>
            </a:r>
            <a:endParaRPr lang="en-US" altLang="en-US" sz="33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658763" y="10768434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1658763" y="10755734"/>
            <a:ext cx="407511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1303163" y="10023871"/>
            <a:ext cx="6366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 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77801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7288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57354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98375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118695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16714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38253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8" name="Rectangle 14"/>
          <p:cNvSpPr>
            <a:spLocks/>
          </p:cNvSpPr>
          <p:nvPr/>
        </p:nvSpPr>
        <p:spPr bwMode="auto">
          <a:xfrm>
            <a:off x="3233563" y="10023871"/>
            <a:ext cx="107844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Augustine</a:t>
            </a:r>
          </a:p>
        </p:txBody>
      </p:sp>
      <p:sp>
        <p:nvSpPr>
          <p:cNvPr id="26639" name="Rectangle 15"/>
          <p:cNvSpPr>
            <a:spLocks/>
          </p:cNvSpPr>
          <p:nvPr/>
        </p:nvSpPr>
        <p:spPr bwMode="auto">
          <a:xfrm>
            <a:off x="5081386" y="10023871"/>
            <a:ext cx="1424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Charlemagne</a:t>
            </a:r>
          </a:p>
        </p:txBody>
      </p:sp>
      <p:sp>
        <p:nvSpPr>
          <p:cNvPr id="26640" name="Rectangle 16"/>
          <p:cNvSpPr>
            <a:spLocks/>
          </p:cNvSpPr>
          <p:nvPr/>
        </p:nvSpPr>
        <p:spPr bwMode="auto">
          <a:xfrm>
            <a:off x="11577463" y="10023871"/>
            <a:ext cx="66699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Luther</a:t>
            </a:r>
          </a:p>
        </p:txBody>
      </p:sp>
      <p:sp>
        <p:nvSpPr>
          <p:cNvPr id="26641" name="Rectangle 17"/>
          <p:cNvSpPr>
            <a:spLocks/>
          </p:cNvSpPr>
          <p:nvPr/>
        </p:nvSpPr>
        <p:spPr bwMode="auto">
          <a:xfrm>
            <a:off x="13431664" y="9652660"/>
            <a:ext cx="848568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Second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Advent</a:t>
            </a:r>
          </a:p>
        </p:txBody>
      </p:sp>
      <p:sp>
        <p:nvSpPr>
          <p:cNvPr id="26642" name="Rectangle 18"/>
          <p:cNvSpPr>
            <a:spLocks/>
          </p:cNvSpPr>
          <p:nvPr/>
        </p:nvSpPr>
        <p:spPr bwMode="auto">
          <a:xfrm>
            <a:off x="24938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3" name="Rectangle 19"/>
          <p:cNvSpPr>
            <a:spLocks/>
          </p:cNvSpPr>
          <p:nvPr/>
        </p:nvSpPr>
        <p:spPr bwMode="auto">
          <a:xfrm>
            <a:off x="45385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4" name="Rectangle 20"/>
          <p:cNvSpPr>
            <a:spLocks/>
          </p:cNvSpPr>
          <p:nvPr/>
        </p:nvSpPr>
        <p:spPr bwMode="auto">
          <a:xfrm>
            <a:off x="6564734" y="10989071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26645" name="Rectangle 21"/>
          <p:cNvSpPr>
            <a:spLocks/>
          </p:cNvSpPr>
          <p:nvPr/>
        </p:nvSpPr>
        <p:spPr bwMode="auto">
          <a:xfrm>
            <a:off x="85898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6" name="Rectangle 22"/>
          <p:cNvSpPr>
            <a:spLocks/>
          </p:cNvSpPr>
          <p:nvPr/>
        </p:nvSpPr>
        <p:spPr bwMode="auto">
          <a:xfrm>
            <a:off x="10654134" y="10989071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210</a:t>
            </a:r>
          </a:p>
        </p:txBody>
      </p:sp>
      <p:sp>
        <p:nvSpPr>
          <p:cNvPr id="26647" name="Rectangle 23"/>
          <p:cNvSpPr>
            <a:spLocks/>
          </p:cNvSpPr>
          <p:nvPr/>
        </p:nvSpPr>
        <p:spPr bwMode="auto">
          <a:xfrm>
            <a:off x="126792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1696863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3739976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5756101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7799213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9843913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11887026" y="10958934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4" name="Rectangle 30"/>
          <p:cNvSpPr>
            <a:spLocks/>
          </p:cNvSpPr>
          <p:nvPr/>
        </p:nvSpPr>
        <p:spPr bwMode="auto">
          <a:xfrm>
            <a:off x="2038871" y="8755906"/>
            <a:ext cx="1296144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Persecution in the Roman Empire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5" name="Rectangle 31"/>
          <p:cNvSpPr>
            <a:spLocks/>
          </p:cNvSpPr>
          <p:nvPr/>
        </p:nvSpPr>
        <p:spPr bwMode="auto">
          <a:xfrm>
            <a:off x="3983087" y="9043938"/>
            <a:ext cx="1669259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Regional Church Leadership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6" name="Rectangle 32"/>
          <p:cNvSpPr>
            <a:spLocks/>
          </p:cNvSpPr>
          <p:nvPr/>
        </p:nvSpPr>
        <p:spPr bwMode="auto">
          <a:xfrm>
            <a:off x="6287343" y="9403978"/>
            <a:ext cx="1186801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Christian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Empire</a:t>
            </a:r>
          </a:p>
        </p:txBody>
      </p:sp>
      <p:sp>
        <p:nvSpPr>
          <p:cNvPr id="26657" name="Rectangle 33"/>
          <p:cNvSpPr>
            <a:spLocks/>
          </p:cNvSpPr>
          <p:nvPr/>
        </p:nvSpPr>
        <p:spPr bwMode="auto">
          <a:xfrm>
            <a:off x="8231559" y="9475986"/>
            <a:ext cx="1172753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Divided </a:t>
            </a:r>
            <a:r>
              <a:rPr lang="en-US" altLang="ko-KR" sz="2000" dirty="0" smtClean="0">
                <a:latin typeface="Impact"/>
                <a:ea typeface="Impact"/>
                <a:cs typeface="Impact"/>
                <a:sym typeface="나눔고딕 Bold" charset="-127"/>
              </a:rPr>
              <a:t>Empire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8" name="Rectangle 34"/>
          <p:cNvSpPr>
            <a:spLocks/>
          </p:cNvSpPr>
          <p:nvPr/>
        </p:nvSpPr>
        <p:spPr bwMode="auto">
          <a:xfrm>
            <a:off x="10175775" y="9403978"/>
            <a:ext cx="1309218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Papal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Exile and Return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9" name="Rectangle 35"/>
          <p:cNvSpPr>
            <a:spLocks/>
          </p:cNvSpPr>
          <p:nvPr/>
        </p:nvSpPr>
        <p:spPr bwMode="auto">
          <a:xfrm>
            <a:off x="12191999" y="9115946"/>
            <a:ext cx="1296144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Preparation for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Second Advent 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97" name="Rectangle 3"/>
          <p:cNvSpPr>
            <a:spLocks/>
          </p:cNvSpPr>
          <p:nvPr/>
        </p:nvSpPr>
        <p:spPr bwMode="auto">
          <a:xfrm>
            <a:off x="310680" y="3761656"/>
            <a:ext cx="37444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3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Image Parallels</a:t>
            </a:r>
            <a:endParaRPr lang="en-US" altLang="en-US" sz="33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98" name="Line 4"/>
          <p:cNvSpPr>
            <a:spLocks noChangeShapeType="1"/>
          </p:cNvSpPr>
          <p:nvPr/>
        </p:nvSpPr>
        <p:spPr bwMode="auto">
          <a:xfrm>
            <a:off x="1660551" y="6598320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99" name="Line 5"/>
          <p:cNvSpPr>
            <a:spLocks noChangeShapeType="1"/>
          </p:cNvSpPr>
          <p:nvPr/>
        </p:nvSpPr>
        <p:spPr bwMode="auto">
          <a:xfrm>
            <a:off x="1660551" y="6585620"/>
            <a:ext cx="407511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0" name="Rectangle 6"/>
          <p:cNvSpPr>
            <a:spLocks/>
          </p:cNvSpPr>
          <p:nvPr/>
        </p:nvSpPr>
        <p:spPr bwMode="auto">
          <a:xfrm>
            <a:off x="1174776" y="5847407"/>
            <a:ext cx="9911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 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</a:t>
            </a:r>
          </a:p>
        </p:txBody>
      </p:sp>
      <p:sp>
        <p:nvSpPr>
          <p:cNvPr id="101" name="Line 7"/>
          <p:cNvSpPr>
            <a:spLocks noChangeShapeType="1"/>
          </p:cNvSpPr>
          <p:nvPr/>
        </p:nvSpPr>
        <p:spPr bwMode="auto">
          <a:xfrm>
            <a:off x="77819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>
            <a:off x="37306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3" name="Line 9"/>
          <p:cNvSpPr>
            <a:spLocks noChangeShapeType="1"/>
          </p:cNvSpPr>
          <p:nvPr/>
        </p:nvSpPr>
        <p:spPr bwMode="auto">
          <a:xfrm>
            <a:off x="57372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4" name="Line 10"/>
          <p:cNvSpPr>
            <a:spLocks noChangeShapeType="1"/>
          </p:cNvSpPr>
          <p:nvPr/>
        </p:nvSpPr>
        <p:spPr bwMode="auto">
          <a:xfrm>
            <a:off x="98393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5" name="Line 11"/>
          <p:cNvSpPr>
            <a:spLocks noChangeShapeType="1"/>
          </p:cNvSpPr>
          <p:nvPr/>
        </p:nvSpPr>
        <p:spPr bwMode="auto">
          <a:xfrm>
            <a:off x="118713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6" name="Line 12"/>
          <p:cNvSpPr>
            <a:spLocks noChangeShapeType="1"/>
          </p:cNvSpPr>
          <p:nvPr/>
        </p:nvSpPr>
        <p:spPr bwMode="auto">
          <a:xfrm>
            <a:off x="16732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7" name="Line 13"/>
          <p:cNvSpPr>
            <a:spLocks noChangeShapeType="1"/>
          </p:cNvSpPr>
          <p:nvPr/>
        </p:nvSpPr>
        <p:spPr bwMode="auto">
          <a:xfrm>
            <a:off x="138271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8" name="Rectangle 14"/>
          <p:cNvSpPr>
            <a:spLocks/>
          </p:cNvSpPr>
          <p:nvPr/>
        </p:nvSpPr>
        <p:spPr bwMode="auto">
          <a:xfrm>
            <a:off x="3460776" y="5847407"/>
            <a:ext cx="68753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Moses</a:t>
            </a:r>
          </a:p>
        </p:txBody>
      </p:sp>
      <p:sp>
        <p:nvSpPr>
          <p:cNvPr id="109" name="Rectangle 15"/>
          <p:cNvSpPr>
            <a:spLocks/>
          </p:cNvSpPr>
          <p:nvPr/>
        </p:nvSpPr>
        <p:spPr bwMode="auto">
          <a:xfrm>
            <a:off x="5329551" y="5178653"/>
            <a:ext cx="928114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Saul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David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Solomon</a:t>
            </a:r>
          </a:p>
        </p:txBody>
      </p:sp>
      <p:sp>
        <p:nvSpPr>
          <p:cNvPr id="110" name="Rectangle 16"/>
          <p:cNvSpPr>
            <a:spLocks/>
          </p:cNvSpPr>
          <p:nvPr/>
        </p:nvSpPr>
        <p:spPr bwMode="auto">
          <a:xfrm>
            <a:off x="11525276" y="5847407"/>
            <a:ext cx="84408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Malachi</a:t>
            </a:r>
          </a:p>
        </p:txBody>
      </p:sp>
      <p:sp>
        <p:nvSpPr>
          <p:cNvPr id="111" name="Rectangle 17"/>
          <p:cNvSpPr>
            <a:spLocks/>
          </p:cNvSpPr>
          <p:nvPr/>
        </p:nvSpPr>
        <p:spPr bwMode="auto">
          <a:xfrm>
            <a:off x="13519176" y="5847407"/>
            <a:ext cx="59148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</a:p>
        </p:txBody>
      </p:sp>
      <p:sp>
        <p:nvSpPr>
          <p:cNvPr id="112" name="Rectangle 18"/>
          <p:cNvSpPr>
            <a:spLocks/>
          </p:cNvSpPr>
          <p:nvPr/>
        </p:nvSpPr>
        <p:spPr bwMode="auto">
          <a:xfrm>
            <a:off x="2493242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3" name="Rectangle 19"/>
          <p:cNvSpPr>
            <a:spLocks/>
          </p:cNvSpPr>
          <p:nvPr/>
        </p:nvSpPr>
        <p:spPr bwMode="auto">
          <a:xfrm>
            <a:off x="4537148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4" name="Rectangle 20"/>
          <p:cNvSpPr>
            <a:spLocks/>
          </p:cNvSpPr>
          <p:nvPr/>
        </p:nvSpPr>
        <p:spPr bwMode="auto">
          <a:xfrm>
            <a:off x="6563347" y="6812607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115" name="Rectangle 21"/>
          <p:cNvSpPr>
            <a:spLocks/>
          </p:cNvSpPr>
          <p:nvPr/>
        </p:nvSpPr>
        <p:spPr bwMode="auto">
          <a:xfrm>
            <a:off x="8594005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6" name="Rectangle 22"/>
          <p:cNvSpPr>
            <a:spLocks/>
          </p:cNvSpPr>
          <p:nvPr/>
        </p:nvSpPr>
        <p:spPr bwMode="auto">
          <a:xfrm>
            <a:off x="10658304" y="6812607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210</a:t>
            </a:r>
          </a:p>
        </p:txBody>
      </p:sp>
      <p:sp>
        <p:nvSpPr>
          <p:cNvPr id="117" name="Rectangle 23"/>
          <p:cNvSpPr>
            <a:spLocks/>
          </p:cNvSpPr>
          <p:nvPr/>
        </p:nvSpPr>
        <p:spPr bwMode="auto">
          <a:xfrm>
            <a:off x="12683405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8" name="Line 24"/>
          <p:cNvSpPr>
            <a:spLocks noChangeShapeType="1"/>
          </p:cNvSpPr>
          <p:nvPr/>
        </p:nvSpPr>
        <p:spPr bwMode="auto">
          <a:xfrm>
            <a:off x="169865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19" name="Line 25"/>
          <p:cNvSpPr>
            <a:spLocks noChangeShapeType="1"/>
          </p:cNvSpPr>
          <p:nvPr/>
        </p:nvSpPr>
        <p:spPr bwMode="auto">
          <a:xfrm>
            <a:off x="3741764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0" name="Line 26"/>
          <p:cNvSpPr>
            <a:spLocks noChangeShapeType="1"/>
          </p:cNvSpPr>
          <p:nvPr/>
        </p:nvSpPr>
        <p:spPr bwMode="auto">
          <a:xfrm>
            <a:off x="5757889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1" name="Line 27"/>
          <p:cNvSpPr>
            <a:spLocks noChangeShapeType="1"/>
          </p:cNvSpPr>
          <p:nvPr/>
        </p:nvSpPr>
        <p:spPr bwMode="auto">
          <a:xfrm>
            <a:off x="780100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2" name="Line 28"/>
          <p:cNvSpPr>
            <a:spLocks noChangeShapeType="1"/>
          </p:cNvSpPr>
          <p:nvPr/>
        </p:nvSpPr>
        <p:spPr bwMode="auto">
          <a:xfrm>
            <a:off x="984570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3" name="Line 29"/>
          <p:cNvSpPr>
            <a:spLocks noChangeShapeType="1"/>
          </p:cNvSpPr>
          <p:nvPr/>
        </p:nvSpPr>
        <p:spPr bwMode="auto">
          <a:xfrm>
            <a:off x="11888814" y="6788820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4" name="Rectangle 30"/>
          <p:cNvSpPr>
            <a:spLocks/>
          </p:cNvSpPr>
          <p:nvPr/>
        </p:nvSpPr>
        <p:spPr bwMode="auto">
          <a:xfrm>
            <a:off x="2257177" y="4958532"/>
            <a:ext cx="99060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Slavery in Egypt</a:t>
            </a:r>
          </a:p>
        </p:txBody>
      </p:sp>
      <p:sp>
        <p:nvSpPr>
          <p:cNvPr id="125" name="Rectangle 31"/>
          <p:cNvSpPr>
            <a:spLocks/>
          </p:cNvSpPr>
          <p:nvPr/>
        </p:nvSpPr>
        <p:spPr bwMode="auto">
          <a:xfrm>
            <a:off x="4111875" y="5028119"/>
            <a:ext cx="100811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the Judges</a:t>
            </a:r>
          </a:p>
        </p:txBody>
      </p:sp>
      <p:sp>
        <p:nvSpPr>
          <p:cNvPr id="126" name="Rectangle 32"/>
          <p:cNvSpPr>
            <a:spLocks/>
          </p:cNvSpPr>
          <p:nvPr/>
        </p:nvSpPr>
        <p:spPr bwMode="auto">
          <a:xfrm>
            <a:off x="6128099" y="4958532"/>
            <a:ext cx="1512168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the United Kingdom</a:t>
            </a:r>
          </a:p>
        </p:txBody>
      </p:sp>
      <p:sp>
        <p:nvSpPr>
          <p:cNvPr id="127" name="Rectangle 33"/>
          <p:cNvSpPr>
            <a:spLocks/>
          </p:cNvSpPr>
          <p:nvPr/>
        </p:nvSpPr>
        <p:spPr bwMode="auto">
          <a:xfrm>
            <a:off x="8000307" y="4958532"/>
            <a:ext cx="1440160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Period of the Divided Kingdom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28" name="Rectangle 34"/>
          <p:cNvSpPr>
            <a:spLocks/>
          </p:cNvSpPr>
          <p:nvPr/>
        </p:nvSpPr>
        <p:spPr bwMode="auto">
          <a:xfrm>
            <a:off x="10232555" y="5030540"/>
            <a:ext cx="1080120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Exile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and Return</a:t>
            </a:r>
          </a:p>
        </p:txBody>
      </p:sp>
      <p:sp>
        <p:nvSpPr>
          <p:cNvPr id="129" name="Rectangle 35"/>
          <p:cNvSpPr>
            <a:spLocks/>
          </p:cNvSpPr>
          <p:nvPr/>
        </p:nvSpPr>
        <p:spPr bwMode="auto">
          <a:xfrm>
            <a:off x="11960747" y="4958532"/>
            <a:ext cx="203455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Preparation for 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the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Messiah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30" name="Rectangle 3"/>
          <p:cNvSpPr>
            <a:spLocks/>
          </p:cNvSpPr>
          <p:nvPr/>
        </p:nvSpPr>
        <p:spPr bwMode="auto">
          <a:xfrm>
            <a:off x="1472209" y="1829013"/>
            <a:ext cx="60330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</a:p>
        </p:txBody>
      </p:sp>
      <p:sp>
        <p:nvSpPr>
          <p:cNvPr id="131" name="Rectangle 4"/>
          <p:cNvSpPr>
            <a:spLocks/>
          </p:cNvSpPr>
          <p:nvPr/>
        </p:nvSpPr>
        <p:spPr bwMode="auto">
          <a:xfrm>
            <a:off x="382688" y="161256"/>
            <a:ext cx="403244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2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Symbolic Parallels</a:t>
            </a:r>
            <a:endParaRPr lang="en-US" altLang="en-US" sz="32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32" name="Rectangle 5"/>
          <p:cNvSpPr>
            <a:spLocks/>
          </p:cNvSpPr>
          <p:nvPr/>
        </p:nvSpPr>
        <p:spPr bwMode="auto">
          <a:xfrm>
            <a:off x="3491509" y="1829013"/>
            <a:ext cx="5336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Noah</a:t>
            </a:r>
          </a:p>
        </p:txBody>
      </p:sp>
      <p:sp>
        <p:nvSpPr>
          <p:cNvPr id="133" name="Rectangle 6"/>
          <p:cNvSpPr>
            <a:spLocks/>
          </p:cNvSpPr>
          <p:nvPr/>
        </p:nvSpPr>
        <p:spPr bwMode="auto">
          <a:xfrm>
            <a:off x="4349953" y="1160259"/>
            <a:ext cx="284876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 Departs for Haran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Isaac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</a:t>
            </a:r>
          </a:p>
        </p:txBody>
      </p:sp>
      <p:sp>
        <p:nvSpPr>
          <p:cNvPr id="134" name="Line 12"/>
          <p:cNvSpPr>
            <a:spLocks noChangeShapeType="1"/>
          </p:cNvSpPr>
          <p:nvPr/>
        </p:nvSpPr>
        <p:spPr bwMode="auto">
          <a:xfrm>
            <a:off x="1691284" y="2656126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5" name="Line 13"/>
          <p:cNvSpPr>
            <a:spLocks noChangeShapeType="1"/>
          </p:cNvSpPr>
          <p:nvPr/>
        </p:nvSpPr>
        <p:spPr bwMode="auto">
          <a:xfrm>
            <a:off x="1691284" y="2643426"/>
            <a:ext cx="408146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6" name="Line 14"/>
          <p:cNvSpPr>
            <a:spLocks noChangeShapeType="1"/>
          </p:cNvSpPr>
          <p:nvPr/>
        </p:nvSpPr>
        <p:spPr bwMode="auto">
          <a:xfrm>
            <a:off x="78126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7" name="Line 15"/>
          <p:cNvSpPr>
            <a:spLocks noChangeShapeType="1"/>
          </p:cNvSpPr>
          <p:nvPr/>
        </p:nvSpPr>
        <p:spPr bwMode="auto">
          <a:xfrm>
            <a:off x="37613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8" name="Line 16"/>
          <p:cNvSpPr>
            <a:spLocks noChangeShapeType="1"/>
          </p:cNvSpPr>
          <p:nvPr/>
        </p:nvSpPr>
        <p:spPr bwMode="auto">
          <a:xfrm>
            <a:off x="5767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9" name="Line 17"/>
          <p:cNvSpPr>
            <a:spLocks noChangeShapeType="1"/>
          </p:cNvSpPr>
          <p:nvPr/>
        </p:nvSpPr>
        <p:spPr bwMode="auto">
          <a:xfrm>
            <a:off x="9870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0" name="Line 18"/>
          <p:cNvSpPr>
            <a:spLocks noChangeShapeType="1"/>
          </p:cNvSpPr>
          <p:nvPr/>
        </p:nvSpPr>
        <p:spPr bwMode="auto">
          <a:xfrm>
            <a:off x="11902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1" name="Line 19"/>
          <p:cNvSpPr>
            <a:spLocks noChangeShapeType="1"/>
          </p:cNvSpPr>
          <p:nvPr/>
        </p:nvSpPr>
        <p:spPr bwMode="auto">
          <a:xfrm>
            <a:off x="1703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2" name="Line 20"/>
          <p:cNvSpPr>
            <a:spLocks noChangeShapeType="1"/>
          </p:cNvSpPr>
          <p:nvPr/>
        </p:nvSpPr>
        <p:spPr bwMode="auto">
          <a:xfrm>
            <a:off x="138578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3" name="Rectangle 21"/>
          <p:cNvSpPr>
            <a:spLocks/>
          </p:cNvSpPr>
          <p:nvPr/>
        </p:nvSpPr>
        <p:spPr bwMode="auto">
          <a:xfrm>
            <a:off x="7187209" y="1169368"/>
            <a:ext cx="113186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takes</a:t>
            </a:r>
            <a:r>
              <a:rPr dirty="0" smtClean="0">
                <a:latin typeface="Impact"/>
                <a:ea typeface="Impact"/>
                <a:cs typeface="Impact"/>
              </a:rPr>
              <a:t>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the birthright</a:t>
            </a:r>
          </a:p>
        </p:txBody>
      </p:sp>
      <p:sp>
        <p:nvSpPr>
          <p:cNvPr id="144" name="Rectangle 22"/>
          <p:cNvSpPr>
            <a:spLocks/>
          </p:cNvSpPr>
          <p:nvPr/>
        </p:nvSpPr>
        <p:spPr bwMode="auto">
          <a:xfrm>
            <a:off x="9144149" y="809328"/>
            <a:ext cx="1463675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Blessed by God and Goes to Haran</a:t>
            </a:r>
          </a:p>
        </p:txBody>
      </p:sp>
      <p:sp>
        <p:nvSpPr>
          <p:cNvPr id="145" name="Rectangle 23"/>
          <p:cNvSpPr>
            <a:spLocks/>
          </p:cNvSpPr>
          <p:nvPr/>
        </p:nvSpPr>
        <p:spPr bwMode="auto">
          <a:xfrm>
            <a:off x="10878593" y="1097360"/>
            <a:ext cx="1961479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Jacob's Family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 Departs Haran to Return to Canaan</a:t>
            </a:r>
          </a:p>
        </p:txBody>
      </p:sp>
      <p:sp>
        <p:nvSpPr>
          <p:cNvPr id="146" name="Rectangle 24"/>
          <p:cNvSpPr>
            <a:spLocks/>
          </p:cNvSpPr>
          <p:nvPr/>
        </p:nvSpPr>
        <p:spPr bwMode="auto">
          <a:xfrm>
            <a:off x="13257809" y="1663913"/>
            <a:ext cx="200337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visits Joseph</a:t>
            </a:r>
          </a:p>
        </p:txBody>
      </p:sp>
      <p:sp>
        <p:nvSpPr>
          <p:cNvPr id="147" name="Rectangle 25"/>
          <p:cNvSpPr>
            <a:spLocks/>
          </p:cNvSpPr>
          <p:nvPr/>
        </p:nvSpPr>
        <p:spPr bwMode="auto">
          <a:xfrm>
            <a:off x="2348509" y="2870413"/>
            <a:ext cx="5546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1,600</a:t>
            </a:r>
          </a:p>
        </p:txBody>
      </p:sp>
      <p:sp>
        <p:nvSpPr>
          <p:cNvPr id="148" name="Rectangle 26"/>
          <p:cNvSpPr>
            <a:spLocks/>
          </p:cNvSpPr>
          <p:nvPr/>
        </p:nvSpPr>
        <p:spPr bwMode="auto">
          <a:xfrm>
            <a:off x="4494809" y="2870413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49" name="Rectangle 27"/>
          <p:cNvSpPr>
            <a:spLocks/>
          </p:cNvSpPr>
          <p:nvPr/>
        </p:nvSpPr>
        <p:spPr bwMode="auto">
          <a:xfrm>
            <a:off x="6501409" y="2870413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150" name="Rectangle 28"/>
          <p:cNvSpPr>
            <a:spLocks/>
          </p:cNvSpPr>
          <p:nvPr/>
        </p:nvSpPr>
        <p:spPr bwMode="auto">
          <a:xfrm>
            <a:off x="86223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151" name="Rectangle 29"/>
          <p:cNvSpPr>
            <a:spLocks/>
          </p:cNvSpPr>
          <p:nvPr/>
        </p:nvSpPr>
        <p:spPr bwMode="auto">
          <a:xfrm>
            <a:off x="10667009" y="2870413"/>
            <a:ext cx="2264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</a:p>
        </p:txBody>
      </p:sp>
      <p:sp>
        <p:nvSpPr>
          <p:cNvPr id="152" name="Rectangle 30"/>
          <p:cNvSpPr>
            <a:spLocks/>
          </p:cNvSpPr>
          <p:nvPr/>
        </p:nvSpPr>
        <p:spPr bwMode="auto">
          <a:xfrm>
            <a:off x="127117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153" name="Line 31"/>
          <p:cNvSpPr>
            <a:spLocks noChangeShapeType="1"/>
          </p:cNvSpPr>
          <p:nvPr/>
        </p:nvSpPr>
        <p:spPr bwMode="auto">
          <a:xfrm>
            <a:off x="172938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4" name="Line 32"/>
          <p:cNvSpPr>
            <a:spLocks noChangeShapeType="1"/>
          </p:cNvSpPr>
          <p:nvPr/>
        </p:nvSpPr>
        <p:spPr bwMode="auto">
          <a:xfrm>
            <a:off x="3772497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5" name="Line 33"/>
          <p:cNvSpPr>
            <a:spLocks noChangeShapeType="1"/>
          </p:cNvSpPr>
          <p:nvPr/>
        </p:nvSpPr>
        <p:spPr bwMode="auto">
          <a:xfrm>
            <a:off x="5788622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6" name="Line 34"/>
          <p:cNvSpPr>
            <a:spLocks noChangeShapeType="1"/>
          </p:cNvSpPr>
          <p:nvPr/>
        </p:nvSpPr>
        <p:spPr bwMode="auto">
          <a:xfrm>
            <a:off x="78317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7" name="Line 35"/>
          <p:cNvSpPr>
            <a:spLocks noChangeShapeType="1"/>
          </p:cNvSpPr>
          <p:nvPr/>
        </p:nvSpPr>
        <p:spPr bwMode="auto">
          <a:xfrm>
            <a:off x="98764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8" name="Line 36"/>
          <p:cNvSpPr>
            <a:spLocks noChangeShapeType="1"/>
          </p:cNvSpPr>
          <p:nvPr/>
        </p:nvSpPr>
        <p:spPr bwMode="auto">
          <a:xfrm>
            <a:off x="11919547" y="2846626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901">
        <p:fade/>
      </p:transition>
    </mc:Choice>
    <mc:Fallback xmlns="">
      <p:transition xmlns:p14="http://schemas.microsoft.com/office/powerpoint/2010/main" spd="slow" advTm="6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/>
          </p:cNvSpPr>
          <p:nvPr/>
        </p:nvSpPr>
        <p:spPr bwMode="auto">
          <a:xfrm>
            <a:off x="454696" y="7540600"/>
            <a:ext cx="43924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3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Substantial Parallels</a:t>
            </a:r>
            <a:endParaRPr lang="en-US" altLang="en-US" sz="33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658763" y="10768434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1658763" y="10755734"/>
            <a:ext cx="407511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1303163" y="10023871"/>
            <a:ext cx="6366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 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77801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7288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57354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98375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118695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16714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3825363" y="10349334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38" name="Rectangle 14"/>
          <p:cNvSpPr>
            <a:spLocks/>
          </p:cNvSpPr>
          <p:nvPr/>
        </p:nvSpPr>
        <p:spPr bwMode="auto">
          <a:xfrm>
            <a:off x="3233563" y="10023871"/>
            <a:ext cx="107844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Augustine</a:t>
            </a:r>
          </a:p>
        </p:txBody>
      </p:sp>
      <p:sp>
        <p:nvSpPr>
          <p:cNvPr id="26639" name="Rectangle 15"/>
          <p:cNvSpPr>
            <a:spLocks/>
          </p:cNvSpPr>
          <p:nvPr/>
        </p:nvSpPr>
        <p:spPr bwMode="auto">
          <a:xfrm>
            <a:off x="5081386" y="10023871"/>
            <a:ext cx="1424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Charlemagne</a:t>
            </a:r>
          </a:p>
        </p:txBody>
      </p:sp>
      <p:sp>
        <p:nvSpPr>
          <p:cNvPr id="26640" name="Rectangle 16"/>
          <p:cNvSpPr>
            <a:spLocks/>
          </p:cNvSpPr>
          <p:nvPr/>
        </p:nvSpPr>
        <p:spPr bwMode="auto">
          <a:xfrm>
            <a:off x="11577463" y="10023871"/>
            <a:ext cx="66699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Luther</a:t>
            </a:r>
          </a:p>
        </p:txBody>
      </p:sp>
      <p:sp>
        <p:nvSpPr>
          <p:cNvPr id="26641" name="Rectangle 17"/>
          <p:cNvSpPr>
            <a:spLocks/>
          </p:cNvSpPr>
          <p:nvPr/>
        </p:nvSpPr>
        <p:spPr bwMode="auto">
          <a:xfrm>
            <a:off x="13431664" y="9652660"/>
            <a:ext cx="848568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Second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Advent</a:t>
            </a:r>
          </a:p>
        </p:txBody>
      </p:sp>
      <p:sp>
        <p:nvSpPr>
          <p:cNvPr id="26642" name="Rectangle 18"/>
          <p:cNvSpPr>
            <a:spLocks/>
          </p:cNvSpPr>
          <p:nvPr/>
        </p:nvSpPr>
        <p:spPr bwMode="auto">
          <a:xfrm>
            <a:off x="24938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3" name="Rectangle 19"/>
          <p:cNvSpPr>
            <a:spLocks/>
          </p:cNvSpPr>
          <p:nvPr/>
        </p:nvSpPr>
        <p:spPr bwMode="auto">
          <a:xfrm>
            <a:off x="45385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4" name="Rectangle 20"/>
          <p:cNvSpPr>
            <a:spLocks/>
          </p:cNvSpPr>
          <p:nvPr/>
        </p:nvSpPr>
        <p:spPr bwMode="auto">
          <a:xfrm>
            <a:off x="6564734" y="10989071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26645" name="Rectangle 21"/>
          <p:cNvSpPr>
            <a:spLocks/>
          </p:cNvSpPr>
          <p:nvPr/>
        </p:nvSpPr>
        <p:spPr bwMode="auto">
          <a:xfrm>
            <a:off x="85898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6" name="Rectangle 22"/>
          <p:cNvSpPr>
            <a:spLocks/>
          </p:cNvSpPr>
          <p:nvPr/>
        </p:nvSpPr>
        <p:spPr bwMode="auto">
          <a:xfrm>
            <a:off x="10654134" y="10989071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210</a:t>
            </a:r>
          </a:p>
        </p:txBody>
      </p:sp>
      <p:sp>
        <p:nvSpPr>
          <p:cNvPr id="26647" name="Rectangle 23"/>
          <p:cNvSpPr>
            <a:spLocks/>
          </p:cNvSpPr>
          <p:nvPr/>
        </p:nvSpPr>
        <p:spPr bwMode="auto">
          <a:xfrm>
            <a:off x="12679235" y="10989071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1696863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3739976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5756101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7799213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9843913" y="10958934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11887026" y="10958934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6654" name="Rectangle 30"/>
          <p:cNvSpPr>
            <a:spLocks/>
          </p:cNvSpPr>
          <p:nvPr/>
        </p:nvSpPr>
        <p:spPr bwMode="auto">
          <a:xfrm>
            <a:off x="2038871" y="8755906"/>
            <a:ext cx="1296144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Persecution in the Roman Empire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5" name="Rectangle 31"/>
          <p:cNvSpPr>
            <a:spLocks/>
          </p:cNvSpPr>
          <p:nvPr/>
        </p:nvSpPr>
        <p:spPr bwMode="auto">
          <a:xfrm>
            <a:off x="3983087" y="9043938"/>
            <a:ext cx="1669259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Regional Church Leadership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6" name="Rectangle 32"/>
          <p:cNvSpPr>
            <a:spLocks/>
          </p:cNvSpPr>
          <p:nvPr/>
        </p:nvSpPr>
        <p:spPr bwMode="auto">
          <a:xfrm>
            <a:off x="6287343" y="9403978"/>
            <a:ext cx="1186801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Christian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Empire</a:t>
            </a:r>
          </a:p>
        </p:txBody>
      </p:sp>
      <p:sp>
        <p:nvSpPr>
          <p:cNvPr id="26657" name="Rectangle 33"/>
          <p:cNvSpPr>
            <a:spLocks/>
          </p:cNvSpPr>
          <p:nvPr/>
        </p:nvSpPr>
        <p:spPr bwMode="auto">
          <a:xfrm>
            <a:off x="8231559" y="9475986"/>
            <a:ext cx="1172753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Divided </a:t>
            </a:r>
            <a:r>
              <a:rPr lang="en-US" altLang="ko-KR" sz="2000" dirty="0" smtClean="0">
                <a:latin typeface="Impact"/>
                <a:ea typeface="Impact"/>
                <a:cs typeface="Impact"/>
                <a:sym typeface="나눔고딕 Bold" charset="-127"/>
              </a:rPr>
              <a:t>Empire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8" name="Rectangle 34"/>
          <p:cNvSpPr>
            <a:spLocks/>
          </p:cNvSpPr>
          <p:nvPr/>
        </p:nvSpPr>
        <p:spPr bwMode="auto">
          <a:xfrm>
            <a:off x="10175775" y="9403978"/>
            <a:ext cx="1309218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Papal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Exile and Return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6659" name="Rectangle 35"/>
          <p:cNvSpPr>
            <a:spLocks/>
          </p:cNvSpPr>
          <p:nvPr/>
        </p:nvSpPr>
        <p:spPr bwMode="auto">
          <a:xfrm>
            <a:off x="12191999" y="9115946"/>
            <a:ext cx="1296144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Preparation for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Second Advent 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97" name="Rectangle 3"/>
          <p:cNvSpPr>
            <a:spLocks/>
          </p:cNvSpPr>
          <p:nvPr/>
        </p:nvSpPr>
        <p:spPr bwMode="auto">
          <a:xfrm>
            <a:off x="310680" y="3761656"/>
            <a:ext cx="37444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3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Image Parallels</a:t>
            </a:r>
            <a:endParaRPr lang="en-US" altLang="en-US" sz="33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98" name="Line 4"/>
          <p:cNvSpPr>
            <a:spLocks noChangeShapeType="1"/>
          </p:cNvSpPr>
          <p:nvPr/>
        </p:nvSpPr>
        <p:spPr bwMode="auto">
          <a:xfrm>
            <a:off x="1660551" y="6598320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99" name="Line 5"/>
          <p:cNvSpPr>
            <a:spLocks noChangeShapeType="1"/>
          </p:cNvSpPr>
          <p:nvPr/>
        </p:nvSpPr>
        <p:spPr bwMode="auto">
          <a:xfrm>
            <a:off x="1660551" y="6585620"/>
            <a:ext cx="407511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0" name="Rectangle 6"/>
          <p:cNvSpPr>
            <a:spLocks/>
          </p:cNvSpPr>
          <p:nvPr/>
        </p:nvSpPr>
        <p:spPr bwMode="auto">
          <a:xfrm>
            <a:off x="1174776" y="5847407"/>
            <a:ext cx="9911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 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</a:t>
            </a:r>
          </a:p>
        </p:txBody>
      </p:sp>
      <p:sp>
        <p:nvSpPr>
          <p:cNvPr id="101" name="Line 7"/>
          <p:cNvSpPr>
            <a:spLocks noChangeShapeType="1"/>
          </p:cNvSpPr>
          <p:nvPr/>
        </p:nvSpPr>
        <p:spPr bwMode="auto">
          <a:xfrm>
            <a:off x="77819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>
            <a:off x="37306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3" name="Line 9"/>
          <p:cNvSpPr>
            <a:spLocks noChangeShapeType="1"/>
          </p:cNvSpPr>
          <p:nvPr/>
        </p:nvSpPr>
        <p:spPr bwMode="auto">
          <a:xfrm>
            <a:off x="57372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4" name="Line 10"/>
          <p:cNvSpPr>
            <a:spLocks noChangeShapeType="1"/>
          </p:cNvSpPr>
          <p:nvPr/>
        </p:nvSpPr>
        <p:spPr bwMode="auto">
          <a:xfrm>
            <a:off x="98393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5" name="Line 11"/>
          <p:cNvSpPr>
            <a:spLocks noChangeShapeType="1"/>
          </p:cNvSpPr>
          <p:nvPr/>
        </p:nvSpPr>
        <p:spPr bwMode="auto">
          <a:xfrm>
            <a:off x="118713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6" name="Line 12"/>
          <p:cNvSpPr>
            <a:spLocks noChangeShapeType="1"/>
          </p:cNvSpPr>
          <p:nvPr/>
        </p:nvSpPr>
        <p:spPr bwMode="auto">
          <a:xfrm>
            <a:off x="16732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7" name="Line 13"/>
          <p:cNvSpPr>
            <a:spLocks noChangeShapeType="1"/>
          </p:cNvSpPr>
          <p:nvPr/>
        </p:nvSpPr>
        <p:spPr bwMode="auto">
          <a:xfrm>
            <a:off x="13827151" y="6179220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8" name="Rectangle 14"/>
          <p:cNvSpPr>
            <a:spLocks/>
          </p:cNvSpPr>
          <p:nvPr/>
        </p:nvSpPr>
        <p:spPr bwMode="auto">
          <a:xfrm>
            <a:off x="3460776" y="5847407"/>
            <a:ext cx="68753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Moses</a:t>
            </a:r>
          </a:p>
        </p:txBody>
      </p:sp>
      <p:sp>
        <p:nvSpPr>
          <p:cNvPr id="109" name="Rectangle 15"/>
          <p:cNvSpPr>
            <a:spLocks/>
          </p:cNvSpPr>
          <p:nvPr/>
        </p:nvSpPr>
        <p:spPr bwMode="auto">
          <a:xfrm>
            <a:off x="5329551" y="5178653"/>
            <a:ext cx="928114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Saul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David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Solomon</a:t>
            </a:r>
          </a:p>
        </p:txBody>
      </p:sp>
      <p:sp>
        <p:nvSpPr>
          <p:cNvPr id="110" name="Rectangle 16"/>
          <p:cNvSpPr>
            <a:spLocks/>
          </p:cNvSpPr>
          <p:nvPr/>
        </p:nvSpPr>
        <p:spPr bwMode="auto">
          <a:xfrm>
            <a:off x="11525276" y="5847407"/>
            <a:ext cx="84408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Malachi</a:t>
            </a:r>
          </a:p>
        </p:txBody>
      </p:sp>
      <p:sp>
        <p:nvSpPr>
          <p:cNvPr id="111" name="Rectangle 17"/>
          <p:cNvSpPr>
            <a:spLocks/>
          </p:cNvSpPr>
          <p:nvPr/>
        </p:nvSpPr>
        <p:spPr bwMode="auto">
          <a:xfrm>
            <a:off x="13519176" y="5847407"/>
            <a:ext cx="59148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</a:p>
        </p:txBody>
      </p:sp>
      <p:sp>
        <p:nvSpPr>
          <p:cNvPr id="112" name="Rectangle 18"/>
          <p:cNvSpPr>
            <a:spLocks/>
          </p:cNvSpPr>
          <p:nvPr/>
        </p:nvSpPr>
        <p:spPr bwMode="auto">
          <a:xfrm>
            <a:off x="2493242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3" name="Rectangle 19"/>
          <p:cNvSpPr>
            <a:spLocks/>
          </p:cNvSpPr>
          <p:nvPr/>
        </p:nvSpPr>
        <p:spPr bwMode="auto">
          <a:xfrm>
            <a:off x="4537148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4" name="Rectangle 20"/>
          <p:cNvSpPr>
            <a:spLocks/>
          </p:cNvSpPr>
          <p:nvPr/>
        </p:nvSpPr>
        <p:spPr bwMode="auto">
          <a:xfrm>
            <a:off x="6563347" y="6812607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115" name="Rectangle 21"/>
          <p:cNvSpPr>
            <a:spLocks/>
          </p:cNvSpPr>
          <p:nvPr/>
        </p:nvSpPr>
        <p:spPr bwMode="auto">
          <a:xfrm>
            <a:off x="8594005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6" name="Rectangle 22"/>
          <p:cNvSpPr>
            <a:spLocks/>
          </p:cNvSpPr>
          <p:nvPr/>
        </p:nvSpPr>
        <p:spPr bwMode="auto">
          <a:xfrm>
            <a:off x="10658304" y="6812607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210</a:t>
            </a:r>
          </a:p>
        </p:txBody>
      </p:sp>
      <p:sp>
        <p:nvSpPr>
          <p:cNvPr id="117" name="Rectangle 23"/>
          <p:cNvSpPr>
            <a:spLocks/>
          </p:cNvSpPr>
          <p:nvPr/>
        </p:nvSpPr>
        <p:spPr bwMode="auto">
          <a:xfrm>
            <a:off x="12683405" y="6812607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18" name="Line 24"/>
          <p:cNvSpPr>
            <a:spLocks noChangeShapeType="1"/>
          </p:cNvSpPr>
          <p:nvPr/>
        </p:nvSpPr>
        <p:spPr bwMode="auto">
          <a:xfrm>
            <a:off x="169865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19" name="Line 25"/>
          <p:cNvSpPr>
            <a:spLocks noChangeShapeType="1"/>
          </p:cNvSpPr>
          <p:nvPr/>
        </p:nvSpPr>
        <p:spPr bwMode="auto">
          <a:xfrm>
            <a:off x="3741764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0" name="Line 26"/>
          <p:cNvSpPr>
            <a:spLocks noChangeShapeType="1"/>
          </p:cNvSpPr>
          <p:nvPr/>
        </p:nvSpPr>
        <p:spPr bwMode="auto">
          <a:xfrm>
            <a:off x="5757889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1" name="Line 27"/>
          <p:cNvSpPr>
            <a:spLocks noChangeShapeType="1"/>
          </p:cNvSpPr>
          <p:nvPr/>
        </p:nvSpPr>
        <p:spPr bwMode="auto">
          <a:xfrm>
            <a:off x="780100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2" name="Line 28"/>
          <p:cNvSpPr>
            <a:spLocks noChangeShapeType="1"/>
          </p:cNvSpPr>
          <p:nvPr/>
        </p:nvSpPr>
        <p:spPr bwMode="auto">
          <a:xfrm>
            <a:off x="9845701" y="6788820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3" name="Line 29"/>
          <p:cNvSpPr>
            <a:spLocks noChangeShapeType="1"/>
          </p:cNvSpPr>
          <p:nvPr/>
        </p:nvSpPr>
        <p:spPr bwMode="auto">
          <a:xfrm>
            <a:off x="11888814" y="6788820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24" name="Rectangle 30"/>
          <p:cNvSpPr>
            <a:spLocks/>
          </p:cNvSpPr>
          <p:nvPr/>
        </p:nvSpPr>
        <p:spPr bwMode="auto">
          <a:xfrm>
            <a:off x="2257177" y="4958532"/>
            <a:ext cx="99060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Slavery in Egypt</a:t>
            </a:r>
          </a:p>
        </p:txBody>
      </p:sp>
      <p:sp>
        <p:nvSpPr>
          <p:cNvPr id="125" name="Rectangle 31"/>
          <p:cNvSpPr>
            <a:spLocks/>
          </p:cNvSpPr>
          <p:nvPr/>
        </p:nvSpPr>
        <p:spPr bwMode="auto">
          <a:xfrm>
            <a:off x="4111875" y="5028119"/>
            <a:ext cx="100811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the Judges</a:t>
            </a:r>
          </a:p>
        </p:txBody>
      </p:sp>
      <p:sp>
        <p:nvSpPr>
          <p:cNvPr id="126" name="Rectangle 32"/>
          <p:cNvSpPr>
            <a:spLocks/>
          </p:cNvSpPr>
          <p:nvPr/>
        </p:nvSpPr>
        <p:spPr bwMode="auto">
          <a:xfrm>
            <a:off x="6128099" y="4958532"/>
            <a:ext cx="1512168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the United Kingdom</a:t>
            </a:r>
          </a:p>
        </p:txBody>
      </p:sp>
      <p:sp>
        <p:nvSpPr>
          <p:cNvPr id="127" name="Rectangle 33"/>
          <p:cNvSpPr>
            <a:spLocks/>
          </p:cNvSpPr>
          <p:nvPr/>
        </p:nvSpPr>
        <p:spPr bwMode="auto">
          <a:xfrm>
            <a:off x="8000307" y="4958532"/>
            <a:ext cx="1440160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Period of the Divided Kingdom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28" name="Rectangle 34"/>
          <p:cNvSpPr>
            <a:spLocks/>
          </p:cNvSpPr>
          <p:nvPr/>
        </p:nvSpPr>
        <p:spPr bwMode="auto">
          <a:xfrm>
            <a:off x="10232555" y="5030540"/>
            <a:ext cx="1080120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Exile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and Return</a:t>
            </a:r>
          </a:p>
        </p:txBody>
      </p:sp>
      <p:sp>
        <p:nvSpPr>
          <p:cNvPr id="129" name="Rectangle 35"/>
          <p:cNvSpPr>
            <a:spLocks/>
          </p:cNvSpPr>
          <p:nvPr/>
        </p:nvSpPr>
        <p:spPr bwMode="auto">
          <a:xfrm>
            <a:off x="11960747" y="4958532"/>
            <a:ext cx="203455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Period of Preparation for 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the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Messiah</a:t>
            </a:r>
            <a:endParaRPr lang="en-US" altLang="en-US" sz="2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30" name="Rectangle 3"/>
          <p:cNvSpPr>
            <a:spLocks/>
          </p:cNvSpPr>
          <p:nvPr/>
        </p:nvSpPr>
        <p:spPr bwMode="auto">
          <a:xfrm>
            <a:off x="1472209" y="1829013"/>
            <a:ext cx="60330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Adam</a:t>
            </a:r>
          </a:p>
        </p:txBody>
      </p:sp>
      <p:sp>
        <p:nvSpPr>
          <p:cNvPr id="131" name="Rectangle 4"/>
          <p:cNvSpPr>
            <a:spLocks/>
          </p:cNvSpPr>
          <p:nvPr/>
        </p:nvSpPr>
        <p:spPr bwMode="auto">
          <a:xfrm>
            <a:off x="382688" y="161256"/>
            <a:ext cx="403244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3200" dirty="0" smtClean="0">
                <a:solidFill>
                  <a:srgbClr val="800040"/>
                </a:solidFill>
                <a:latin typeface="Impact"/>
                <a:ea typeface="Impact"/>
                <a:cs typeface="Impact"/>
                <a:sym typeface="나눔고딕 Bold" charset="-127"/>
              </a:rPr>
              <a:t>Age of Symbolic Parallels</a:t>
            </a:r>
            <a:endParaRPr lang="en-US" altLang="en-US" sz="3200" dirty="0">
              <a:solidFill>
                <a:srgbClr val="80004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32" name="Rectangle 5"/>
          <p:cNvSpPr>
            <a:spLocks/>
          </p:cNvSpPr>
          <p:nvPr/>
        </p:nvSpPr>
        <p:spPr bwMode="auto">
          <a:xfrm>
            <a:off x="3491509" y="1829013"/>
            <a:ext cx="5336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Noah</a:t>
            </a:r>
          </a:p>
        </p:txBody>
      </p:sp>
      <p:sp>
        <p:nvSpPr>
          <p:cNvPr id="133" name="Rectangle 6"/>
          <p:cNvSpPr>
            <a:spLocks/>
          </p:cNvSpPr>
          <p:nvPr/>
        </p:nvSpPr>
        <p:spPr bwMode="auto">
          <a:xfrm>
            <a:off x="4349953" y="1160259"/>
            <a:ext cx="2848762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Abraham Departs for Haran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Isaac</a:t>
            </a:r>
          </a:p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</a:t>
            </a:r>
          </a:p>
        </p:txBody>
      </p:sp>
      <p:sp>
        <p:nvSpPr>
          <p:cNvPr id="134" name="Line 12"/>
          <p:cNvSpPr>
            <a:spLocks noChangeShapeType="1"/>
          </p:cNvSpPr>
          <p:nvPr/>
        </p:nvSpPr>
        <p:spPr bwMode="auto">
          <a:xfrm>
            <a:off x="1691284" y="2656126"/>
            <a:ext cx="122174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5" name="Line 13"/>
          <p:cNvSpPr>
            <a:spLocks noChangeShapeType="1"/>
          </p:cNvSpPr>
          <p:nvPr/>
        </p:nvSpPr>
        <p:spPr bwMode="auto">
          <a:xfrm>
            <a:off x="1691284" y="2643426"/>
            <a:ext cx="4081463" cy="0"/>
          </a:xfrm>
          <a:prstGeom prst="line">
            <a:avLst/>
          </a:prstGeom>
          <a:noFill/>
          <a:ln w="1397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6" name="Line 14"/>
          <p:cNvSpPr>
            <a:spLocks noChangeShapeType="1"/>
          </p:cNvSpPr>
          <p:nvPr/>
        </p:nvSpPr>
        <p:spPr bwMode="auto">
          <a:xfrm>
            <a:off x="78126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7" name="Line 15"/>
          <p:cNvSpPr>
            <a:spLocks noChangeShapeType="1"/>
          </p:cNvSpPr>
          <p:nvPr/>
        </p:nvSpPr>
        <p:spPr bwMode="auto">
          <a:xfrm>
            <a:off x="37613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8" name="Line 16"/>
          <p:cNvSpPr>
            <a:spLocks noChangeShapeType="1"/>
          </p:cNvSpPr>
          <p:nvPr/>
        </p:nvSpPr>
        <p:spPr bwMode="auto">
          <a:xfrm>
            <a:off x="5767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39" name="Line 17"/>
          <p:cNvSpPr>
            <a:spLocks noChangeShapeType="1"/>
          </p:cNvSpPr>
          <p:nvPr/>
        </p:nvSpPr>
        <p:spPr bwMode="auto">
          <a:xfrm>
            <a:off x="9870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0" name="Line 18"/>
          <p:cNvSpPr>
            <a:spLocks noChangeShapeType="1"/>
          </p:cNvSpPr>
          <p:nvPr/>
        </p:nvSpPr>
        <p:spPr bwMode="auto">
          <a:xfrm>
            <a:off x="119020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1" name="Line 19"/>
          <p:cNvSpPr>
            <a:spLocks noChangeShapeType="1"/>
          </p:cNvSpPr>
          <p:nvPr/>
        </p:nvSpPr>
        <p:spPr bwMode="auto">
          <a:xfrm>
            <a:off x="17039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2" name="Line 20"/>
          <p:cNvSpPr>
            <a:spLocks noChangeShapeType="1"/>
          </p:cNvSpPr>
          <p:nvPr/>
        </p:nvSpPr>
        <p:spPr bwMode="auto">
          <a:xfrm>
            <a:off x="13857884" y="2237026"/>
            <a:ext cx="0" cy="8255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43" name="Rectangle 21"/>
          <p:cNvSpPr>
            <a:spLocks/>
          </p:cNvSpPr>
          <p:nvPr/>
        </p:nvSpPr>
        <p:spPr bwMode="auto">
          <a:xfrm>
            <a:off x="7187209" y="1169368"/>
            <a:ext cx="113186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takes</a:t>
            </a:r>
            <a:r>
              <a:rPr dirty="0" smtClean="0">
                <a:latin typeface="Impact"/>
                <a:ea typeface="Impact"/>
                <a:cs typeface="Impact"/>
              </a:rPr>
              <a:t> </a:t>
            </a: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the birthright</a:t>
            </a:r>
          </a:p>
        </p:txBody>
      </p:sp>
      <p:sp>
        <p:nvSpPr>
          <p:cNvPr id="144" name="Rectangle 22"/>
          <p:cNvSpPr>
            <a:spLocks/>
          </p:cNvSpPr>
          <p:nvPr/>
        </p:nvSpPr>
        <p:spPr bwMode="auto">
          <a:xfrm>
            <a:off x="9144149" y="809328"/>
            <a:ext cx="1463675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Blessed by God and Goes to Haran</a:t>
            </a:r>
          </a:p>
        </p:txBody>
      </p:sp>
      <p:sp>
        <p:nvSpPr>
          <p:cNvPr id="145" name="Rectangle 23"/>
          <p:cNvSpPr>
            <a:spLocks/>
          </p:cNvSpPr>
          <p:nvPr/>
        </p:nvSpPr>
        <p:spPr bwMode="auto">
          <a:xfrm>
            <a:off x="10878593" y="1097360"/>
            <a:ext cx="1961479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Jacob's Family</a:t>
            </a:r>
            <a:r>
              <a:rPr lang="ko-KR" altLang="en-US" sz="2000" dirty="0" smtClean="0">
                <a:latin typeface="Impact"/>
                <a:ea typeface="Impact"/>
                <a:cs typeface="Impact"/>
                <a:sym typeface="나눔고딕 Bold" charset="-127"/>
              </a:rPr>
              <a:t> Departs Haran to Return to Canaan</a:t>
            </a:r>
          </a:p>
        </p:txBody>
      </p:sp>
      <p:sp>
        <p:nvSpPr>
          <p:cNvPr id="146" name="Rectangle 24"/>
          <p:cNvSpPr>
            <a:spLocks/>
          </p:cNvSpPr>
          <p:nvPr/>
        </p:nvSpPr>
        <p:spPr bwMode="auto">
          <a:xfrm>
            <a:off x="13257809" y="1663913"/>
            <a:ext cx="200337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2000" dirty="0">
                <a:latin typeface="Impact"/>
                <a:ea typeface="Impact"/>
                <a:cs typeface="Impact"/>
                <a:sym typeface="나눔고딕 Bold" charset="-127"/>
              </a:rPr>
              <a:t>Jacob visits Joseph</a:t>
            </a:r>
          </a:p>
        </p:txBody>
      </p:sp>
      <p:sp>
        <p:nvSpPr>
          <p:cNvPr id="147" name="Rectangle 25"/>
          <p:cNvSpPr>
            <a:spLocks/>
          </p:cNvSpPr>
          <p:nvPr/>
        </p:nvSpPr>
        <p:spPr bwMode="auto">
          <a:xfrm>
            <a:off x="2348509" y="2870413"/>
            <a:ext cx="5546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1,600</a:t>
            </a:r>
          </a:p>
        </p:txBody>
      </p:sp>
      <p:sp>
        <p:nvSpPr>
          <p:cNvPr id="148" name="Rectangle 26"/>
          <p:cNvSpPr>
            <a:spLocks/>
          </p:cNvSpPr>
          <p:nvPr/>
        </p:nvSpPr>
        <p:spPr bwMode="auto">
          <a:xfrm>
            <a:off x="4494809" y="2870413"/>
            <a:ext cx="403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400</a:t>
            </a:r>
          </a:p>
        </p:txBody>
      </p:sp>
      <p:sp>
        <p:nvSpPr>
          <p:cNvPr id="149" name="Rectangle 27"/>
          <p:cNvSpPr>
            <a:spLocks/>
          </p:cNvSpPr>
          <p:nvPr/>
        </p:nvSpPr>
        <p:spPr bwMode="auto">
          <a:xfrm>
            <a:off x="6501409" y="2870413"/>
            <a:ext cx="36393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120</a:t>
            </a:r>
          </a:p>
        </p:txBody>
      </p:sp>
      <p:sp>
        <p:nvSpPr>
          <p:cNvPr id="150" name="Rectangle 28"/>
          <p:cNvSpPr>
            <a:spLocks/>
          </p:cNvSpPr>
          <p:nvPr/>
        </p:nvSpPr>
        <p:spPr bwMode="auto">
          <a:xfrm>
            <a:off x="86223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151" name="Rectangle 29"/>
          <p:cNvSpPr>
            <a:spLocks/>
          </p:cNvSpPr>
          <p:nvPr/>
        </p:nvSpPr>
        <p:spPr bwMode="auto">
          <a:xfrm>
            <a:off x="10667009" y="2870413"/>
            <a:ext cx="2264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21</a:t>
            </a:r>
          </a:p>
        </p:txBody>
      </p:sp>
      <p:sp>
        <p:nvSpPr>
          <p:cNvPr id="152" name="Rectangle 30"/>
          <p:cNvSpPr>
            <a:spLocks/>
          </p:cNvSpPr>
          <p:nvPr/>
        </p:nvSpPr>
        <p:spPr bwMode="auto">
          <a:xfrm>
            <a:off x="12711709" y="2870413"/>
            <a:ext cx="2656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2000" dirty="0">
                <a:latin typeface="Impact"/>
                <a:ea typeface="Impact"/>
                <a:cs typeface="Impact"/>
                <a:sym typeface="나눔고딕 Bold" charset="-127"/>
              </a:rPr>
              <a:t>40</a:t>
            </a:r>
          </a:p>
        </p:txBody>
      </p:sp>
      <p:sp>
        <p:nvSpPr>
          <p:cNvPr id="153" name="Line 31"/>
          <p:cNvSpPr>
            <a:spLocks noChangeShapeType="1"/>
          </p:cNvSpPr>
          <p:nvPr/>
        </p:nvSpPr>
        <p:spPr bwMode="auto">
          <a:xfrm>
            <a:off x="172938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4" name="Line 32"/>
          <p:cNvSpPr>
            <a:spLocks noChangeShapeType="1"/>
          </p:cNvSpPr>
          <p:nvPr/>
        </p:nvSpPr>
        <p:spPr bwMode="auto">
          <a:xfrm>
            <a:off x="3772497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5" name="Line 33"/>
          <p:cNvSpPr>
            <a:spLocks noChangeShapeType="1"/>
          </p:cNvSpPr>
          <p:nvPr/>
        </p:nvSpPr>
        <p:spPr bwMode="auto">
          <a:xfrm>
            <a:off x="5788622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6" name="Line 34"/>
          <p:cNvSpPr>
            <a:spLocks noChangeShapeType="1"/>
          </p:cNvSpPr>
          <p:nvPr/>
        </p:nvSpPr>
        <p:spPr bwMode="auto">
          <a:xfrm>
            <a:off x="78317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7" name="Line 35"/>
          <p:cNvSpPr>
            <a:spLocks noChangeShapeType="1"/>
          </p:cNvSpPr>
          <p:nvPr/>
        </p:nvSpPr>
        <p:spPr bwMode="auto">
          <a:xfrm>
            <a:off x="9876434" y="2846626"/>
            <a:ext cx="198755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158" name="Line 36"/>
          <p:cNvSpPr>
            <a:spLocks noChangeShapeType="1"/>
          </p:cNvSpPr>
          <p:nvPr/>
        </p:nvSpPr>
        <p:spPr bwMode="auto">
          <a:xfrm>
            <a:off x="11919547" y="2846626"/>
            <a:ext cx="1989137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 sz="5400" dirty="0">
              <a:latin typeface="Impact"/>
              <a:ea typeface="Impact"/>
              <a:cs typeface="Impac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78832" y="2249488"/>
            <a:ext cx="2088232" cy="8928992"/>
          </a:xfrm>
          <a:prstGeom prst="rect">
            <a:avLst/>
          </a:prstGeom>
          <a:solidFill>
            <a:srgbClr val="0000FF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3695056" y="2401888"/>
            <a:ext cx="2088232" cy="8928992"/>
          </a:xfrm>
          <a:prstGeom prst="rect">
            <a:avLst/>
          </a:prstGeom>
          <a:solidFill>
            <a:srgbClr val="008000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5783288" y="2401888"/>
            <a:ext cx="2088232" cy="8928992"/>
          </a:xfrm>
          <a:prstGeom prst="rect">
            <a:avLst/>
          </a:prstGeom>
          <a:solidFill>
            <a:srgbClr val="FFFF00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1" name="Rectangle 160"/>
          <p:cNvSpPr/>
          <p:nvPr/>
        </p:nvSpPr>
        <p:spPr bwMode="auto">
          <a:xfrm>
            <a:off x="7799512" y="2393504"/>
            <a:ext cx="2088232" cy="8928992"/>
          </a:xfrm>
          <a:prstGeom prst="rect">
            <a:avLst/>
          </a:prstGeom>
          <a:solidFill>
            <a:srgbClr val="FF8228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9815736" y="2465512"/>
            <a:ext cx="2088232" cy="8928992"/>
          </a:xfrm>
          <a:prstGeom prst="rect">
            <a:avLst/>
          </a:prstGeom>
          <a:solidFill>
            <a:srgbClr val="EE5F9B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11831960" y="2537520"/>
            <a:ext cx="2088232" cy="8928992"/>
          </a:xfrm>
          <a:prstGeom prst="rect">
            <a:avLst/>
          </a:prstGeom>
          <a:solidFill>
            <a:srgbClr val="9639EE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 rot="16200000">
            <a:off x="7043428" y="-4339244"/>
            <a:ext cx="2088232" cy="14401600"/>
          </a:xfrm>
          <a:prstGeom prst="rect">
            <a:avLst/>
          </a:prstGeom>
          <a:solidFill>
            <a:srgbClr val="52A4B5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 rot="16200000">
            <a:off x="7115436" y="-666836"/>
            <a:ext cx="2088232" cy="14401600"/>
          </a:xfrm>
          <a:prstGeom prst="rect">
            <a:avLst/>
          </a:prstGeom>
          <a:solidFill>
            <a:srgbClr val="52A4B5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6" name="Rectangle 165"/>
          <p:cNvSpPr/>
          <p:nvPr/>
        </p:nvSpPr>
        <p:spPr bwMode="auto">
          <a:xfrm rot="16200000">
            <a:off x="7115436" y="3293604"/>
            <a:ext cx="2088232" cy="14401600"/>
          </a:xfrm>
          <a:prstGeom prst="rect">
            <a:avLst/>
          </a:prstGeom>
          <a:solidFill>
            <a:srgbClr val="52A4B5">
              <a:alpha val="46000"/>
            </a:srgb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292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4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6721">
        <p:fade/>
      </p:transition>
    </mc:Choice>
    <mc:Fallback xmlns="">
      <p:transition xmlns:p14="http://schemas.microsoft.com/office/powerpoint/2010/main" spd="slow" advTm="16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5" grpId="0" animBg="1"/>
      <p:bldP spid="1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-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28" y="1817440"/>
            <a:ext cx="12978142" cy="9721080"/>
          </a:xfrm>
          <a:prstGeom prst="rect">
            <a:avLst/>
          </a:prstGeom>
          <a:effectLst>
            <a:glow rad="1676400">
              <a:schemeClr val="bg1">
                <a:lumMod val="75000"/>
                <a:alpha val="43000"/>
              </a:schemeClr>
            </a:glow>
            <a:softEdge rad="952500"/>
          </a:effectLst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6" y="521296"/>
            <a:ext cx="16129792" cy="12385376"/>
          </a:xfrm>
          <a:prstGeom prst="rect">
            <a:avLst/>
          </a:prstGeom>
          <a:effectLst>
            <a:glow rad="1181100">
              <a:srgbClr val="FFFF00">
                <a:alpha val="45000"/>
              </a:srgbClr>
            </a:glow>
            <a:softEdge rad="1219200"/>
          </a:effectLst>
        </p:spPr>
      </p:pic>
      <p:pic>
        <p:nvPicPr>
          <p:cNvPr id="4" name="Content Placeholder 3" descr="images-4.jpg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1994" r="24401" b="32948"/>
          <a:stretch/>
        </p:blipFill>
        <p:spPr>
          <a:xfrm>
            <a:off x="958752" y="6713984"/>
            <a:ext cx="8350196" cy="6120680"/>
          </a:xfrm>
          <a:effectLst>
            <a:glow rad="1143000">
              <a:schemeClr val="accent3">
                <a:lumMod val="75000"/>
                <a:alpha val="50000"/>
              </a:schemeClr>
            </a:glow>
            <a:softEdge rad="571500"/>
          </a:effectLst>
        </p:spPr>
      </p:pic>
      <p:pic>
        <p:nvPicPr>
          <p:cNvPr id="5" name="Picture 4" descr="images-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56" y="1961456"/>
            <a:ext cx="6624736" cy="4039473"/>
          </a:xfrm>
          <a:prstGeom prst="rect">
            <a:avLst/>
          </a:prstGeom>
          <a:effectLst>
            <a:glow rad="1143000">
              <a:schemeClr val="accent3">
                <a:lumMod val="75000"/>
                <a:alpha val="50000"/>
              </a:schemeClr>
            </a:glow>
            <a:softEdge rad="571500"/>
          </a:effectLst>
        </p:spPr>
      </p:pic>
      <p:pic>
        <p:nvPicPr>
          <p:cNvPr id="6" name="Picture 5" descr="images-2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88"/>
          <a:stretch/>
        </p:blipFill>
        <p:spPr>
          <a:xfrm>
            <a:off x="958752" y="665312"/>
            <a:ext cx="4710734" cy="3816424"/>
          </a:xfrm>
          <a:prstGeom prst="rect">
            <a:avLst/>
          </a:prstGeom>
          <a:effectLst>
            <a:glow rad="1143000">
              <a:schemeClr val="accent3">
                <a:lumMod val="75000"/>
                <a:alpha val="50000"/>
              </a:schemeClr>
            </a:glow>
            <a:softEdge rad="571500"/>
          </a:effec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988781"/>
      </p:ext>
    </p:extLst>
  </p:cSld>
  <p:clrMapOvr>
    <a:masterClrMapping/>
  </p:clrMapOvr>
  <p:transition advTm="20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8" name="Curved Down Arrow 17"/>
          <p:cNvSpPr/>
          <p:nvPr/>
        </p:nvSpPr>
        <p:spPr bwMode="auto">
          <a:xfrm rot="10800000" flipH="1">
            <a:off x="1390801" y="7722096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497960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207225" y="7650088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2830960" y="4625752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3335017" y="7650086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9" name="Picture 18" descr="imgres-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14" l="855" r="97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92" y="1745432"/>
            <a:ext cx="6336704" cy="6624736"/>
          </a:xfrm>
          <a:prstGeom prst="rect">
            <a:avLst/>
          </a:prstGeom>
        </p:spPr>
      </p:pic>
      <p:sp>
        <p:nvSpPr>
          <p:cNvPr id="16" name="Curved Down Arrow 15"/>
          <p:cNvSpPr/>
          <p:nvPr/>
        </p:nvSpPr>
        <p:spPr bwMode="auto">
          <a:xfrm flipH="1">
            <a:off x="432048" y="2825552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" name="Picture 19" descr="imgres-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14" l="855" r="97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0" y="1745432"/>
            <a:ext cx="6336704" cy="6624736"/>
          </a:xfrm>
          <a:prstGeom prst="rect">
            <a:avLst/>
          </a:prstGeom>
        </p:spPr>
      </p:pic>
      <p:sp>
        <p:nvSpPr>
          <p:cNvPr id="30" name="Rectangle 4"/>
          <p:cNvSpPr>
            <a:spLocks/>
          </p:cNvSpPr>
          <p:nvPr/>
        </p:nvSpPr>
        <p:spPr bwMode="auto">
          <a:xfrm>
            <a:off x="5207224" y="2582813"/>
            <a:ext cx="72008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solidFill>
                  <a:schemeClr val="bg1"/>
                </a:solidFill>
                <a:latin typeface="Impact"/>
                <a:ea typeface="Impact"/>
                <a:cs typeface="Impact"/>
                <a:sym typeface="나눔고딕 Bold" charset="-127"/>
              </a:rPr>
              <a:t>Parallel periods</a:t>
            </a:r>
            <a:endParaRPr lang="ko-KR" altLang="en-US" sz="8000" dirty="0">
              <a:solidFill>
                <a:schemeClr val="bg1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3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3233">
        <p:fade/>
      </p:transition>
    </mc:Choice>
    <mc:Fallback xmlns="">
      <p:transition xmlns:p14="http://schemas.microsoft.com/office/powerpoint/2010/main" spd="slow" advTm="13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8" name="Curved Down Arrow 17"/>
          <p:cNvSpPr/>
          <p:nvPr/>
        </p:nvSpPr>
        <p:spPr bwMode="auto">
          <a:xfrm rot="10800000" flipH="1">
            <a:off x="1390801" y="7722096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497960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207225" y="7650088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2830960" y="4625752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3335017" y="7650086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 flipH="1">
            <a:off x="432048" y="2825552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10463808" y="62819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solidFill>
                  <a:srgbClr val="000000"/>
                </a:solidFill>
                <a:latin typeface="Impact"/>
                <a:ea typeface="Impact"/>
                <a:cs typeface="Impact"/>
                <a:sym typeface="나눔고딕 Bold" charset="-127"/>
              </a:rPr>
              <a:t>C</a:t>
            </a:r>
            <a:endParaRPr lang="ko-KR" altLang="en-US" sz="8000" dirty="0">
              <a:solidFill>
                <a:srgbClr val="0000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2" name="Rectangle 4"/>
          <p:cNvSpPr>
            <a:spLocks/>
          </p:cNvSpPr>
          <p:nvPr/>
        </p:nvSpPr>
        <p:spPr bwMode="auto">
          <a:xfrm>
            <a:off x="8087544" y="62819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solidFill>
                  <a:srgbClr val="000000"/>
                </a:solidFill>
                <a:latin typeface="Impact"/>
                <a:ea typeface="Impact"/>
                <a:cs typeface="Impact"/>
                <a:sym typeface="나눔고딕 Bold" charset="-127"/>
              </a:rPr>
              <a:t>B</a:t>
            </a:r>
            <a:endParaRPr lang="ko-KR" altLang="en-US" sz="8000" dirty="0">
              <a:solidFill>
                <a:srgbClr val="0000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6071320" y="62819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solidFill>
                  <a:srgbClr val="000000"/>
                </a:solidFill>
                <a:latin typeface="Impact"/>
                <a:ea typeface="Impact"/>
                <a:cs typeface="Impact"/>
                <a:sym typeface="나눔고딕 Bold" charset="-127"/>
              </a:rPr>
              <a:t>A</a:t>
            </a:r>
            <a:endParaRPr lang="ko-KR" altLang="en-US" sz="8000" dirty="0">
              <a:solidFill>
                <a:srgbClr val="0000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3416136" y="62819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>
                <a:solidFill>
                  <a:srgbClr val="000000"/>
                </a:solidFill>
                <a:latin typeface="Impact"/>
                <a:ea typeface="Impact"/>
                <a:cs typeface="Impact"/>
                <a:sym typeface="나눔고딕 Bold" charset="-127"/>
              </a:rPr>
              <a:t>D</a:t>
            </a:r>
            <a:endParaRPr lang="ko-KR" altLang="en-US" sz="8000" dirty="0">
              <a:solidFill>
                <a:srgbClr val="00000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3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0753">
        <p:fade/>
      </p:transition>
    </mc:Choice>
    <mc:Fallback xmlns="">
      <p:transition xmlns:p14="http://schemas.microsoft.com/office/powerpoint/2010/main" spd="slow" advTm="20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7" grpId="0" animBg="1"/>
      <p:bldP spid="28" grpId="0" animBg="1"/>
      <p:bldP spid="29" grpId="0" animBg="1"/>
      <p:bldP spid="16" grpId="0" animBg="1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44" y="1961456"/>
            <a:ext cx="12445321" cy="9577064"/>
          </a:xfrm>
          <a:prstGeom prst="rect">
            <a:avLst/>
          </a:prstGeom>
          <a:effectLst>
            <a:glow rad="990600">
              <a:schemeClr val="accent5">
                <a:lumMod val="20000"/>
                <a:lumOff val="80000"/>
                <a:alpha val="59000"/>
              </a:schemeClr>
            </a:glow>
            <a:softEdge rad="596900"/>
          </a:effectLst>
        </p:spPr>
      </p:pic>
      <p:sp>
        <p:nvSpPr>
          <p:cNvPr id="18" name="Curved Down Arrow 17"/>
          <p:cNvSpPr/>
          <p:nvPr/>
        </p:nvSpPr>
        <p:spPr bwMode="auto">
          <a:xfrm rot="10800000" flipH="1">
            <a:off x="1390801" y="7722096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H="1">
            <a:off x="4991200" y="6497960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 rot="10800000" flipH="1">
            <a:off x="5207225" y="7650088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2830960" y="4625752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3335017" y="7650086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 flipH="1">
            <a:off x="432048" y="2825552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Arrow Connector 3"/>
          <p:cNvCxnSpPr>
            <a:endCxn id="27" idx="3"/>
          </p:cNvCxnSpPr>
          <p:nvPr/>
        </p:nvCxnSpPr>
        <p:spPr bwMode="auto">
          <a:xfrm>
            <a:off x="7367464" y="7650088"/>
            <a:ext cx="1746194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endCxn id="29" idx="3"/>
          </p:cNvCxnSpPr>
          <p:nvPr/>
        </p:nvCxnSpPr>
        <p:spPr bwMode="auto">
          <a:xfrm flipV="1">
            <a:off x="9311680" y="7650086"/>
            <a:ext cx="2196244" cy="7201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1831960" y="7578080"/>
            <a:ext cx="2664296" cy="7200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4"/>
          <p:cNvSpPr>
            <a:spLocks/>
          </p:cNvSpPr>
          <p:nvPr/>
        </p:nvSpPr>
        <p:spPr bwMode="auto">
          <a:xfrm>
            <a:off x="9311680" y="6137920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latin typeface="Impact"/>
                <a:ea typeface="Impact"/>
                <a:cs typeface="Impact"/>
                <a:sym typeface="나눔고딕 Bold" charset="-127"/>
              </a:rPr>
              <a:t>2</a:t>
            </a:r>
            <a:endParaRPr lang="ko-KR" altLang="en-US" sz="8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7007424" y="6137920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latin typeface="Impact"/>
                <a:ea typeface="Impact"/>
                <a:cs typeface="Impact"/>
                <a:sym typeface="나눔고딕 Bold" charset="-127"/>
              </a:rPr>
              <a:t>1</a:t>
            </a:r>
            <a:endParaRPr lang="ko-KR" altLang="en-US" sz="8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12047984" y="6137920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>
                <a:latin typeface="Impact"/>
                <a:ea typeface="Impact"/>
                <a:cs typeface="Impact"/>
                <a:sym typeface="나눔고딕 Bold" charset="-127"/>
              </a:rPr>
              <a:t>3</a:t>
            </a:r>
            <a:endParaRPr lang="ko-KR" altLang="en-US" sz="8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5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50">
        <p:fade/>
      </p:transition>
    </mc:Choice>
    <mc:Fallback xmlns="">
      <p:transition xmlns:p14="http://schemas.microsoft.com/office/powerpoint/2010/main" spd="slow" advTm="10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7" grpId="0" animBg="1"/>
      <p:bldP spid="28" grpId="0" animBg="1"/>
      <p:bldP spid="29" grpId="0" animBg="1"/>
      <p:bldP spid="16" grpId="0" animBg="1"/>
      <p:bldP spid="21" grpId="1"/>
      <p:bldP spid="22" grpId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0760" y="953344"/>
            <a:ext cx="1464027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6600" dirty="0" smtClean="0">
                <a:solidFill>
                  <a:srgbClr val="86133E"/>
                </a:solidFill>
                <a:latin typeface="Impact" charset="0"/>
                <a:ea typeface="나눔명조OTF ExtraBold" charset="0"/>
                <a:cs typeface="나눔명조OTF ExtraBold" charset="0"/>
                <a:sym typeface="나눔명조OTF ExtraBold" charset="0"/>
              </a:rPr>
              <a:t>Why would restoration be prolonged?</a:t>
            </a:r>
            <a:endParaRPr lang="ko-KR" altLang="en-US" sz="6600" dirty="0">
              <a:solidFill>
                <a:srgbClr val="86133E"/>
              </a:solidFill>
              <a:latin typeface="Impact" charset="0"/>
              <a:ea typeface="나눔명조OTF ExtraBold" charset="0"/>
              <a:cs typeface="나눔명조OTF ExtraBold" charset="0"/>
              <a:sym typeface="나눔명조OTF ExtraBold" charset="0"/>
            </a:endParaRP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6" y="2681536"/>
            <a:ext cx="11449272" cy="10289852"/>
          </a:xfrm>
          <a:prstGeom prst="rect">
            <a:avLst/>
          </a:prstGeom>
        </p:spPr>
      </p:pic>
      <p:pic>
        <p:nvPicPr>
          <p:cNvPr id="42" name="Picture 41" descr="imag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6" t="1122" r="-3278" b="39823"/>
          <a:stretch/>
        </p:blipFill>
        <p:spPr>
          <a:xfrm>
            <a:off x="7223448" y="2825552"/>
            <a:ext cx="7224659" cy="607665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439472" y="5064041"/>
            <a:ext cx="64807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6600" dirty="0" smtClean="0">
                <a:solidFill>
                  <a:srgbClr val="86133E"/>
                </a:solidFill>
                <a:latin typeface="Impact" charset="0"/>
                <a:ea typeface="나눔명조OTF ExtraBold" charset="0"/>
                <a:cs typeface="나눔명조OTF ExtraBold" charset="0"/>
                <a:sym typeface="나눔명조OTF ExtraBold" charset="0"/>
              </a:rPr>
              <a:t>Absolute</a:t>
            </a:r>
            <a:endParaRPr lang="ko-KR" altLang="en-US" sz="6600" dirty="0">
              <a:solidFill>
                <a:srgbClr val="86133E"/>
              </a:solidFill>
              <a:latin typeface="Impact" charset="0"/>
              <a:ea typeface="나눔명조OTF ExtraBold" charset="0"/>
              <a:cs typeface="나눔명조OTF ExtraBold" charset="0"/>
              <a:sym typeface="나눔명조OTF ExtraBold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98912" y="7650088"/>
            <a:ext cx="648072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6600" dirty="0" smtClean="0">
                <a:solidFill>
                  <a:srgbClr val="86133E"/>
                </a:solidFill>
                <a:latin typeface="Impact" charset="0"/>
                <a:ea typeface="나눔명조OTF ExtraBold" charset="0"/>
                <a:cs typeface="나눔명조OTF ExtraBold" charset="0"/>
                <a:sym typeface="나눔명조OTF ExtraBold" charset="0"/>
              </a:rPr>
              <a:t>Conditional</a:t>
            </a:r>
            <a:endParaRPr lang="ko-KR" altLang="en-US" sz="6600" dirty="0">
              <a:solidFill>
                <a:srgbClr val="86133E"/>
              </a:solidFill>
              <a:latin typeface="Impact" charset="0"/>
              <a:ea typeface="나눔명조OTF ExtraBold" charset="0"/>
              <a:cs typeface="나눔명조OTF ExtraBold" charset="0"/>
              <a:sym typeface="나눔명조OTF ExtraBold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877472"/>
      </p:ext>
    </p:extLst>
  </p:cSld>
  <p:clrMapOvr>
    <a:masterClrMapping/>
  </p:clrMapOvr>
  <p:transition advTm="15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"/>
          <p:cNvGrpSpPr>
            <a:grpSpLocks/>
          </p:cNvGrpSpPr>
          <p:nvPr/>
        </p:nvGrpSpPr>
        <p:grpSpPr bwMode="auto">
          <a:xfrm>
            <a:off x="526704" y="3833540"/>
            <a:ext cx="3159125" cy="2921000"/>
            <a:chOff x="211" y="0"/>
            <a:chExt cx="1840" cy="1840"/>
          </a:xfrm>
        </p:grpSpPr>
        <p:pic>
          <p:nvPicPr>
            <p:cNvPr id="123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" y="0"/>
              <a:ext cx="1840" cy="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Rectangle 3"/>
            <p:cNvSpPr>
              <a:spLocks/>
            </p:cNvSpPr>
            <p:nvPr/>
          </p:nvSpPr>
          <p:spPr bwMode="auto">
            <a:xfrm>
              <a:off x="557" y="353"/>
              <a:ext cx="1248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ko-KR" sz="54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Chosen </a:t>
              </a:r>
            </a:p>
            <a:p>
              <a:pPr algn="ctr" eaLnBrk="1" hangingPunct="1">
                <a:defRPr/>
              </a:pPr>
              <a:r>
                <a:rPr lang="en-US" altLang="ko-KR" sz="54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person</a:t>
              </a:r>
              <a:endParaRPr lang="ko-KR" altLang="en-US" sz="54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13316" name="AutoShape 4"/>
          <p:cNvSpPr>
            <a:spLocks/>
          </p:cNvSpPr>
          <p:nvPr/>
        </p:nvSpPr>
        <p:spPr bwMode="auto">
          <a:xfrm>
            <a:off x="3785841" y="4976540"/>
            <a:ext cx="927100" cy="622300"/>
          </a:xfrm>
          <a:prstGeom prst="rightArrow">
            <a:avLst>
              <a:gd name="adj1" fmla="val 26537"/>
              <a:gd name="adj2" fmla="val 61226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/>
            <a:endParaRPr lang="ko-KR" altLang="en-US"/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11258204" y="3927203"/>
            <a:ext cx="5256212" cy="2921000"/>
            <a:chOff x="-216" y="0"/>
            <a:chExt cx="2751" cy="1840"/>
          </a:xfrm>
        </p:grpSpPr>
        <p:pic>
          <p:nvPicPr>
            <p:cNvPr id="12310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4" cy="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7"/>
            <p:cNvSpPr>
              <a:spLocks/>
            </p:cNvSpPr>
            <p:nvPr/>
          </p:nvSpPr>
          <p:spPr bwMode="auto">
            <a:xfrm>
              <a:off x="-216" y="382"/>
              <a:ext cx="2751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5400" b="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God’s will is fulfilled</a:t>
              </a:r>
              <a:endParaRPr lang="ko-KR" altLang="en-US" sz="54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13320" name="AutoShape 8"/>
          <p:cNvSpPr>
            <a:spLocks/>
          </p:cNvSpPr>
          <p:nvPr/>
        </p:nvSpPr>
        <p:spPr bwMode="auto">
          <a:xfrm>
            <a:off x="10643841" y="4976540"/>
            <a:ext cx="927100" cy="622300"/>
          </a:xfrm>
          <a:prstGeom prst="rightArrow">
            <a:avLst>
              <a:gd name="adj1" fmla="val 26537"/>
              <a:gd name="adj2" fmla="val 61226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/>
            <a:endParaRPr lang="ko-KR" altLang="en-US"/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4776441" y="3617640"/>
            <a:ext cx="5791200" cy="2870200"/>
            <a:chOff x="-32" y="-48"/>
            <a:chExt cx="3648" cy="1808"/>
          </a:xfrm>
        </p:grpSpPr>
        <p:grpSp>
          <p:nvGrpSpPr>
            <p:cNvPr id="12306" name="Group 10"/>
            <p:cNvGrpSpPr>
              <a:grpSpLocks/>
            </p:cNvGrpSpPr>
            <p:nvPr/>
          </p:nvGrpSpPr>
          <p:grpSpPr bwMode="auto">
            <a:xfrm>
              <a:off x="-32" y="-48"/>
              <a:ext cx="3648" cy="1808"/>
              <a:chOff x="0" y="-16"/>
              <a:chExt cx="3648" cy="1808"/>
            </a:xfrm>
          </p:grpSpPr>
          <p:sp>
            <p:nvSpPr>
              <p:cNvPr id="5" name="Rectangle 11"/>
              <p:cNvSpPr>
                <a:spLocks/>
              </p:cNvSpPr>
              <p:nvPr/>
            </p:nvSpPr>
            <p:spPr bwMode="auto">
              <a:xfrm>
                <a:off x="32" y="29"/>
                <a:ext cx="3584" cy="17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eaLnBrk="1" hangingPunct="1">
                  <a:defRPr/>
                </a:pPr>
                <a:endParaRPr lang="ko-KR" altLang="en-US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</a:endParaRPr>
              </a:p>
            </p:txBody>
          </p:sp>
          <p:pic>
            <p:nvPicPr>
              <p:cNvPr id="12309" name="Picture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16"/>
                <a:ext cx="3648" cy="1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13"/>
            <p:cNvSpPr>
              <a:spLocks/>
            </p:cNvSpPr>
            <p:nvPr/>
          </p:nvSpPr>
          <p:spPr bwMode="auto">
            <a:xfrm>
              <a:off x="13" y="325"/>
              <a:ext cx="3549" cy="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60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Completion of</a:t>
              </a:r>
            </a:p>
            <a:p>
              <a:pPr algn="ctr" eaLnBrk="1" hangingPunct="1">
                <a:defRPr/>
              </a:pPr>
              <a:r>
                <a:rPr lang="en-US" altLang="ko-KR" sz="60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responsibility</a:t>
              </a:r>
              <a:endParaRPr lang="ko-KR" altLang="en-US" sz="60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grpSp>
        <p:nvGrpSpPr>
          <p:cNvPr id="27" name="Group 1"/>
          <p:cNvGrpSpPr>
            <a:grpSpLocks/>
          </p:cNvGrpSpPr>
          <p:nvPr/>
        </p:nvGrpSpPr>
        <p:grpSpPr bwMode="auto">
          <a:xfrm>
            <a:off x="598812" y="7362229"/>
            <a:ext cx="3159125" cy="2921000"/>
            <a:chOff x="211" y="0"/>
            <a:chExt cx="1840" cy="184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" y="0"/>
              <a:ext cx="1840" cy="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3"/>
            <p:cNvSpPr>
              <a:spLocks/>
            </p:cNvSpPr>
            <p:nvPr/>
          </p:nvSpPr>
          <p:spPr bwMode="auto">
            <a:xfrm>
              <a:off x="557" y="353"/>
              <a:ext cx="1248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ko-KR" sz="54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Chosen </a:t>
              </a:r>
            </a:p>
            <a:p>
              <a:pPr algn="ctr" eaLnBrk="1" hangingPunct="1">
                <a:defRPr/>
              </a:pPr>
              <a:r>
                <a:rPr lang="en-US" altLang="ko-KR" sz="54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person</a:t>
              </a:r>
              <a:endParaRPr lang="ko-KR" altLang="en-US" sz="54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30" name="AutoShape 4"/>
          <p:cNvSpPr>
            <a:spLocks/>
          </p:cNvSpPr>
          <p:nvPr/>
        </p:nvSpPr>
        <p:spPr bwMode="auto">
          <a:xfrm>
            <a:off x="3857949" y="8505229"/>
            <a:ext cx="927100" cy="622300"/>
          </a:xfrm>
          <a:prstGeom prst="rightArrow">
            <a:avLst>
              <a:gd name="adj1" fmla="val 26537"/>
              <a:gd name="adj2" fmla="val 61226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/>
            <a:endParaRPr lang="ko-KR" altLang="en-US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11330312" y="7455892"/>
            <a:ext cx="5256212" cy="2921000"/>
            <a:chOff x="-216" y="0"/>
            <a:chExt cx="2751" cy="1840"/>
          </a:xfrm>
        </p:grpSpPr>
        <p:pic>
          <p:nvPicPr>
            <p:cNvPr id="3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4" cy="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7"/>
            <p:cNvSpPr>
              <a:spLocks/>
            </p:cNvSpPr>
            <p:nvPr/>
          </p:nvSpPr>
          <p:spPr bwMode="auto">
            <a:xfrm>
              <a:off x="-216" y="382"/>
              <a:ext cx="2751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5400" b="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Providence is prolonged</a:t>
              </a:r>
              <a:endParaRPr lang="ko-KR" altLang="en-US" sz="54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34" name="AutoShape 8"/>
          <p:cNvSpPr>
            <a:spLocks/>
          </p:cNvSpPr>
          <p:nvPr/>
        </p:nvSpPr>
        <p:spPr bwMode="auto">
          <a:xfrm>
            <a:off x="10715949" y="8505229"/>
            <a:ext cx="927100" cy="622300"/>
          </a:xfrm>
          <a:prstGeom prst="rightArrow">
            <a:avLst>
              <a:gd name="adj1" fmla="val 26537"/>
              <a:gd name="adj2" fmla="val 61226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/>
            <a:endParaRPr lang="ko-KR" altLang="en-US"/>
          </a:p>
        </p:txBody>
      </p: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4848549" y="7146329"/>
            <a:ext cx="5791200" cy="2870200"/>
            <a:chOff x="-32" y="-48"/>
            <a:chExt cx="3648" cy="1808"/>
          </a:xfrm>
        </p:grpSpPr>
        <p:grpSp>
          <p:nvGrpSpPr>
            <p:cNvPr id="36" name="Group 10"/>
            <p:cNvGrpSpPr>
              <a:grpSpLocks/>
            </p:cNvGrpSpPr>
            <p:nvPr/>
          </p:nvGrpSpPr>
          <p:grpSpPr bwMode="auto">
            <a:xfrm>
              <a:off x="-32" y="-48"/>
              <a:ext cx="3648" cy="1808"/>
              <a:chOff x="0" y="-16"/>
              <a:chExt cx="3648" cy="1808"/>
            </a:xfrm>
          </p:grpSpPr>
          <p:sp>
            <p:nvSpPr>
              <p:cNvPr id="38" name="Rectangle 11"/>
              <p:cNvSpPr>
                <a:spLocks/>
              </p:cNvSpPr>
              <p:nvPr/>
            </p:nvSpPr>
            <p:spPr bwMode="auto">
              <a:xfrm>
                <a:off x="32" y="29"/>
                <a:ext cx="3584" cy="17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eaLnBrk="1" hangingPunct="1">
                  <a:defRPr/>
                </a:pPr>
                <a:endParaRPr lang="ko-KR" altLang="en-US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</a:endParaRPr>
              </a:p>
            </p:txBody>
          </p:sp>
          <p:pic>
            <p:nvPicPr>
              <p:cNvPr id="39" name="Picture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16"/>
                <a:ext cx="3648" cy="1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Rectangle 13"/>
            <p:cNvSpPr>
              <a:spLocks/>
            </p:cNvSpPr>
            <p:nvPr/>
          </p:nvSpPr>
          <p:spPr bwMode="auto">
            <a:xfrm>
              <a:off x="13" y="325"/>
              <a:ext cx="3549" cy="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6000" b="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Failure of</a:t>
              </a:r>
              <a:endParaRPr lang="en-US" altLang="ja-JP" sz="60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  <a:p>
              <a:pPr algn="ctr" eaLnBrk="1" hangingPunct="1">
                <a:defRPr/>
              </a:pPr>
              <a:r>
                <a:rPr lang="en-US" altLang="ko-KR" sz="6000" b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Impact" charset="0"/>
                  <a:ea typeface="나눔고딕OTF ExtraBold" charset="0"/>
                  <a:cs typeface="나눔고딕OTF ExtraBold" charset="0"/>
                  <a:sym typeface="나눔고딕OTF ExtraBold" charset="0"/>
                </a:rPr>
                <a:t>responsibility</a:t>
              </a:r>
              <a:endParaRPr lang="ko-KR" altLang="en-US" sz="60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Impact" charset="0"/>
                <a:ea typeface="나눔고딕OTF ExtraBold" charset="0"/>
                <a:cs typeface="나눔고딕OTF ExtraBold" charset="0"/>
                <a:sym typeface="나눔고딕OTF ExtraBold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30760" y="953344"/>
            <a:ext cx="1464027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6600" dirty="0" smtClean="0">
                <a:solidFill>
                  <a:srgbClr val="86133E"/>
                </a:solidFill>
                <a:latin typeface="Impact" charset="0"/>
                <a:ea typeface="나눔명조OTF ExtraBold" charset="0"/>
                <a:cs typeface="나눔명조OTF ExtraBold" charset="0"/>
                <a:sym typeface="나눔명조OTF ExtraBold" charset="0"/>
              </a:rPr>
              <a:t>Why would restoration be prolonged?</a:t>
            </a:r>
            <a:endParaRPr lang="ko-KR" altLang="en-US" sz="6600" dirty="0">
              <a:solidFill>
                <a:srgbClr val="86133E"/>
              </a:solidFill>
              <a:latin typeface="Impact" charset="0"/>
              <a:ea typeface="나눔명조OTF ExtraBold" charset="0"/>
              <a:cs typeface="나눔명조OTF ExtraBold" charset="0"/>
              <a:sym typeface="나눔명조OTF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37188"/>
      </p:ext>
    </p:extLst>
  </p:cSld>
  <p:clrMapOvr>
    <a:masterClrMapping/>
  </p:clrMapOvr>
  <p:transition advTm="12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20" grpId="0" animBg="1"/>
      <p:bldP spid="30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2" y="665313"/>
            <a:ext cx="6537139" cy="4896544"/>
          </a:xfrm>
          <a:prstGeom prst="rect">
            <a:avLst/>
          </a:prstGeom>
        </p:spPr>
      </p:pic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" y="5489848"/>
            <a:ext cx="13393488" cy="5091064"/>
          </a:xfrm>
          <a:prstGeom prst="rect">
            <a:avLst/>
          </a:prstGeom>
        </p:spPr>
      </p:pic>
      <p:pic>
        <p:nvPicPr>
          <p:cNvPr id="4" name="Picture 3" descr="imgres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1" y="664723"/>
            <a:ext cx="6981019" cy="4897133"/>
          </a:xfrm>
          <a:prstGeom prst="rect">
            <a:avLst/>
          </a:prstGeom>
        </p:spPr>
      </p:pic>
      <p:sp>
        <p:nvSpPr>
          <p:cNvPr id="27" name="Curved Down Arrow 26"/>
          <p:cNvSpPr/>
          <p:nvPr/>
        </p:nvSpPr>
        <p:spPr bwMode="auto">
          <a:xfrm rot="10800000" flipH="1">
            <a:off x="1606825" y="6065912"/>
            <a:ext cx="14473607" cy="5536236"/>
          </a:xfrm>
          <a:prstGeom prst="curvedDownArrow">
            <a:avLst>
              <a:gd name="adj1" fmla="val 9409"/>
              <a:gd name="adj2" fmla="val 50000"/>
              <a:gd name="adj3" fmla="val 1089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urved Down Arrow 27"/>
          <p:cNvSpPr/>
          <p:nvPr/>
        </p:nvSpPr>
        <p:spPr bwMode="auto">
          <a:xfrm flipH="1">
            <a:off x="5207224" y="4841776"/>
            <a:ext cx="2376264" cy="116356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Curved Down Arrow 28"/>
          <p:cNvSpPr/>
          <p:nvPr/>
        </p:nvSpPr>
        <p:spPr bwMode="auto">
          <a:xfrm rot="10800000" flipH="1">
            <a:off x="5423249" y="5993904"/>
            <a:ext cx="4320479" cy="1656184"/>
          </a:xfrm>
          <a:prstGeom prst="curvedDownArrow">
            <a:avLst>
              <a:gd name="adj1" fmla="val 16803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Curved Down Arrow 29"/>
          <p:cNvSpPr/>
          <p:nvPr/>
        </p:nvSpPr>
        <p:spPr bwMode="auto">
          <a:xfrm flipH="1">
            <a:off x="3046984" y="2969568"/>
            <a:ext cx="6552728" cy="3014322"/>
          </a:xfrm>
          <a:prstGeom prst="curvedDownArrow">
            <a:avLst>
              <a:gd name="adj1" fmla="val 13770"/>
              <a:gd name="adj2" fmla="val 50000"/>
              <a:gd name="adj3" fmla="val 14955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Curved Down Arrow 30"/>
          <p:cNvSpPr/>
          <p:nvPr/>
        </p:nvSpPr>
        <p:spPr bwMode="auto">
          <a:xfrm rot="10800000" flipH="1">
            <a:off x="3551041" y="5993902"/>
            <a:ext cx="9145015" cy="3888434"/>
          </a:xfrm>
          <a:prstGeom prst="curvedDownArrow">
            <a:avLst>
              <a:gd name="adj1" fmla="val 9409"/>
              <a:gd name="adj2" fmla="val 50000"/>
              <a:gd name="adj3" fmla="val 1715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Curved Down Arrow 31"/>
          <p:cNvSpPr/>
          <p:nvPr/>
        </p:nvSpPr>
        <p:spPr bwMode="auto">
          <a:xfrm flipH="1">
            <a:off x="648072" y="1169368"/>
            <a:ext cx="11255896" cy="4814522"/>
          </a:xfrm>
          <a:prstGeom prst="curvedDownArrow">
            <a:avLst>
              <a:gd name="adj1" fmla="val 9636"/>
              <a:gd name="adj2" fmla="val 50000"/>
              <a:gd name="adj3" fmla="val 11958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33" name="Straight Arrow Connector 32"/>
          <p:cNvCxnSpPr>
            <a:endCxn id="29" idx="3"/>
          </p:cNvCxnSpPr>
          <p:nvPr/>
        </p:nvCxnSpPr>
        <p:spPr bwMode="auto">
          <a:xfrm>
            <a:off x="7583488" y="5993904"/>
            <a:ext cx="1746194" cy="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endCxn id="31" idx="3"/>
          </p:cNvCxnSpPr>
          <p:nvPr/>
        </p:nvCxnSpPr>
        <p:spPr bwMode="auto">
          <a:xfrm flipV="1">
            <a:off x="9527704" y="5993902"/>
            <a:ext cx="2196244" cy="7201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12047984" y="5921896"/>
            <a:ext cx="2664296" cy="7200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Rectangle 4"/>
          <p:cNvSpPr>
            <a:spLocks/>
          </p:cNvSpPr>
          <p:nvPr/>
        </p:nvSpPr>
        <p:spPr bwMode="auto">
          <a:xfrm>
            <a:off x="9527704" y="44817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latin typeface="Impact"/>
                <a:ea typeface="Impact"/>
                <a:cs typeface="Impact"/>
                <a:sym typeface="나눔고딕 Bold" charset="-127"/>
              </a:rPr>
              <a:t>2</a:t>
            </a:r>
            <a:endParaRPr lang="ko-KR" altLang="en-US" sz="8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7" name="Rectangle 4"/>
          <p:cNvSpPr>
            <a:spLocks/>
          </p:cNvSpPr>
          <p:nvPr/>
        </p:nvSpPr>
        <p:spPr bwMode="auto">
          <a:xfrm>
            <a:off x="7223448" y="44817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 smtClean="0">
                <a:latin typeface="Impact"/>
                <a:ea typeface="Impact"/>
                <a:cs typeface="Impact"/>
                <a:sym typeface="나눔고딕 Bold" charset="-127"/>
              </a:rPr>
              <a:t>1</a:t>
            </a:r>
            <a:endParaRPr lang="ko-KR" altLang="en-US" sz="8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38" name="Rectangle 4"/>
          <p:cNvSpPr>
            <a:spLocks/>
          </p:cNvSpPr>
          <p:nvPr/>
        </p:nvSpPr>
        <p:spPr bwMode="auto">
          <a:xfrm>
            <a:off x="12264008" y="4481736"/>
            <a:ext cx="21602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ko-KR" sz="8000" dirty="0">
                <a:latin typeface="Impact"/>
                <a:ea typeface="Impact"/>
                <a:cs typeface="Impact"/>
                <a:sym typeface="나눔고딕 Bold" charset="-127"/>
              </a:rPr>
              <a:t>3</a:t>
            </a:r>
            <a:endParaRPr lang="ko-KR" altLang="en-US" sz="8000" dirty="0"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7620">
        <p:fade/>
      </p:transition>
    </mc:Choice>
    <mc:Fallback xmlns="">
      <p:transition xmlns:p14="http://schemas.microsoft.com/office/powerpoint/2010/main" spd="slow" advTm="17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1030760" y="1025352"/>
            <a:ext cx="10718830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>
                <a:latin typeface="Impact"/>
                <a:ea typeface="Impact"/>
                <a:cs typeface="Impact"/>
                <a:sym typeface="나눔고딕 Bold" charset="-127"/>
              </a:rPr>
              <a:t>Examples</a:t>
            </a:r>
            <a:r>
              <a:rPr lang="ko-KR" altLang="en-US" sz="5000" dirty="0">
                <a:latin typeface="Impact"/>
                <a:ea typeface="Impact"/>
                <a:cs typeface="Impact"/>
                <a:sym typeface="나눔고딕 Bold" charset="-127"/>
              </a:rPr>
              <a:t> of </a:t>
            </a:r>
            <a:r>
              <a:rPr lang="en-US" altLang="ko-KR" sz="5000" dirty="0" smtClean="0">
                <a:latin typeface="Impact"/>
                <a:ea typeface="Impact"/>
                <a:cs typeface="Impact"/>
                <a:sym typeface="나눔고딕 Bold" charset="-127"/>
              </a:rPr>
              <a:t>prolongation </a:t>
            </a:r>
            <a:r>
              <a:rPr lang="ko-KR" altLang="en-US" sz="5000" dirty="0" smtClean="0">
                <a:latin typeface="Impact"/>
                <a:ea typeface="Impact"/>
                <a:cs typeface="Impact"/>
                <a:sym typeface="나눔고딕 Bold" charset="-127"/>
              </a:rPr>
              <a:t>to </a:t>
            </a:r>
            <a:r>
              <a:rPr lang="ko-KR" altLang="en-US" sz="5000" dirty="0">
                <a:latin typeface="Impact"/>
                <a:ea typeface="Impact"/>
                <a:cs typeface="Impact"/>
                <a:sym typeface="나눔고딕 Bold" charset="-127"/>
              </a:rPr>
              <a:t>three stages</a:t>
            </a:r>
          </a:p>
        </p:txBody>
      </p:sp>
      <p:sp>
        <p:nvSpPr>
          <p:cNvPr id="10242" name="Rectangle 2"/>
          <p:cNvSpPr>
            <a:spLocks/>
          </p:cNvSpPr>
          <p:nvPr/>
        </p:nvSpPr>
        <p:spPr bwMode="auto">
          <a:xfrm>
            <a:off x="1102768" y="5873304"/>
            <a:ext cx="4954281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-</a:t>
            </a: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 </a:t>
            </a:r>
            <a:r>
              <a:rPr lang="en-US" altLang="ko-KR" sz="5000" dirty="0" smtClean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Moses and Jesus:</a:t>
            </a:r>
            <a:endParaRPr lang="ko-KR" altLang="en-US" sz="5000" dirty="0">
              <a:solidFill>
                <a:srgbClr val="00008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0244" name="Rectangle 4"/>
          <p:cNvSpPr>
            <a:spLocks/>
          </p:cNvSpPr>
          <p:nvPr/>
        </p:nvSpPr>
        <p:spPr bwMode="auto">
          <a:xfrm>
            <a:off x="1102768" y="2537520"/>
            <a:ext cx="3953030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-</a:t>
            </a: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 Adam's family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6306662" y="2537520"/>
            <a:ext cx="3509074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Noah's family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11095806" y="2568054"/>
            <a:ext cx="4552578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Abraham's family</a:t>
            </a:r>
          </a:p>
        </p:txBody>
      </p:sp>
      <p:sp>
        <p:nvSpPr>
          <p:cNvPr id="10247" name="AutoShape 7"/>
          <p:cNvSpPr>
            <a:spLocks/>
          </p:cNvSpPr>
          <p:nvPr/>
        </p:nvSpPr>
        <p:spPr bwMode="auto">
          <a:xfrm>
            <a:off x="5207224" y="2681536"/>
            <a:ext cx="1012353" cy="590859"/>
          </a:xfrm>
          <a:prstGeom prst="rightArrow">
            <a:avLst>
              <a:gd name="adj1" fmla="val 32000"/>
              <a:gd name="adj2" fmla="val 67696"/>
            </a:avLst>
          </a:prstGeom>
          <a:solidFill>
            <a:srgbClr val="8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48" name="AutoShape 8"/>
          <p:cNvSpPr>
            <a:spLocks/>
          </p:cNvSpPr>
          <p:nvPr/>
        </p:nvSpPr>
        <p:spPr bwMode="auto">
          <a:xfrm>
            <a:off x="10059118" y="2712070"/>
            <a:ext cx="1012353" cy="590859"/>
          </a:xfrm>
          <a:prstGeom prst="rightArrow">
            <a:avLst>
              <a:gd name="adj1" fmla="val 32000"/>
              <a:gd name="adj2" fmla="val 67696"/>
            </a:avLst>
          </a:prstGeom>
          <a:solidFill>
            <a:srgbClr val="8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49" name="Rectangle 9"/>
          <p:cNvSpPr>
            <a:spLocks/>
          </p:cNvSpPr>
          <p:nvPr/>
        </p:nvSpPr>
        <p:spPr bwMode="auto">
          <a:xfrm>
            <a:off x="1102768" y="4277420"/>
            <a:ext cx="2666558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-</a:t>
            </a: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 Abraham</a:t>
            </a:r>
          </a:p>
        </p:txBody>
      </p:sp>
      <p:sp>
        <p:nvSpPr>
          <p:cNvPr id="10250" name="Rectangle 10"/>
          <p:cNvSpPr>
            <a:spLocks/>
          </p:cNvSpPr>
          <p:nvPr/>
        </p:nvSpPr>
        <p:spPr bwMode="auto">
          <a:xfrm>
            <a:off x="5423248" y="4277420"/>
            <a:ext cx="1449904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Isaac</a:t>
            </a:r>
          </a:p>
        </p:txBody>
      </p:sp>
      <p:sp>
        <p:nvSpPr>
          <p:cNvPr id="10251" name="Rectangle 11"/>
          <p:cNvSpPr>
            <a:spLocks/>
          </p:cNvSpPr>
          <p:nvPr/>
        </p:nvSpPr>
        <p:spPr bwMode="auto">
          <a:xfrm>
            <a:off x="8518300" y="4368254"/>
            <a:ext cx="1513460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Jacob</a:t>
            </a:r>
          </a:p>
        </p:txBody>
      </p:sp>
      <p:sp>
        <p:nvSpPr>
          <p:cNvPr id="10252" name="AutoShape 12"/>
          <p:cNvSpPr>
            <a:spLocks/>
          </p:cNvSpPr>
          <p:nvPr/>
        </p:nvSpPr>
        <p:spPr bwMode="auto">
          <a:xfrm>
            <a:off x="3983088" y="4481736"/>
            <a:ext cx="1012353" cy="590859"/>
          </a:xfrm>
          <a:prstGeom prst="rightArrow">
            <a:avLst>
              <a:gd name="adj1" fmla="val 32000"/>
              <a:gd name="adj2" fmla="val 67696"/>
            </a:avLst>
          </a:prstGeom>
          <a:solidFill>
            <a:srgbClr val="8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53" name="AutoShape 13"/>
          <p:cNvSpPr>
            <a:spLocks/>
          </p:cNvSpPr>
          <p:nvPr/>
        </p:nvSpPr>
        <p:spPr bwMode="auto">
          <a:xfrm>
            <a:off x="7151440" y="4500562"/>
            <a:ext cx="1012353" cy="590859"/>
          </a:xfrm>
          <a:prstGeom prst="rightArrow">
            <a:avLst>
              <a:gd name="adj1" fmla="val 32000"/>
              <a:gd name="adj2" fmla="val 67696"/>
            </a:avLst>
          </a:prstGeom>
          <a:solidFill>
            <a:srgbClr val="8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54" name="Rectangle 14"/>
          <p:cNvSpPr>
            <a:spLocks/>
          </p:cNvSpPr>
          <p:nvPr/>
        </p:nvSpPr>
        <p:spPr bwMode="auto">
          <a:xfrm>
            <a:off x="1107988" y="7439422"/>
            <a:ext cx="1778018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-</a:t>
            </a: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 Adam</a:t>
            </a:r>
          </a:p>
        </p:txBody>
      </p:sp>
      <p:sp>
        <p:nvSpPr>
          <p:cNvPr id="10255" name="Rectangle 15"/>
          <p:cNvSpPr>
            <a:spLocks/>
          </p:cNvSpPr>
          <p:nvPr/>
        </p:nvSpPr>
        <p:spPr bwMode="auto">
          <a:xfrm>
            <a:off x="4549688" y="7439422"/>
            <a:ext cx="1478708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5000" dirty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Jesus</a:t>
            </a:r>
          </a:p>
        </p:txBody>
      </p:sp>
      <p:sp>
        <p:nvSpPr>
          <p:cNvPr id="10256" name="Rectangle 16"/>
          <p:cNvSpPr>
            <a:spLocks/>
          </p:cNvSpPr>
          <p:nvPr/>
        </p:nvSpPr>
        <p:spPr bwMode="auto">
          <a:xfrm>
            <a:off x="7876740" y="7464598"/>
            <a:ext cx="3883212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 smtClean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Second Advent</a:t>
            </a:r>
            <a:endParaRPr lang="ko-KR" altLang="en-US" sz="5000" dirty="0">
              <a:solidFill>
                <a:srgbClr val="00008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  <p:sp>
        <p:nvSpPr>
          <p:cNvPr id="10257" name="AutoShape 17"/>
          <p:cNvSpPr>
            <a:spLocks/>
          </p:cNvSpPr>
          <p:nvPr/>
        </p:nvSpPr>
        <p:spPr bwMode="auto">
          <a:xfrm>
            <a:off x="3268228" y="7608614"/>
            <a:ext cx="1012353" cy="590859"/>
          </a:xfrm>
          <a:prstGeom prst="rightArrow">
            <a:avLst>
              <a:gd name="adj1" fmla="val 32000"/>
              <a:gd name="adj2" fmla="val 67696"/>
            </a:avLst>
          </a:prstGeom>
          <a:solidFill>
            <a:srgbClr val="8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10258" name="AutoShape 18"/>
          <p:cNvSpPr>
            <a:spLocks/>
          </p:cNvSpPr>
          <p:nvPr/>
        </p:nvSpPr>
        <p:spPr bwMode="auto">
          <a:xfrm>
            <a:off x="6436580" y="7608614"/>
            <a:ext cx="1012353" cy="590859"/>
          </a:xfrm>
          <a:prstGeom prst="rightArrow">
            <a:avLst>
              <a:gd name="adj1" fmla="val 32000"/>
              <a:gd name="adj2" fmla="val 67696"/>
            </a:avLst>
          </a:prstGeom>
          <a:solidFill>
            <a:srgbClr val="8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 dirty="0">
              <a:latin typeface="Impact"/>
              <a:ea typeface="Impact"/>
              <a:cs typeface="Impact"/>
            </a:endParaRP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6140373" y="5921896"/>
            <a:ext cx="5187531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5000" dirty="0" smtClean="0">
                <a:solidFill>
                  <a:srgbClr val="000080"/>
                </a:solidFill>
                <a:latin typeface="Impact"/>
                <a:ea typeface="Impact"/>
                <a:cs typeface="Impact"/>
                <a:sym typeface="나눔고딕 Bold" charset="-127"/>
              </a:rPr>
              <a:t>Three courses each</a:t>
            </a:r>
            <a:endParaRPr lang="ko-KR" altLang="en-US" sz="5000" dirty="0">
              <a:solidFill>
                <a:srgbClr val="000080"/>
              </a:solidFill>
              <a:latin typeface="Impact"/>
              <a:ea typeface="Impact"/>
              <a:cs typeface="Impact"/>
              <a:sym typeface="나눔고딕 Bold" charset="-127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4218">
        <p:fade/>
      </p:transition>
    </mc:Choice>
    <mc:Fallback xmlns="">
      <p:transition xmlns:p14="http://schemas.microsoft.com/office/powerpoint/2010/main" spd="slow" advTm="24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 animBg="1"/>
      <p:bldP spid="10248" grpId="0" animBg="1"/>
      <p:bldP spid="10250" grpId="0"/>
      <p:bldP spid="10251" grpId="0"/>
      <p:bldP spid="10252" grpId="0" animBg="1"/>
      <p:bldP spid="10253" grpId="0" animBg="1"/>
      <p:bldP spid="10255" grpId="0"/>
      <p:bldP spid="10256" grpId="0"/>
      <p:bldP spid="10257" grpId="0" animBg="1"/>
      <p:bldP spid="10258" grpId="0" animBg="1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|3.9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6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.7|1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9|6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1|1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5|4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제목 및 부제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5B8A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부제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ko-KR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ko-KR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제목 및 부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Pages>0</Pages>
  <Words>633</Words>
  <Characters>0</Characters>
  <Application>Microsoft Office PowerPoint</Application>
  <PresentationFormat>Custom</PresentationFormat>
  <Lines>0</Lines>
  <Paragraphs>298</Paragraphs>
  <Slides>24</Slides>
  <Notes>0</Notes>
  <HiddenSlides>0</HiddenSlides>
  <MMClips>14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제목 및 부제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KUNDUK KOH</dc:creator>
  <cp:lastModifiedBy>.</cp:lastModifiedBy>
  <cp:revision>128</cp:revision>
  <dcterms:modified xsi:type="dcterms:W3CDTF">2020-04-28T18:35:45Z</dcterms:modified>
</cp:coreProperties>
</file>