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6" r:id="rId2"/>
    <p:sldId id="287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2" r:id="rId12"/>
    <p:sldId id="285" r:id="rId13"/>
    <p:sldId id="288" r:id="rId14"/>
    <p:sldId id="259" r:id="rId15"/>
    <p:sldId id="289" r:id="rId16"/>
    <p:sldId id="290" r:id="rId17"/>
    <p:sldId id="263" r:id="rId18"/>
    <p:sldId id="291" r:id="rId19"/>
    <p:sldId id="264" r:id="rId20"/>
    <p:sldId id="292" r:id="rId21"/>
    <p:sldId id="265" r:id="rId22"/>
    <p:sldId id="293" r:id="rId23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FFFF"/>
    <a:srgbClr val="9BC0F0"/>
    <a:srgbClr val="59B0CF"/>
    <a:srgbClr val="97CBFF"/>
    <a:srgbClr val="FFAA31"/>
    <a:srgbClr val="FFBD26"/>
    <a:srgbClr val="FFE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19" autoAdjust="0"/>
  </p:normalViewPr>
  <p:slideViewPr>
    <p:cSldViewPr>
      <p:cViewPr varScale="1">
        <p:scale>
          <a:sx n="39" d="100"/>
          <a:sy n="39" d="100"/>
        </p:scale>
        <p:origin x="-186" y="-7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Impact"/>
                <a:ea typeface="Impact"/>
                <a:cs typeface="Impac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4705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891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25025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2320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6680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9463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6645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95448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3110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mpact"/>
                <a:ea typeface="Impact"/>
                <a:cs typeface="Impact"/>
              </a:defRPr>
            </a:lvl1pPr>
            <a:lvl2pPr>
              <a:defRPr sz="2800">
                <a:latin typeface="Impact"/>
                <a:ea typeface="Impact"/>
                <a:cs typeface="Impact"/>
              </a:defRPr>
            </a:lvl2pPr>
            <a:lvl3pPr>
              <a:defRPr sz="2400">
                <a:latin typeface="Impact"/>
                <a:ea typeface="Impact"/>
                <a:cs typeface="Impact"/>
              </a:defRPr>
            </a:lvl3pPr>
            <a:lvl4pPr>
              <a:defRPr sz="2000">
                <a:latin typeface="Impact"/>
                <a:ea typeface="Impact"/>
                <a:cs typeface="Impact"/>
              </a:defRPr>
            </a:lvl4pPr>
            <a:lvl5pPr>
              <a:defRPr sz="2000">
                <a:latin typeface="Impact"/>
                <a:ea typeface="Impact"/>
                <a:cs typeface="Impac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8797050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516303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 descr="imag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0" t="28499" r="34290" b="35404"/>
          <a:stretch/>
        </p:blipFill>
        <p:spPr bwMode="auto">
          <a:xfrm>
            <a:off x="1174750" y="954088"/>
            <a:ext cx="3671888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4481513"/>
            <a:ext cx="60277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8426450"/>
            <a:ext cx="7058589" cy="469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10"/>
          <p:cNvSpPr>
            <a:spLocks/>
          </p:cNvSpPr>
          <p:nvPr/>
        </p:nvSpPr>
        <p:spPr bwMode="auto">
          <a:xfrm>
            <a:off x="7583488" y="5489575"/>
            <a:ext cx="3079750" cy="2447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>
              <a:lnSpc>
                <a:spcPct val="120000"/>
              </a:lnSpc>
              <a:buSzPct val="93000"/>
              <a:defRPr/>
            </a:pPr>
            <a:r>
              <a:rPr lang="en-US" altLang="ko-KR" sz="5400" dirty="0">
                <a:latin typeface="Impact" charset="0"/>
                <a:cs typeface="Impact" charset="0"/>
                <a:sym typeface="Apple SD 산돌고딕 Neo 볼드체" charset="0"/>
              </a:rPr>
              <a:t>National course</a:t>
            </a:r>
          </a:p>
        </p:txBody>
      </p:sp>
      <p:sp>
        <p:nvSpPr>
          <p:cNvPr id="31" name="AutoShape 10"/>
          <p:cNvSpPr>
            <a:spLocks/>
          </p:cNvSpPr>
          <p:nvPr/>
        </p:nvSpPr>
        <p:spPr bwMode="auto">
          <a:xfrm>
            <a:off x="5351463" y="1601788"/>
            <a:ext cx="3024187" cy="2447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>
              <a:lnSpc>
                <a:spcPct val="120000"/>
              </a:lnSpc>
              <a:buSzPct val="93000"/>
              <a:defRPr/>
            </a:pPr>
            <a:r>
              <a:rPr lang="en-US" altLang="ko-KR" sz="5400" dirty="0">
                <a:latin typeface="Impact" charset="0"/>
                <a:cs typeface="Impact" charset="0"/>
                <a:sym typeface="Apple SD 산돌고딕 Neo 볼드체" charset="0"/>
              </a:rPr>
              <a:t>Family course</a:t>
            </a:r>
          </a:p>
        </p:txBody>
      </p:sp>
      <p:sp>
        <p:nvSpPr>
          <p:cNvPr id="32" name="AutoShape 10"/>
          <p:cNvSpPr>
            <a:spLocks/>
          </p:cNvSpPr>
          <p:nvPr/>
        </p:nvSpPr>
        <p:spPr bwMode="auto">
          <a:xfrm>
            <a:off x="8375476" y="9666288"/>
            <a:ext cx="3919538" cy="2447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>
              <a:lnSpc>
                <a:spcPct val="120000"/>
              </a:lnSpc>
              <a:buSzPct val="93000"/>
              <a:defRPr/>
            </a:pPr>
            <a:r>
              <a:rPr lang="en-US" altLang="ko-KR" sz="5400" dirty="0">
                <a:latin typeface="Impact" charset="0"/>
                <a:cs typeface="Impact" charset="0"/>
                <a:sym typeface="Apple SD 산돌고딕 Neo 볼드체" charset="0"/>
              </a:rPr>
              <a:t>World-level course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99388" y="2178050"/>
            <a:ext cx="3384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eaLnBrk="1"/>
            <a:r>
              <a:rPr lang="en-US" sz="5400" dirty="0">
                <a:latin typeface="Impact" charset="0"/>
                <a:cs typeface="Impact" charset="0"/>
                <a:sym typeface="Wingdings" charset="0"/>
              </a:rPr>
              <a:t> Moses</a:t>
            </a:r>
            <a:endParaRPr lang="en-US" sz="5400" dirty="0">
              <a:latin typeface="Impact" charset="0"/>
              <a:cs typeface="Impact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2120389" y="10144125"/>
            <a:ext cx="34559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algn="r" eaLnBrk="1"/>
            <a:r>
              <a:rPr lang="en-US" sz="5400" dirty="0">
                <a:latin typeface="Impact" charset="0"/>
                <a:cs typeface="Impact" charset="0"/>
                <a:sym typeface="Wingdings" charset="0"/>
              </a:rPr>
              <a:t> Second Coming</a:t>
            </a:r>
            <a:endParaRPr lang="en-US" sz="5400" dirty="0">
              <a:latin typeface="Impact" charset="0"/>
              <a:cs typeface="Impact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607675" y="6007100"/>
            <a:ext cx="34559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eaLnBrk="1"/>
            <a:r>
              <a:rPr lang="en-US" sz="5400">
                <a:latin typeface="Impact" charset="0"/>
                <a:cs typeface="Impact" charset="0"/>
                <a:sym typeface="Wingdings" charset="0"/>
              </a:rPr>
              <a:t> Jesus</a:t>
            </a:r>
            <a:endParaRPr lang="en-US" sz="5400">
              <a:latin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8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1265" r="31012" b="36124"/>
          <a:stretch/>
        </p:blipFill>
        <p:spPr bwMode="auto">
          <a:xfrm>
            <a:off x="9468448" y="438477"/>
            <a:ext cx="58326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" name="Rectangle 1"/>
          <p:cNvSpPr>
            <a:spLocks/>
          </p:cNvSpPr>
          <p:nvPr/>
        </p:nvSpPr>
        <p:spPr bwMode="auto">
          <a:xfrm>
            <a:off x="4846689" y="3761656"/>
            <a:ext cx="13390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600" dirty="0">
                <a:latin typeface="Impact"/>
                <a:ea typeface="Impact"/>
                <a:cs typeface="Impact"/>
                <a:sym typeface="나눔고딕 Bold" charset="-127"/>
              </a:rPr>
              <a:t>God</a:t>
            </a:r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-10965" y="4959952"/>
            <a:ext cx="695488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Ex 4:24-26 </a:t>
            </a:r>
          </a:p>
          <a:p>
            <a:pPr algn="ctr"/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God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Tried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to kill 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Moses</a:t>
            </a:r>
            <a:endParaRPr lang="en-US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9623256" y="8645560"/>
            <a:ext cx="570138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dirty="0" smtClean="0">
                <a:ln>
                  <a:gradFill flip="none" rotWithShape="1">
                    <a:gsLst>
                      <a:gs pos="0">
                        <a:srgbClr val="FF6600"/>
                      </a:gs>
                      <a:gs pos="100000">
                        <a:prstClr val="white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rgbClr val="FF0080"/>
                </a:solidFill>
                <a:latin typeface="Impact"/>
                <a:ea typeface="Impact"/>
                <a:cs typeface="Impact"/>
                <a:sym typeface="나눔고딕 Bold" charset="-127"/>
              </a:rPr>
              <a:t>Cut off </a:t>
            </a:r>
            <a:r>
              <a:rPr lang="en-US" altLang="ko-KR" sz="5400" dirty="0" err="1" smtClean="0">
                <a:ln>
                  <a:gradFill flip="none" rotWithShape="1">
                    <a:gsLst>
                      <a:gs pos="0">
                        <a:srgbClr val="FF6600"/>
                      </a:gs>
                      <a:gs pos="100000">
                        <a:prstClr val="white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rgbClr val="FF0080"/>
                </a:solidFill>
                <a:latin typeface="Impact"/>
                <a:ea typeface="Impact"/>
                <a:cs typeface="Impact"/>
                <a:sym typeface="나눔고딕 Bold" charset="-127"/>
              </a:rPr>
              <a:t>Gershom’s</a:t>
            </a:r>
            <a:r>
              <a:rPr lang="en-US" altLang="ko-KR" sz="5400" dirty="0" smtClean="0">
                <a:ln>
                  <a:gradFill flip="none" rotWithShape="1">
                    <a:gsLst>
                      <a:gs pos="0">
                        <a:srgbClr val="FF6600"/>
                      </a:gs>
                      <a:gs pos="100000">
                        <a:prstClr val="white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rgbClr val="FF0080"/>
                </a:solidFill>
                <a:latin typeface="Impact"/>
                <a:ea typeface="Impact"/>
                <a:cs typeface="Impact"/>
                <a:sym typeface="나눔고딕 Bold" charset="-127"/>
              </a:rPr>
              <a:t> foreskin and threw it at Moses</a:t>
            </a:r>
            <a:endParaRPr lang="ko-KR" altLang="en-US" sz="5400" dirty="0">
              <a:ln>
                <a:gradFill flip="none" rotWithShape="1">
                  <a:gsLst>
                    <a:gs pos="0">
                      <a:srgbClr val="FF6600"/>
                    </a:gs>
                    <a:gs pos="100000">
                      <a:prstClr val="whit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rgbClr val="FF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229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6" y="7377386"/>
            <a:ext cx="2336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69" y="8752161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84" y="8658200"/>
            <a:ext cx="1384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92" y="6632848"/>
            <a:ext cx="281577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2"/>
          <p:cNvSpPr>
            <a:spLocks/>
          </p:cNvSpPr>
          <p:nvPr/>
        </p:nvSpPr>
        <p:spPr bwMode="auto">
          <a:xfrm>
            <a:off x="1816384" y="7628537"/>
            <a:ext cx="16500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Moses</a:t>
            </a:r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98" y="6569968"/>
            <a:ext cx="326201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4"/>
          <p:cNvSpPr>
            <a:spLocks/>
          </p:cNvSpPr>
          <p:nvPr/>
        </p:nvSpPr>
        <p:spPr bwMode="auto">
          <a:xfrm>
            <a:off x="6801919" y="7490654"/>
            <a:ext cx="23335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Zippo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'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rah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65" y="10044484"/>
            <a:ext cx="379628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6"/>
          <p:cNvSpPr>
            <a:spLocks/>
          </p:cNvSpPr>
          <p:nvPr/>
        </p:nvSpPr>
        <p:spPr bwMode="auto">
          <a:xfrm>
            <a:off x="4310152" y="10702007"/>
            <a:ext cx="213362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500" dirty="0" err="1" smtClean="0">
                <a:latin typeface="Impact"/>
                <a:ea typeface="Impact"/>
                <a:cs typeface="Impact"/>
                <a:sym typeface="나눔고딕 Bold" charset="-127"/>
              </a:rPr>
              <a:t>Gershom</a:t>
            </a:r>
            <a:endParaRPr lang="ko-KR" altLang="en-US" sz="45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4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78537" y="50578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09" y="5071368"/>
            <a:ext cx="1384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2"/>
          <p:cNvSpPr>
            <a:spLocks/>
          </p:cNvSpPr>
          <p:nvPr/>
        </p:nvSpPr>
        <p:spPr bwMode="auto">
          <a:xfrm>
            <a:off x="1816384" y="6833594"/>
            <a:ext cx="1619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Adam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7" name="Rectangle 14"/>
          <p:cNvSpPr>
            <a:spLocks/>
          </p:cNvSpPr>
          <p:nvPr/>
        </p:nvSpPr>
        <p:spPr bwMode="auto">
          <a:xfrm>
            <a:off x="7624069" y="6713984"/>
            <a:ext cx="944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Eve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8" name="Rectangle 5"/>
          <p:cNvSpPr>
            <a:spLocks/>
          </p:cNvSpPr>
          <p:nvPr/>
        </p:nvSpPr>
        <p:spPr bwMode="auto">
          <a:xfrm>
            <a:off x="7311109" y="5637060"/>
            <a:ext cx="7704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Adam and Eve Attacked </a:t>
            </a: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God</a:t>
            </a:r>
            <a:endParaRPr lang="en-US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17337358" y="3632360"/>
            <a:ext cx="4657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Maintained faith</a:t>
            </a:r>
            <a:endParaRPr lang="en-US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2" name="Rectangle 5"/>
          <p:cNvSpPr>
            <a:spLocks/>
          </p:cNvSpPr>
          <p:nvPr/>
        </p:nvSpPr>
        <p:spPr bwMode="auto">
          <a:xfrm>
            <a:off x="16752158" y="1367037"/>
            <a:ext cx="6564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Removed Satan’s blood</a:t>
            </a:r>
            <a:endParaRPr lang="en-US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3" name="Rectangle 5"/>
          <p:cNvSpPr>
            <a:spLocks/>
          </p:cNvSpPr>
          <p:nvPr/>
        </p:nvSpPr>
        <p:spPr bwMode="auto">
          <a:xfrm>
            <a:off x="17902379" y="2407336"/>
            <a:ext cx="4092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Chosen nation</a:t>
            </a:r>
            <a:endParaRPr lang="en-US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4" name="Rectangle 5"/>
          <p:cNvSpPr>
            <a:spLocks/>
          </p:cNvSpPr>
          <p:nvPr/>
        </p:nvSpPr>
        <p:spPr bwMode="auto">
          <a:xfrm>
            <a:off x="16962203" y="4859698"/>
            <a:ext cx="6298209" cy="16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Established the Foundation of faith</a:t>
            </a:r>
            <a:endParaRPr lang="en-US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3" grpId="1"/>
      <p:bldP spid="12291" grpId="0"/>
      <p:bldP spid="12291" grpId="1"/>
      <p:bldP spid="12300" grpId="0"/>
      <p:bldP spid="12300" grpId="1"/>
      <p:bldP spid="12302" grpId="0"/>
      <p:bldP spid="12302" grpId="1"/>
      <p:bldP spid="26" grpId="0"/>
      <p:bldP spid="26" grpId="1"/>
      <p:bldP spid="27" grpId="0"/>
      <p:bldP spid="27" grpId="1"/>
      <p:bldP spid="28" grpId="0"/>
      <p:bldP spid="28" grpId="1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816" y="2249488"/>
            <a:ext cx="12241360" cy="8325925"/>
          </a:xfrm>
          <a:prstGeom prst="rect">
            <a:avLst/>
          </a:prstGeom>
        </p:spPr>
      </p:pic>
      <p:sp>
        <p:nvSpPr>
          <p:cNvPr id="14340" name="Rectangle 4"/>
          <p:cNvSpPr>
            <a:spLocks/>
          </p:cNvSpPr>
          <p:nvPr/>
        </p:nvSpPr>
        <p:spPr bwMode="auto">
          <a:xfrm>
            <a:off x="886744" y="1241376"/>
            <a:ext cx="13390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6600" dirty="0">
                <a:latin typeface="Impact"/>
                <a:ea typeface="Impact"/>
                <a:cs typeface="Impact"/>
                <a:sym typeface="나눔고딕 Bold" charset="-127"/>
              </a:rPr>
              <a:t>God</a:t>
            </a:r>
          </a:p>
        </p:txBody>
      </p:sp>
      <p:sp>
        <p:nvSpPr>
          <p:cNvPr id="4" name="Oval 3"/>
          <p:cNvSpPr/>
          <p:nvPr/>
        </p:nvSpPr>
        <p:spPr bwMode="auto">
          <a:xfrm rot="19605786">
            <a:off x="705168" y="290720"/>
            <a:ext cx="3960440" cy="60486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8417031">
            <a:off x="1944396" y="740060"/>
            <a:ext cx="10283711" cy="1192457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2060537" y="10818440"/>
            <a:ext cx="114276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Abel for the national </a:t>
            </a:r>
            <a:r>
              <a:rPr lang="ko-KR" altLang="en-US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Foundation </a:t>
            </a:r>
            <a:r>
              <a:rPr lang="ko-KR" altLang="en-US" sz="48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of Substance</a:t>
            </a:r>
          </a:p>
        </p:txBody>
      </p:sp>
      <p:sp>
        <p:nvSpPr>
          <p:cNvPr id="21" name="Rectangle 5"/>
          <p:cNvSpPr>
            <a:spLocks/>
          </p:cNvSpPr>
          <p:nvPr/>
        </p:nvSpPr>
        <p:spPr bwMode="auto">
          <a:xfrm>
            <a:off x="2038872" y="11754544"/>
            <a:ext cx="93369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Remove fallen nature from the nation</a:t>
            </a:r>
            <a:endParaRPr lang="ko-KR" altLang="en-US" sz="4800" dirty="0">
              <a:solidFill>
                <a:srgbClr val="00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8507658" y="9658761"/>
            <a:ext cx="51965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Israel believed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4341" grpId="0"/>
      <p:bldP spid="2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3208" y="3041576"/>
            <a:ext cx="10769352" cy="754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ages-5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13" t="16652" b="33207"/>
          <a:stretch/>
        </p:blipFill>
        <p:spPr>
          <a:xfrm flipH="1">
            <a:off x="814736" y="3401617"/>
            <a:ext cx="6264696" cy="7548322"/>
          </a:xfrm>
          <a:prstGeom prst="rect">
            <a:avLst/>
          </a:prstGeom>
        </p:spPr>
      </p:pic>
      <p:sp>
        <p:nvSpPr>
          <p:cNvPr id="17412" name="AutoShape 4"/>
          <p:cNvSpPr>
            <a:spLocks/>
          </p:cNvSpPr>
          <p:nvPr/>
        </p:nvSpPr>
        <p:spPr bwMode="auto">
          <a:xfrm>
            <a:off x="3683000" y="8851900"/>
            <a:ext cx="11988800" cy="3406700"/>
          </a:xfrm>
          <a:prstGeom prst="roundRect">
            <a:avLst>
              <a:gd name="adj" fmla="val 9199"/>
            </a:avLst>
          </a:prstGeom>
          <a:solidFill>
            <a:srgbClr val="4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30639" y="9216191"/>
            <a:ext cx="1167373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4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The Israelites suffered greater </a:t>
            </a:r>
            <a:r>
              <a:rPr lang="ko-KR" altLang="en-US" sz="4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oppression</a:t>
            </a:r>
            <a:r>
              <a:rPr lang="en-US" altLang="ko-KR" sz="4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, murmured against Moses.</a:t>
            </a:r>
            <a:endParaRPr sz="1050" b="1" dirty="0" smtClean="0">
              <a:latin typeface="Impact"/>
              <a:ea typeface="Impact"/>
              <a:cs typeface="Impac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0" b="34484"/>
          <a:stretch/>
        </p:blipFill>
        <p:spPr bwMode="auto">
          <a:xfrm>
            <a:off x="2477981" y="809328"/>
            <a:ext cx="8849923" cy="5378188"/>
          </a:xfrm>
          <a:prstGeom prst="rect">
            <a:avLst/>
          </a:prstGeom>
          <a:noFill/>
          <a:ln>
            <a:noFill/>
          </a:ln>
          <a:effectLst>
            <a:glow rad="990600">
              <a:srgbClr val="FFAA31">
                <a:alpha val="33000"/>
              </a:srgbClr>
            </a:glow>
            <a:softEdge rad="660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/>
          </p:cNvSpPr>
          <p:nvPr/>
        </p:nvSpPr>
        <p:spPr bwMode="auto">
          <a:xfrm>
            <a:off x="3651098" y="10967375"/>
            <a:ext cx="12020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God consoled Moses and commanded him again.</a:t>
            </a:r>
            <a:endParaRPr sz="1050" b="1" dirty="0" smtClean="0">
              <a:latin typeface="Impact"/>
              <a:ea typeface="Impact"/>
              <a:cs typeface="Impact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742728" y="881336"/>
            <a:ext cx="11789320" cy="24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4400" dirty="0" smtClean="0">
                <a:latin typeface="Impact"/>
                <a:ea typeface="Impact"/>
                <a:cs typeface="Impact"/>
                <a:sym typeface="나눔명조 Bold" charset="-127"/>
              </a:rPr>
              <a:t>But </a:t>
            </a:r>
            <a:r>
              <a:rPr lang="ko-KR" altLang="en-US" sz="4400" dirty="0">
                <a:latin typeface="Impact"/>
                <a:ea typeface="Impact"/>
                <a:cs typeface="Impact"/>
                <a:sym typeface="나눔명조 Bold" charset="-127"/>
              </a:rPr>
              <a:t>Pharaoh said, 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명조 Bold" charset="-127"/>
              </a:rPr>
              <a:t>“</a:t>
            </a:r>
            <a:r>
              <a:rPr lang="ko-KR" altLang="en-US" sz="4400" dirty="0" smtClean="0">
                <a:latin typeface="Impact"/>
                <a:ea typeface="Impact"/>
                <a:cs typeface="Impact"/>
                <a:sym typeface="나눔명조 Bold" charset="-127"/>
              </a:rPr>
              <a:t>Who </a:t>
            </a:r>
            <a:r>
              <a:rPr lang="ko-KR" altLang="en-US" sz="4400" dirty="0">
                <a:latin typeface="Impact"/>
                <a:ea typeface="Impact"/>
                <a:cs typeface="Impact"/>
                <a:sym typeface="나눔명조 Bold" charset="-127"/>
              </a:rPr>
              <a:t>is the Lord</a:t>
            </a:r>
            <a:r>
              <a:rPr lang="ko-KR" altLang="en-US" sz="4400" dirty="0" smtClean="0">
                <a:latin typeface="Impact"/>
                <a:ea typeface="Impact"/>
                <a:cs typeface="Impact"/>
                <a:sym typeface="나눔명조 Bold" charset="-127"/>
              </a:rPr>
              <a:t>, that I should heed his voice and let Israel go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명조 Bold" charset="-127"/>
              </a:rPr>
              <a:t>?</a:t>
            </a:r>
            <a:r>
              <a:rPr sz="1050" dirty="0" smtClean="0">
                <a:latin typeface="Impact"/>
                <a:ea typeface="Impact"/>
                <a:cs typeface="Impact"/>
              </a:rPr>
              <a:t> 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명조 Bold" charset="-127"/>
              </a:rPr>
              <a:t> </a:t>
            </a:r>
            <a:r>
              <a:rPr lang="ko-KR" altLang="en-US" sz="4400" dirty="0" smtClean="0">
                <a:latin typeface="Impact"/>
                <a:ea typeface="Impact"/>
                <a:cs typeface="Impact"/>
                <a:sym typeface="나눔명조 Bold" charset="-127"/>
              </a:rPr>
              <a:t>I do not know the Lord, and moreover I will not let Israel go.</a:t>
            </a:r>
            <a:r>
              <a:rPr lang="en-US" altLang="ko-KR" sz="4400" dirty="0" smtClean="0">
                <a:latin typeface="Impact"/>
                <a:ea typeface="Impact"/>
                <a:cs typeface="Impact"/>
                <a:sym typeface="나눔명조 Bold" charset="-127"/>
              </a:rPr>
              <a:t>” </a:t>
            </a:r>
            <a:r>
              <a:rPr lang="en-US" altLang="ko-KR" sz="3600" dirty="0" smtClean="0">
                <a:latin typeface="Impact"/>
                <a:ea typeface="Impact"/>
                <a:cs typeface="Impact"/>
                <a:sym typeface="나눔명조 Bold" charset="-127"/>
              </a:rPr>
              <a:t>Ex 5:2</a:t>
            </a:r>
            <a:endParaRPr lang="ko-KR" altLang="en-US" sz="3600" dirty="0" smtClean="0">
              <a:latin typeface="Impact"/>
              <a:ea typeface="Impact"/>
              <a:cs typeface="Impact"/>
              <a:sym typeface="나눔명조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/>
      <p:bldP spid="17413" grpId="1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3208" y="3041576"/>
            <a:ext cx="10769352" cy="754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ages-5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13" t="16652" b="33207"/>
          <a:stretch/>
        </p:blipFill>
        <p:spPr>
          <a:xfrm flipH="1">
            <a:off x="814736" y="3401617"/>
            <a:ext cx="6264696" cy="754832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0" b="34484"/>
          <a:stretch/>
        </p:blipFill>
        <p:spPr bwMode="auto">
          <a:xfrm>
            <a:off x="2477981" y="809328"/>
            <a:ext cx="8849923" cy="5378188"/>
          </a:xfrm>
          <a:prstGeom prst="rect">
            <a:avLst/>
          </a:prstGeom>
          <a:noFill/>
          <a:ln>
            <a:noFill/>
          </a:ln>
          <a:effectLst>
            <a:glow rad="990600">
              <a:srgbClr val="FFAA31">
                <a:alpha val="33000"/>
              </a:srgbClr>
            </a:glow>
            <a:softEdge rad="660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/>
          <p:cNvSpPr>
            <a:spLocks/>
          </p:cNvSpPr>
          <p:nvPr/>
        </p:nvSpPr>
        <p:spPr bwMode="auto">
          <a:xfrm>
            <a:off x="12876075" y="4600367"/>
            <a:ext cx="9577065" cy="8844467"/>
          </a:xfrm>
          <a:prstGeom prst="roundRect">
            <a:avLst>
              <a:gd name="adj" fmla="val 9199"/>
            </a:avLst>
          </a:prstGeom>
          <a:solidFill>
            <a:srgbClr val="4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12480032" y="4913784"/>
            <a:ext cx="10369152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b="1" i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Plagues upon Egypt</a:t>
            </a:r>
          </a:p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Water </a:t>
            </a:r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turns to </a:t>
            </a:r>
            <a:r>
              <a:rPr lang="en-US" altLang="ko-KR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blood</a:t>
            </a:r>
          </a:p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Frogs cover the land</a:t>
            </a:r>
            <a:endParaRPr lang="en-US" sz="4800" b="1" dirty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Gnats afflict man and beast</a:t>
            </a:r>
            <a:endParaRPr lang="en-US" sz="4800" b="1" dirty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Swarms of flies ruin the land</a:t>
            </a:r>
            <a:endParaRPr lang="en-US" sz="4800" b="1" dirty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All the Egyptians’ cattle dies</a:t>
            </a:r>
            <a:endParaRPr lang="en-US" sz="4800" b="1" dirty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Egyptians are afflicted with boils</a:t>
            </a:r>
            <a:endParaRPr lang="en-US" sz="4800" b="1" dirty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Thunder and hail</a:t>
            </a:r>
            <a:endParaRPr lang="en-US" sz="4800" b="1" dirty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Swarms of locusts</a:t>
            </a:r>
            <a:endParaRPr lang="en-US" sz="4800" b="1" dirty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Three days of darkness</a:t>
            </a:r>
            <a:endParaRPr lang="en-US" sz="4800" b="1" dirty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-127"/>
              </a:rPr>
              <a:t>All firstborn sons and cattle die </a:t>
            </a:r>
            <a:endParaRPr lang="en-US" sz="4800" b="1" dirty="0">
              <a:solidFill>
                <a:schemeClr val="bg1"/>
              </a:solidFill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112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60" y="1313384"/>
            <a:ext cx="11236696" cy="849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/>
          </p:cNvSpPr>
          <p:nvPr/>
        </p:nvSpPr>
        <p:spPr bwMode="auto">
          <a:xfrm>
            <a:off x="598711" y="8726776"/>
            <a:ext cx="1940422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800" dirty="0">
                <a:latin typeface="Impact"/>
                <a:cs typeface="Impact"/>
              </a:rPr>
              <a:t>And they shall take of the blood, and strike it on the two side posts and on the upper door post of the houses, wherein they shall eat it</a:t>
            </a:r>
            <a:r>
              <a:rPr lang="en-US" sz="4800" dirty="0" smtClean="0">
                <a:latin typeface="Impact"/>
                <a:cs typeface="Impact"/>
              </a:rPr>
              <a:t>. </a:t>
            </a:r>
            <a:r>
              <a:rPr lang="en-US" sz="4000" dirty="0" smtClean="0">
                <a:latin typeface="Impact"/>
                <a:cs typeface="Impact"/>
              </a:rPr>
              <a:t>Ex 12:7</a:t>
            </a:r>
            <a:endParaRPr sz="1000" dirty="0" smtClean="0">
              <a:latin typeface="Impact"/>
              <a:ea typeface="Impact"/>
              <a:cs typeface="Impact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611668" y="10506928"/>
            <a:ext cx="151936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800" dirty="0" smtClean="0">
                <a:latin typeface="Impact"/>
                <a:cs typeface="Impact"/>
              </a:rPr>
              <a:t>…when </a:t>
            </a:r>
            <a:r>
              <a:rPr lang="en-US" sz="4800" dirty="0">
                <a:latin typeface="Impact"/>
                <a:cs typeface="Impact"/>
              </a:rPr>
              <a:t>I see the blood, I will pass over you, and the plague shall not be upon you to destroy </a:t>
            </a:r>
            <a:r>
              <a:rPr lang="en-US" sz="4800" dirty="0" smtClean="0">
                <a:latin typeface="Impact"/>
                <a:cs typeface="Impact"/>
              </a:rPr>
              <a:t>you. </a:t>
            </a:r>
            <a:r>
              <a:rPr lang="en-US" sz="4000" dirty="0" smtClean="0">
                <a:latin typeface="Impact"/>
                <a:cs typeface="Impact"/>
              </a:rPr>
              <a:t>Ex 12:13</a:t>
            </a:r>
            <a:endParaRPr sz="1000" dirty="0" smtClean="0">
              <a:latin typeface="Impact"/>
              <a:ea typeface="Impact"/>
              <a:cs typeface="Impact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814736" y="12393324"/>
            <a:ext cx="14977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800" dirty="0" smtClean="0">
                <a:latin typeface="Impact"/>
                <a:cs typeface="Impact"/>
              </a:rPr>
              <a:t>This laid the national foundation of faith.</a:t>
            </a:r>
            <a:endParaRPr sz="1000" dirty="0" smtClean="0"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6" grpId="0"/>
      <p:bldP spid="6" grpId="1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6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7" r="-573" b="-1048"/>
          <a:stretch/>
        </p:blipFill>
        <p:spPr>
          <a:xfrm>
            <a:off x="1306557" y="776949"/>
            <a:ext cx="7501067" cy="8745347"/>
          </a:xfrm>
        </p:spPr>
      </p:pic>
      <p:sp>
        <p:nvSpPr>
          <p:cNvPr id="15" name="Rectangle 2"/>
          <p:cNvSpPr>
            <a:spLocks/>
          </p:cNvSpPr>
          <p:nvPr/>
        </p:nvSpPr>
        <p:spPr bwMode="auto">
          <a:xfrm>
            <a:off x="8951640" y="2068304"/>
            <a:ext cx="46234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God planned for a 21-day passage</a:t>
            </a: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8972332" y="3652480"/>
            <a:ext cx="58119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Based on faith and obedience to Moses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678832" y="881336"/>
            <a:ext cx="3456384" cy="1080120"/>
          </a:xfrm>
          <a:prstGeom prst="rect">
            <a:avLst/>
          </a:prstGeom>
          <a:solidFill>
            <a:srgbClr val="9BC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874946"/>
            <a:ext cx="3672408" cy="1446550"/>
          </a:xfrm>
          <a:prstGeom prst="rect">
            <a:avLst/>
          </a:prstGeom>
          <a:solidFill>
            <a:srgbClr val="9BC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Impact"/>
                <a:cs typeface="Impact"/>
              </a:rPr>
              <a:t>The original route</a:t>
            </a:r>
            <a:endParaRPr lang="en-US" sz="44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sp>
        <p:nvSpPr>
          <p:cNvPr id="19" name="Oval 18"/>
          <p:cNvSpPr/>
          <p:nvPr/>
        </p:nvSpPr>
        <p:spPr bwMode="auto">
          <a:xfrm rot="20577703">
            <a:off x="1075226" y="2481297"/>
            <a:ext cx="5184576" cy="108012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1318792" y="3977680"/>
            <a:ext cx="864096" cy="1368152"/>
          </a:xfrm>
          <a:prstGeom prst="up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Rectangle 2"/>
          <p:cNvSpPr>
            <a:spLocks/>
          </p:cNvSpPr>
          <p:nvPr/>
        </p:nvSpPr>
        <p:spPr bwMode="auto">
          <a:xfrm>
            <a:off x="8951640" y="5345832"/>
            <a:ext cx="66967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The 3-day start </a:t>
            </a:r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Wingdings"/>
              </a:rPr>
              <a:t> Succoth</a:t>
            </a:r>
            <a:endParaRPr lang="en-US" altLang="ko-KR" sz="4800" dirty="0" smtClean="0">
              <a:solidFill>
                <a:srgbClr val="00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242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1"/>
      <p:bldP spid="5" grpId="0" animBg="1"/>
      <p:bldP spid="19" grpId="0" animBg="1"/>
      <p:bldP spid="19" grpId="1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9608" y="3977680"/>
            <a:ext cx="10769352" cy="754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0" b="34484"/>
          <a:stretch/>
        </p:blipFill>
        <p:spPr bwMode="auto">
          <a:xfrm>
            <a:off x="2477981" y="809328"/>
            <a:ext cx="8849923" cy="5378188"/>
          </a:xfrm>
          <a:prstGeom prst="rect">
            <a:avLst/>
          </a:prstGeom>
          <a:noFill/>
          <a:ln>
            <a:noFill/>
          </a:ln>
          <a:effectLst>
            <a:glow rad="990600">
              <a:srgbClr val="FFAA31">
                <a:alpha val="33000"/>
              </a:srgbClr>
            </a:glow>
            <a:softEdge rad="660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s-7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-594"/>
          <a:stretch/>
        </p:blipFill>
        <p:spPr>
          <a:xfrm>
            <a:off x="6566571" y="809328"/>
            <a:ext cx="4833341" cy="4931213"/>
          </a:xfrm>
          <a:prstGeom prst="rect">
            <a:avLst/>
          </a:prstGeom>
          <a:effectLst>
            <a:glow rad="647700">
              <a:srgbClr val="88FFFF">
                <a:alpha val="22000"/>
              </a:srgbClr>
            </a:glow>
            <a:softEdge rad="812800"/>
          </a:effectLst>
        </p:spPr>
      </p:pic>
      <p:pic>
        <p:nvPicPr>
          <p:cNvPr id="4" name="Picture 3" descr="images-8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29891"/>
          <a:stretch/>
        </p:blipFill>
        <p:spPr>
          <a:xfrm>
            <a:off x="1526011" y="881336"/>
            <a:ext cx="5030169" cy="4834838"/>
          </a:xfrm>
          <a:prstGeom prst="rect">
            <a:avLst/>
          </a:prstGeom>
          <a:effectLst>
            <a:glow rad="647700">
              <a:srgbClr val="88FFFF">
                <a:alpha val="22000"/>
              </a:srgbClr>
            </a:glow>
            <a:softEdge rad="812800"/>
          </a:effectLst>
        </p:spPr>
      </p:pic>
      <p:pic>
        <p:nvPicPr>
          <p:cNvPr id="5" name="Picture 4" descr="images-9.jpeg"/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593304"/>
            <a:ext cx="11434290" cy="5040560"/>
          </a:xfrm>
          <a:prstGeom prst="rect">
            <a:avLst/>
          </a:prstGeom>
          <a:effectLst>
            <a:glow rad="825500">
              <a:srgbClr val="88FFFF">
                <a:alpha val="42000"/>
              </a:srgbClr>
            </a:glow>
            <a:softEdge rad="850900"/>
          </a:effectLst>
        </p:spPr>
      </p:pic>
      <p:sp>
        <p:nvSpPr>
          <p:cNvPr id="21" name="Rectangle 5"/>
          <p:cNvSpPr>
            <a:spLocks/>
          </p:cNvSpPr>
          <p:nvPr/>
        </p:nvSpPr>
        <p:spPr bwMode="auto">
          <a:xfrm>
            <a:off x="10607824" y="1817440"/>
            <a:ext cx="47525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Fire and cloud</a:t>
            </a:r>
            <a:endParaRPr lang="ko-KR" altLang="en-US" sz="6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 bwMode="auto">
          <a:xfrm>
            <a:off x="1560320" y="6187516"/>
            <a:ext cx="800169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Jesus, the Word and </a:t>
            </a:r>
            <a:endParaRPr lang="en-US" altLang="ko-KR" sz="6000" dirty="0" smtClean="0">
              <a:latin typeface="Impact"/>
              <a:ea typeface="Impact"/>
              <a:cs typeface="Impact"/>
              <a:sym typeface="나눔고딕 Bold" charset="-127"/>
            </a:endParaRPr>
          </a:p>
          <a:p>
            <a:pPr algn="ctr"/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Bride</a:t>
            </a: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, Holy Spirit</a:t>
            </a:r>
            <a:endParaRPr lang="ko-KR" altLang="en-US" sz="6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34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21" grpId="2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/>
          </p:cNvSpPr>
          <p:nvPr/>
        </p:nvSpPr>
        <p:spPr bwMode="auto">
          <a:xfrm>
            <a:off x="742728" y="8379460"/>
            <a:ext cx="109452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C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hariots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drowned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Satan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will perish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765400" y="10890448"/>
            <a:ext cx="99170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Manna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and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 q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uail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'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flesh and blood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723380" y="9666312"/>
            <a:ext cx="84442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’ Word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divides life and death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881336"/>
            <a:ext cx="11809312" cy="7020656"/>
          </a:xfrm>
          <a:prstGeom prst="rect">
            <a:avLst/>
          </a:prstGeom>
        </p:spPr>
      </p:pic>
      <p:pic>
        <p:nvPicPr>
          <p:cNvPr id="4" name="Picture 3" descr="images-1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76" y="809328"/>
            <a:ext cx="5887747" cy="7128792"/>
          </a:xfrm>
          <a:prstGeom prst="rect">
            <a:avLst/>
          </a:prstGeom>
        </p:spPr>
      </p:pic>
      <p:pic>
        <p:nvPicPr>
          <p:cNvPr id="5" name="Picture 4" descr="Unknown-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881336"/>
            <a:ext cx="5887747" cy="7128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1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2074698"/>
            <a:ext cx="10225136" cy="5779425"/>
          </a:xfrm>
          <a:prstGeom prst="rect">
            <a:avLst/>
          </a:prstGeom>
        </p:spPr>
      </p:pic>
      <p:pic>
        <p:nvPicPr>
          <p:cNvPr id="6" name="Picture 5" descr="images-1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88" y="808964"/>
            <a:ext cx="8136904" cy="7027327"/>
          </a:xfrm>
          <a:prstGeom prst="rect">
            <a:avLst/>
          </a:prstGeom>
        </p:spPr>
      </p:pic>
      <p:sp>
        <p:nvSpPr>
          <p:cNvPr id="10" name="Rectangle 5"/>
          <p:cNvSpPr>
            <a:spLocks/>
          </p:cNvSpPr>
          <p:nvPr/>
        </p:nvSpPr>
        <p:spPr bwMode="auto">
          <a:xfrm>
            <a:off x="670721" y="8094911"/>
            <a:ext cx="151216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Moses brought water from the rock</a:t>
            </a:r>
            <a:endParaRPr lang="ko-KR" altLang="en-US" sz="6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742728" y="9090248"/>
            <a:ext cx="150496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Jesus brings living water in the Holy </a:t>
            </a: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City</a:t>
            </a:r>
            <a:endParaRPr lang="ko-KR" altLang="en-US" sz="6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47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2321496"/>
            <a:ext cx="9865096" cy="7389299"/>
          </a:xfrm>
          <a:prstGeom prst="rect">
            <a:avLst/>
          </a:prstGeom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814736" y="1150784"/>
            <a:ext cx="12601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Israel fought the Amalekites at </a:t>
            </a:r>
            <a:r>
              <a:rPr lang="en-US" altLang="ko-KR" sz="4800" dirty="0" err="1" smtClean="0">
                <a:latin typeface="Impact"/>
                <a:ea typeface="Impact"/>
                <a:cs typeface="Impact"/>
                <a:sym typeface="나눔고딕 Bold" charset="-127"/>
              </a:rPr>
              <a:t>Rephidim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8" name="Rectangle 6"/>
          <p:cNvSpPr>
            <a:spLocks/>
          </p:cNvSpPr>
          <p:nvPr/>
        </p:nvSpPr>
        <p:spPr bwMode="auto">
          <a:xfrm>
            <a:off x="856756" y="11231904"/>
            <a:ext cx="130163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Aaron and </a:t>
            </a:r>
            <a:r>
              <a:rPr lang="en-US" altLang="ko-KR" sz="4800" dirty="0" err="1" smtClean="0">
                <a:latin typeface="Impact"/>
                <a:ea typeface="Impact"/>
                <a:cs typeface="Impact"/>
                <a:sym typeface="나눔고딕 Bold" charset="-127"/>
              </a:rPr>
              <a:t>Hur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 represented Jesus and the Holy Spirit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39" name="Rectangle 9"/>
          <p:cNvSpPr>
            <a:spLocks/>
          </p:cNvSpPr>
          <p:nvPr/>
        </p:nvSpPr>
        <p:spPr bwMode="auto">
          <a:xfrm>
            <a:off x="814736" y="10007768"/>
            <a:ext cx="145456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Aaron and </a:t>
            </a:r>
            <a:r>
              <a:rPr lang="en-US" altLang="ko-KR" sz="4800" dirty="0" err="1" smtClean="0">
                <a:latin typeface="Impact"/>
                <a:ea typeface="Impact"/>
                <a:cs typeface="Impact"/>
                <a:sym typeface="나눔고딕 Bold" charset="-127"/>
              </a:rPr>
              <a:t>Hur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 lifted Moses’ arms to guarantee victory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2111375" y="3516313"/>
            <a:ext cx="123840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8800" dirty="0">
                <a:latin typeface="Impact" charset="0"/>
                <a:cs typeface="Impact" charset="0"/>
              </a:rPr>
              <a:t>The </a:t>
            </a:r>
            <a:r>
              <a:rPr lang="en-US" sz="8800" dirty="0" smtClean="0">
                <a:latin typeface="Impact" charset="0"/>
                <a:cs typeface="Impact" charset="0"/>
              </a:rPr>
              <a:t>Second National </a:t>
            </a:r>
            <a:r>
              <a:rPr lang="en-US" sz="8800" dirty="0">
                <a:latin typeface="Impact" charset="0"/>
                <a:cs typeface="Impact" charset="0"/>
              </a:rPr>
              <a:t>Course to Restore Canaan</a:t>
            </a:r>
          </a:p>
        </p:txBody>
      </p:sp>
      <p:sp>
        <p:nvSpPr>
          <p:cNvPr id="4098" name="Rectangle 1"/>
          <p:cNvSpPr>
            <a:spLocks/>
          </p:cNvSpPr>
          <p:nvPr/>
        </p:nvSpPr>
        <p:spPr bwMode="auto">
          <a:xfrm>
            <a:off x="814388" y="736600"/>
            <a:ext cx="5318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7200" dirty="0">
                <a:latin typeface="Impact" charset="0"/>
                <a:cs typeface="Impact" charset="0"/>
                <a:sym typeface="나눔고딕OTF ExtraBold" charset="0"/>
              </a:rPr>
              <a:t>Session </a:t>
            </a:r>
            <a:r>
              <a:rPr lang="en-US" altLang="ko-KR" sz="7200" dirty="0" smtClean="0">
                <a:latin typeface="Impact" charset="0"/>
                <a:cs typeface="Impact" charset="0"/>
                <a:sym typeface="나눔고딕OTF ExtraBold" charset="0"/>
              </a:rPr>
              <a:t>29</a:t>
            </a:r>
            <a:endParaRPr lang="en-US" altLang="ko-KR" sz="7200" dirty="0">
              <a:latin typeface="Impact" charset="0"/>
              <a:cs typeface="Impact" charset="0"/>
              <a:sym typeface="나눔고딕OTF ExtraBold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6387763" y="638175"/>
            <a:ext cx="716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ko-KR" sz="7200" b="1">
                <a:solidFill>
                  <a:schemeClr val="tx1"/>
                </a:solidFill>
                <a:latin typeface="Impact" charset="0"/>
                <a:cs typeface="Impact" charset="0"/>
                <a:sym typeface="나눔고딕OTF ExtraBold" charset="0"/>
              </a:rPr>
              <a:t>Moses and Jesus 2</a:t>
            </a:r>
          </a:p>
        </p:txBody>
      </p:sp>
    </p:spTree>
    <p:extLst>
      <p:ext uri="{BB962C8B-B14F-4D97-AF65-F5344CB8AC3E}">
        <p14:creationId xmlns:p14="http://schemas.microsoft.com/office/powerpoint/2010/main" val="30161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/>
          </p:cNvSpPr>
          <p:nvPr/>
        </p:nvSpPr>
        <p:spPr bwMode="auto">
          <a:xfrm>
            <a:off x="3046984" y="10439816"/>
            <a:ext cx="109452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God is the author of salvation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4005215" y="12240016"/>
            <a:ext cx="90568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He performs the work of redemption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4271120" y="11303912"/>
            <a:ext cx="84442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God appears in history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Unknown-3.jpe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60" y="881336"/>
            <a:ext cx="7128792" cy="4238079"/>
          </a:xfrm>
          <a:prstGeom prst="rect">
            <a:avLst/>
          </a:prstGeom>
          <a:effectLst>
            <a:glow rad="698500">
              <a:srgbClr val="9BC0F0">
                <a:alpha val="58000"/>
              </a:srgbClr>
            </a:glow>
            <a:softEdge rad="393700"/>
          </a:effectLst>
        </p:spPr>
      </p:pic>
      <p:pic>
        <p:nvPicPr>
          <p:cNvPr id="4" name="Picture 3" descr="images-1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80" y="5201816"/>
            <a:ext cx="3960440" cy="4795239"/>
          </a:xfrm>
          <a:prstGeom prst="rect">
            <a:avLst/>
          </a:prstGeom>
          <a:effectLst>
            <a:glow rad="698500">
              <a:srgbClr val="9BC0F0">
                <a:alpha val="58000"/>
              </a:srgbClr>
            </a:glow>
            <a:softEdge rad="393700"/>
          </a:effectLst>
        </p:spPr>
      </p:pic>
      <p:pic>
        <p:nvPicPr>
          <p:cNvPr id="5" name="Picture 4" descr="Unknown-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09" y="5345832"/>
            <a:ext cx="3799515" cy="4600393"/>
          </a:xfrm>
          <a:prstGeom prst="rect">
            <a:avLst/>
          </a:prstGeom>
          <a:effectLst>
            <a:glow rad="698500">
              <a:srgbClr val="9BC0F0">
                <a:alpha val="58000"/>
              </a:srgbClr>
            </a:glow>
            <a:softEdge rad="393700"/>
          </a:effectLst>
        </p:spPr>
      </p:pic>
      <p:pic>
        <p:nvPicPr>
          <p:cNvPr id="8" name="Picture 7" descr="images-7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-594"/>
          <a:stretch/>
        </p:blipFill>
        <p:spPr>
          <a:xfrm>
            <a:off x="11471920" y="2465512"/>
            <a:ext cx="3246626" cy="3312368"/>
          </a:xfrm>
          <a:prstGeom prst="rect">
            <a:avLst/>
          </a:prstGeom>
          <a:effectLst>
            <a:glow rad="698500">
              <a:srgbClr val="9BC0F0">
                <a:alpha val="58000"/>
              </a:srgbClr>
            </a:glow>
            <a:softEdge rad="393700"/>
          </a:effectLst>
        </p:spPr>
      </p:pic>
      <p:pic>
        <p:nvPicPr>
          <p:cNvPr id="9" name="Picture 8" descr="images-8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29891"/>
          <a:stretch/>
        </p:blipFill>
        <p:spPr>
          <a:xfrm>
            <a:off x="1750840" y="2602256"/>
            <a:ext cx="3378839" cy="3247632"/>
          </a:xfrm>
          <a:prstGeom prst="rect">
            <a:avLst/>
          </a:prstGeom>
          <a:effectLst>
            <a:glow rad="698500">
              <a:srgbClr val="9BC0F0">
                <a:alpha val="58000"/>
              </a:srgbClr>
            </a:glow>
            <a:softEdge rad="393700"/>
          </a:effectLst>
        </p:spPr>
      </p:pic>
      <p:pic>
        <p:nvPicPr>
          <p:cNvPr id="10" name="Picture 9" descr="Unknown-1.jpeg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6" y="4553744"/>
            <a:ext cx="7690752" cy="5760640"/>
          </a:xfrm>
          <a:prstGeom prst="rect">
            <a:avLst/>
          </a:prstGeom>
          <a:effectLst>
            <a:glow rad="698500">
              <a:srgbClr val="9BC0F0">
                <a:alpha val="58000"/>
              </a:srgbClr>
            </a:glow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14199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01" y="2025913"/>
            <a:ext cx="974769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20" y="7426513"/>
            <a:ext cx="8280920" cy="5632243"/>
          </a:xfrm>
          <a:prstGeom prst="rect">
            <a:avLst/>
          </a:prstGeom>
        </p:spPr>
      </p:pic>
      <p:pic>
        <p:nvPicPr>
          <p:cNvPr id="8" name="Picture 1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1265" r="31012" b="36124"/>
          <a:stretch/>
        </p:blipFill>
        <p:spPr bwMode="auto">
          <a:xfrm>
            <a:off x="8951640" y="7354505"/>
            <a:ext cx="69127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/>
          </p:cNvSpPr>
          <p:nvPr/>
        </p:nvSpPr>
        <p:spPr bwMode="auto">
          <a:xfrm>
            <a:off x="1606824" y="1097360"/>
            <a:ext cx="13105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Lessons essential to our challenging journey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1174776" y="6569968"/>
            <a:ext cx="1795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Unity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4" name="Rectangle 9"/>
          <p:cNvSpPr>
            <a:spLocks/>
          </p:cNvSpPr>
          <p:nvPr/>
        </p:nvSpPr>
        <p:spPr bwMode="auto">
          <a:xfrm>
            <a:off x="454696" y="2105472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Faith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 bwMode="auto">
          <a:xfrm>
            <a:off x="12408024" y="6425952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Love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/>
          </p:cNvSpPr>
          <p:nvPr/>
        </p:nvSpPr>
        <p:spPr bwMode="auto">
          <a:xfrm>
            <a:off x="1606824" y="1097360"/>
            <a:ext cx="13105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Lessons essential to our challenging journey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958752" y="12035025"/>
            <a:ext cx="119750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Would you follow him out of Egypt?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8" name="Picture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14226" r="47064" b="54071"/>
          <a:stretch/>
        </p:blipFill>
        <p:spPr bwMode="auto">
          <a:xfrm>
            <a:off x="1102768" y="2465512"/>
            <a:ext cx="8136904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5" t="15831" r="6236" b="20415"/>
          <a:stretch/>
        </p:blipFill>
        <p:spPr bwMode="auto">
          <a:xfrm>
            <a:off x="1102768" y="2465512"/>
            <a:ext cx="9058252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/>
          </p:cNvSpPr>
          <p:nvPr/>
        </p:nvSpPr>
        <p:spPr bwMode="auto">
          <a:xfrm>
            <a:off x="958752" y="11026913"/>
            <a:ext cx="127259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Will he endure a wilderness </a:t>
            </a:r>
            <a:r>
              <a:rPr lang="en-US" altLang="ko-KR" sz="6600" dirty="0">
                <a:latin typeface="Impact"/>
                <a:ea typeface="Impact"/>
                <a:cs typeface="Impact"/>
                <a:sym typeface="나눔고딕 Bold" charset="-127"/>
              </a:rPr>
              <a:t>c</a:t>
            </a:r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ourse?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1030760" y="10018801"/>
            <a:ext cx="120253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6600" dirty="0" smtClean="0">
                <a:latin typeface="Impact"/>
                <a:ea typeface="Impact"/>
                <a:cs typeface="Impact"/>
                <a:sym typeface="나눔고딕 Bold" charset="-127"/>
              </a:rPr>
              <a:t>Who is this age’s central figure?</a:t>
            </a:r>
            <a:endParaRPr lang="ko-KR" altLang="en-US" sz="6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7" name="Picture 16" descr="images-4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 r="22260"/>
          <a:stretch/>
        </p:blipFill>
        <p:spPr>
          <a:xfrm flipH="1">
            <a:off x="1102768" y="2465512"/>
            <a:ext cx="9034076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7655496" y="8298160"/>
            <a:ext cx="77026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The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s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econd 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n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ational 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c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ourse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: foundation of faith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4103" name="Rectangle 7"/>
          <p:cNvSpPr>
            <a:spLocks/>
          </p:cNvSpPr>
          <p:nvPr/>
        </p:nvSpPr>
        <p:spPr bwMode="auto">
          <a:xfrm>
            <a:off x="7642657" y="7146032"/>
            <a:ext cx="91578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Indemnity Period</a:t>
            </a:r>
            <a:r>
              <a:rPr lang="en-US" altLang="ko-KR" sz="48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:</a:t>
            </a:r>
            <a:r>
              <a:rPr lang="ko-KR" altLang="en-US" sz="4800" dirty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48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40</a:t>
            </a:r>
            <a:r>
              <a:rPr lang="en-US" altLang="ko-KR" sz="48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48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y</a:t>
            </a:r>
            <a:r>
              <a:rPr lang="en-US" altLang="ko-KR" sz="48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ears</a:t>
            </a:r>
            <a:r>
              <a:rPr lang="ko-KR" altLang="en-US" sz="4800" dirty="0" smtClean="0">
                <a:solidFill>
                  <a:srgbClr val="4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 in Midian</a:t>
            </a:r>
            <a:endParaRPr lang="ko-KR" altLang="en-US" sz="4800" dirty="0">
              <a:solidFill>
                <a:srgbClr val="40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7727504" y="2625785"/>
            <a:ext cx="784887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The 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d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isbelief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of the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Israelites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: failure of the first national course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4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1645" r="42451" b="46272"/>
          <a:stretch>
            <a:fillRect/>
          </a:stretch>
        </p:blipFill>
        <p:spPr bwMode="auto">
          <a:xfrm>
            <a:off x="814737" y="1817440"/>
            <a:ext cx="6696744" cy="460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" y="6641975"/>
            <a:ext cx="6696744" cy="4456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10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8" y="881336"/>
            <a:ext cx="6696744" cy="79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/>
          </p:cNvSpPr>
          <p:nvPr/>
        </p:nvSpPr>
        <p:spPr bwMode="auto">
          <a:xfrm>
            <a:off x="7655496" y="1745432"/>
            <a:ext cx="72728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Moses </a:t>
            </a:r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lived as a shepherd</a:t>
            </a: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7655496" y="3113584"/>
            <a:ext cx="72728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He married </a:t>
            </a:r>
            <a:r>
              <a:rPr lang="ko-KR" altLang="en-US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Zippo</a:t>
            </a:r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'</a:t>
            </a:r>
            <a:r>
              <a:rPr lang="ko-KR" altLang="en-US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rah,</a:t>
            </a:r>
            <a:r>
              <a:rPr sz="4800"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48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the daugher of </a:t>
            </a:r>
            <a:r>
              <a:rPr lang="ko-KR" altLang="en-US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Jethro</a:t>
            </a:r>
            <a:endParaRPr lang="en-US" altLang="ko-KR" sz="4800" dirty="0" smtClean="0">
              <a:solidFill>
                <a:srgbClr val="00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583488" y="4967208"/>
            <a:ext cx="72728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They had </a:t>
            </a:r>
            <a:r>
              <a:rPr lang="ko-KR" altLang="en-US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a </a:t>
            </a:r>
            <a:r>
              <a:rPr lang="ko-KR" altLang="en-US" sz="48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son, Gershom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4" y="1169368"/>
            <a:ext cx="14816496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958752" y="9450288"/>
            <a:ext cx="82089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God called Moses to Mt. </a:t>
            </a:r>
            <a:r>
              <a:rPr lang="en-US" altLang="ko-KR" sz="4800" dirty="0" err="1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Horeb</a:t>
            </a:r>
            <a:endParaRPr lang="en-US" altLang="ko-KR" sz="4800" dirty="0" smtClean="0">
              <a:solidFill>
                <a:srgbClr val="00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958752" y="10458400"/>
            <a:ext cx="87849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God appeared in a burning bush.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58752" y="11457220"/>
            <a:ext cx="125293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He called Moses to lead Israel out of slavery.</a:t>
            </a:r>
            <a:endParaRPr lang="ko-KR" altLang="en-US" sz="4800" dirty="0">
              <a:solidFill>
                <a:srgbClr val="00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4" y="1169368"/>
            <a:ext cx="14816496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958752" y="9450288"/>
            <a:ext cx="148336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I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have seen the affliction of my people who are in Egypt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명조 Bold" charset="-127"/>
              </a:rPr>
              <a:t>… </a:t>
            </a: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958752" y="10458400"/>
            <a:ext cx="87849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I know their sufferings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명조 Bold" charset="-127"/>
              </a:rPr>
              <a:t>…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886744" y="11501352"/>
            <a:ext cx="148336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Come, I will send you to Pharaoh that you may bring forth my people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명조 Bold" charset="-127"/>
              </a:rPr>
              <a:t>…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out of Egypt.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명조 Bold" charset="-127"/>
              </a:rPr>
              <a:t> </a:t>
            </a:r>
            <a:r>
              <a:rPr lang="en-US" altLang="ko-KR" sz="4000" dirty="0">
                <a:latin typeface="Impact"/>
                <a:ea typeface="Impact"/>
                <a:cs typeface="Impact"/>
                <a:sym typeface="나눔명조 Bold" charset="-127"/>
              </a:rPr>
              <a:t>Ex 3:7 ff.</a:t>
            </a:r>
            <a:endParaRPr lang="ko-KR" altLang="en-US" sz="40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4" y="1169368"/>
            <a:ext cx="14816496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958752" y="9450288"/>
            <a:ext cx="148336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Moses was afraid: who should I say sent me? </a:t>
            </a:r>
            <a:endParaRPr lang="en-US" altLang="ko-KR" sz="48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958752" y="10458400"/>
            <a:ext cx="145456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God said, “I am that I am. Tell them ‘I am’ sent you.”</a:t>
            </a:r>
            <a:endParaRPr lang="en-US" altLang="ko-KR" sz="48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958752" y="11394504"/>
            <a:ext cx="94330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He showed Moses three signs.</a:t>
            </a:r>
            <a:endParaRPr lang="ko-KR" altLang="en-US" sz="40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1754188" y="1899791"/>
            <a:ext cx="92389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7000" dirty="0" smtClean="0">
                <a:latin typeface="Impact"/>
                <a:ea typeface="Impact"/>
                <a:cs typeface="Impact"/>
                <a:sym typeface="나눔고딕 Bold" charset="-127"/>
              </a:rPr>
              <a:t>Moses</a:t>
            </a:r>
            <a:r>
              <a:rPr lang="en-US" altLang="ko-KR" sz="7000" dirty="0" smtClean="0">
                <a:latin typeface="Impact"/>
                <a:ea typeface="Impact"/>
                <a:cs typeface="Impact"/>
                <a:sym typeface="나눔고딕 Bold" charset="-127"/>
              </a:rPr>
              <a:t>' </a:t>
            </a:r>
            <a:r>
              <a:rPr lang="en-US" altLang="ko-KR" sz="7000" dirty="0">
                <a:latin typeface="Impact"/>
                <a:ea typeface="Impact"/>
                <a:cs typeface="Impact"/>
                <a:sym typeface="나눔고딕 Bold" charset="-127"/>
              </a:rPr>
              <a:t>Three</a:t>
            </a:r>
            <a:r>
              <a:rPr lang="ko-KR" altLang="en-US" sz="7000" dirty="0">
                <a:latin typeface="Impact"/>
                <a:ea typeface="Impact"/>
                <a:cs typeface="Impact"/>
                <a:sym typeface="나눔고딕 Bold" charset="-127"/>
              </a:rPr>
              <a:t> Great Signs</a:t>
            </a:r>
          </a:p>
        </p:txBody>
      </p:sp>
      <p:pic>
        <p:nvPicPr>
          <p:cNvPr id="2" name="Picture 1" descr="images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4577" r="6039" b="5280"/>
          <a:stretch/>
        </p:blipFill>
        <p:spPr>
          <a:xfrm>
            <a:off x="1102768" y="3257600"/>
            <a:ext cx="5873348" cy="5040560"/>
          </a:xfrm>
          <a:prstGeom prst="rect">
            <a:avLst/>
          </a:prstGeom>
        </p:spPr>
      </p:pic>
      <p:pic>
        <p:nvPicPr>
          <p:cNvPr id="3" name="Picture 2" descr="images-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12278" r="13544" b="14822"/>
          <a:stretch/>
        </p:blipFill>
        <p:spPr>
          <a:xfrm>
            <a:off x="5189222" y="8946232"/>
            <a:ext cx="4356484" cy="4119249"/>
          </a:xfrm>
          <a:prstGeom prst="rect">
            <a:avLst/>
          </a:prstGeom>
        </p:spPr>
      </p:pic>
      <p:pic>
        <p:nvPicPr>
          <p:cNvPr id="4" name="Picture 3" descr="images-3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43019" r="29191"/>
          <a:stretch/>
        </p:blipFill>
        <p:spPr>
          <a:xfrm>
            <a:off x="7367464" y="3257600"/>
            <a:ext cx="6768752" cy="5135698"/>
          </a:xfrm>
          <a:prstGeom prst="rect">
            <a:avLst/>
          </a:prstGeom>
        </p:spPr>
      </p:pic>
      <p:pic>
        <p:nvPicPr>
          <p:cNvPr id="33" name="Picture 32" descr="TP 196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456" y="384721"/>
            <a:ext cx="7419281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9455696" y="3257366"/>
            <a:ext cx="6048672" cy="4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He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shall speak for you to the people; and he shall be a mouth for you, and you shall be to him as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God.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 </a:t>
            </a:r>
            <a:r>
              <a:rPr lang="ko-KR" altLang="en-US" sz="4000" dirty="0" smtClean="0">
                <a:latin typeface="Impact"/>
                <a:ea typeface="Impact"/>
                <a:cs typeface="Impact"/>
                <a:sym typeface="나눔고딕 Bold" charset="-127"/>
              </a:rPr>
              <a:t>Ex</a:t>
            </a:r>
            <a:r>
              <a:rPr lang="en-US" altLang="ko-KR" sz="4000" dirty="0" smtClean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000" dirty="0">
                <a:latin typeface="Impact"/>
                <a:ea typeface="Impact"/>
                <a:cs typeface="Impact"/>
                <a:sym typeface="나눔고딕 Bold" charset="-127"/>
              </a:rPr>
              <a:t>4:16-17 </a:t>
            </a:r>
          </a:p>
        </p:txBody>
      </p:sp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0" y="1097360"/>
            <a:ext cx="8267557" cy="6192688"/>
          </a:xfrm>
          <a:prstGeom prst="rect">
            <a:avLst/>
          </a:prstGeom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9455696" y="1097360"/>
            <a:ext cx="6048672" cy="188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Aaron had walked many days to meet Moses.</a:t>
            </a:r>
            <a:endParaRPr lang="en-US" altLang="ko-KR" sz="4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부제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666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B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Pages>0</Pages>
  <Words>606</Words>
  <Characters>0</Characters>
  <Application>Microsoft Office PowerPoint</Application>
  <PresentationFormat>Custom</PresentationFormat>
  <Lines>0</Lines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제목 및 부제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KUNDUK KOH</dc:creator>
  <cp:lastModifiedBy>.</cp:lastModifiedBy>
  <cp:revision>204</cp:revision>
  <dcterms:modified xsi:type="dcterms:W3CDTF">2020-04-25T17:12:16Z</dcterms:modified>
</cp:coreProperties>
</file>