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70" r:id="rId4"/>
    <p:sldId id="271" r:id="rId5"/>
    <p:sldId id="272" r:id="rId6"/>
    <p:sldId id="292" r:id="rId7"/>
    <p:sldId id="274" r:id="rId8"/>
    <p:sldId id="293" r:id="rId9"/>
    <p:sldId id="294" r:id="rId10"/>
    <p:sldId id="276" r:id="rId11"/>
    <p:sldId id="295" r:id="rId12"/>
    <p:sldId id="282" r:id="rId13"/>
    <p:sldId id="296" r:id="rId14"/>
    <p:sldId id="297" r:id="rId15"/>
    <p:sldId id="283" r:id="rId16"/>
    <p:sldId id="298" r:id="rId17"/>
    <p:sldId id="299" r:id="rId18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72" y="-34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2497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2844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6559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9957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5427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2844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001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4510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5219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11553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4538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dirty="0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dirty="0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dirty="0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dirty="0" smtClean="0">
                <a:sym typeface="Gill Sans" charset="0"/>
              </a:rPr>
              <a:t>Fifth level</a:t>
            </a:r>
          </a:p>
        </p:txBody>
      </p:sp>
      <p:pic>
        <p:nvPicPr>
          <p:cNvPr id="4" name="Picture 2" descr="im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/>
          </p:cNvSpPr>
          <p:nvPr userDrawn="1"/>
        </p:nvSpPr>
        <p:spPr bwMode="auto">
          <a:xfrm>
            <a:off x="931862" y="685799"/>
            <a:ext cx="14795501" cy="121666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17B9F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>
              <a:latin typeface="Impact"/>
              <a:ea typeface="Impact"/>
              <a:cs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Impact"/>
          <a:ea typeface="Impact"/>
          <a:cs typeface="Impac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8186738"/>
            <a:ext cx="6553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186738"/>
            <a:ext cx="7691438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-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55" y="161256"/>
            <a:ext cx="5446712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P 196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4" y="2466255"/>
            <a:ext cx="844867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-10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3362325" y="8370168"/>
            <a:ext cx="990758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6175" y="1381721"/>
            <a:ext cx="579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/>
          </p:cNvSpPr>
          <p:nvPr/>
        </p:nvSpPr>
        <p:spPr bwMode="auto">
          <a:xfrm>
            <a:off x="3290888" y="1588096"/>
            <a:ext cx="440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>
                <a:latin typeface="Impact"/>
                <a:ea typeface="Impact"/>
                <a:cs typeface="Impact"/>
                <a:sym typeface="나눔고딕 Bold" charset="-127"/>
              </a:rPr>
              <a:t>First dove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21296"/>
            <a:ext cx="2100263" cy="2400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/>
          </p:cNvSpPr>
          <p:nvPr/>
        </p:nvSpPr>
        <p:spPr bwMode="auto">
          <a:xfrm>
            <a:off x="10134600" y="1397596"/>
            <a:ext cx="3365500" cy="1270000"/>
          </a:xfrm>
          <a:prstGeom prst="roundRect">
            <a:avLst>
              <a:gd name="adj" fmla="val 15000"/>
            </a:avLst>
          </a:prstGeom>
          <a:solidFill>
            <a:srgbClr val="FF44B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10339388" y="1575396"/>
            <a:ext cx="295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Adam</a:t>
            </a:r>
            <a:endParaRPr lang="ko-KR" altLang="en-US" sz="55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199" name="AutoShape 7"/>
          <p:cNvSpPr>
            <a:spLocks/>
          </p:cNvSpPr>
          <p:nvPr/>
        </p:nvSpPr>
        <p:spPr bwMode="auto">
          <a:xfrm>
            <a:off x="8621713" y="1435696"/>
            <a:ext cx="1219200" cy="1219200"/>
          </a:xfrm>
          <a:prstGeom prst="rightArrow">
            <a:avLst>
              <a:gd name="adj1" fmla="val 32000"/>
              <a:gd name="adj2" fmla="val 45833"/>
            </a:avLst>
          </a:prstGeom>
          <a:solidFill>
            <a:srgbClr val="FF6F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8200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05075" y="7350721"/>
            <a:ext cx="5702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/>
          </p:cNvSpPr>
          <p:nvPr/>
        </p:nvSpPr>
        <p:spPr bwMode="auto">
          <a:xfrm>
            <a:off x="3290888" y="7544396"/>
            <a:ext cx="440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>
                <a:latin typeface="Impact"/>
                <a:ea typeface="Impact"/>
                <a:cs typeface="Impact"/>
                <a:sym typeface="나눔고딕 Bold" charset="-127"/>
              </a:rPr>
              <a:t>Third dove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477596"/>
            <a:ext cx="2100263" cy="2400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11"/>
          <p:cNvSpPr>
            <a:spLocks/>
          </p:cNvSpPr>
          <p:nvPr/>
        </p:nvSpPr>
        <p:spPr bwMode="auto">
          <a:xfrm>
            <a:off x="10134600" y="7353896"/>
            <a:ext cx="5397500" cy="1270000"/>
          </a:xfrm>
          <a:prstGeom prst="roundRect">
            <a:avLst>
              <a:gd name="adj" fmla="val 15000"/>
            </a:avLst>
          </a:prstGeom>
          <a:solidFill>
            <a:srgbClr val="D31D4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8204" name="Rectangle 12"/>
          <p:cNvSpPr>
            <a:spLocks/>
          </p:cNvSpPr>
          <p:nvPr/>
        </p:nvSpPr>
        <p:spPr bwMode="auto">
          <a:xfrm>
            <a:off x="10352088" y="7531696"/>
            <a:ext cx="495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ko-KR" altLang="en-US" sz="55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Advent</a:t>
            </a:r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8621713" y="7404696"/>
            <a:ext cx="1219200" cy="1219200"/>
          </a:xfrm>
          <a:prstGeom prst="rightArrow">
            <a:avLst>
              <a:gd name="adj1" fmla="val 32000"/>
              <a:gd name="adj2" fmla="val 45833"/>
            </a:avLst>
          </a:prstGeom>
          <a:solidFill>
            <a:srgbClr val="FF6F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8206" name="Picture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3775" y="4353521"/>
            <a:ext cx="579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5"/>
          <p:cNvSpPr>
            <a:spLocks/>
          </p:cNvSpPr>
          <p:nvPr/>
        </p:nvSpPr>
        <p:spPr bwMode="auto">
          <a:xfrm>
            <a:off x="3138488" y="4572596"/>
            <a:ext cx="440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>
                <a:latin typeface="Impact"/>
                <a:ea typeface="Impact"/>
                <a:cs typeface="Impact"/>
                <a:sym typeface="나눔고딕 Bold" charset="-127"/>
              </a:rPr>
              <a:t>Second dove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93096"/>
            <a:ext cx="2100263" cy="2400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AutoShape 17"/>
          <p:cNvSpPr>
            <a:spLocks/>
          </p:cNvSpPr>
          <p:nvPr/>
        </p:nvSpPr>
        <p:spPr bwMode="auto">
          <a:xfrm>
            <a:off x="9982200" y="4394796"/>
            <a:ext cx="4064000" cy="1270000"/>
          </a:xfrm>
          <a:prstGeom prst="roundRect">
            <a:avLst>
              <a:gd name="adj" fmla="val 15000"/>
            </a:avLst>
          </a:prstGeom>
          <a:solidFill>
            <a:srgbClr val="D3376D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8210" name="Rectangle 18"/>
          <p:cNvSpPr>
            <a:spLocks/>
          </p:cNvSpPr>
          <p:nvPr/>
        </p:nvSpPr>
        <p:spPr bwMode="auto">
          <a:xfrm>
            <a:off x="10199688" y="4572596"/>
            <a:ext cx="361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5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endParaRPr lang="ko-KR" altLang="en-US" sz="55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8469313" y="4420196"/>
            <a:ext cx="1219200" cy="1219200"/>
          </a:xfrm>
          <a:prstGeom prst="rightArrow">
            <a:avLst>
              <a:gd name="adj1" fmla="val 32000"/>
              <a:gd name="adj2" fmla="val 45833"/>
            </a:avLst>
          </a:prstGeom>
          <a:solidFill>
            <a:srgbClr val="FF6F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8784411"/>
            <a:ext cx="5112568" cy="3402181"/>
          </a:xfrm>
          <a:prstGeom prst="rect">
            <a:avLst/>
          </a:prstGeom>
        </p:spPr>
      </p:pic>
      <p:sp>
        <p:nvSpPr>
          <p:cNvPr id="22" name="Rectangle 2"/>
          <p:cNvSpPr>
            <a:spLocks/>
          </p:cNvSpPr>
          <p:nvPr/>
        </p:nvSpPr>
        <p:spPr bwMode="auto">
          <a:xfrm>
            <a:off x="6647384" y="9594304"/>
            <a:ext cx="8928992" cy="222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400" dirty="0" smtClean="0">
                <a:latin typeface="Impact"/>
                <a:cs typeface="Impact"/>
              </a:rPr>
              <a:t>(Noah) sent </a:t>
            </a:r>
            <a:r>
              <a:rPr lang="en-US" sz="4400" dirty="0">
                <a:latin typeface="Impact"/>
                <a:cs typeface="Impact"/>
              </a:rPr>
              <a:t>out a raven, and it kept flying back and forth until the water had dried up from the </a:t>
            </a:r>
            <a:r>
              <a:rPr lang="en-US" sz="4400" dirty="0" smtClean="0">
                <a:latin typeface="Impact"/>
                <a:cs typeface="Impact"/>
              </a:rPr>
              <a:t>earth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. (Gen 8:7)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8199" grpId="0" animBg="1"/>
      <p:bldP spid="8203" grpId="0" animBg="1"/>
      <p:bldP spid="8204" grpId="0"/>
      <p:bldP spid="8205" grpId="0" animBg="1"/>
      <p:bldP spid="8209" grpId="0" animBg="1"/>
      <p:bldP spid="8210" grpId="0"/>
      <p:bldP spid="821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_noah-rainbo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9462" r="18140" b="12988"/>
          <a:stretch/>
        </p:blipFill>
        <p:spPr>
          <a:xfrm>
            <a:off x="6431360" y="2033464"/>
            <a:ext cx="7866252" cy="7046219"/>
          </a:xfrm>
          <a:prstGeom prst="rect">
            <a:avLst/>
          </a:prstGeom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1174776" y="809328"/>
            <a:ext cx="1141633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7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The Foundation of Substance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361043" y="11754544"/>
            <a:ext cx="139790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I</a:t>
            </a:r>
            <a:r>
              <a:rPr lang="ko-KR" altLang="en-US" sz="5300" dirty="0" smtClean="0">
                <a:latin typeface="Impact"/>
                <a:ea typeface="Impact"/>
                <a:cs typeface="Impact"/>
                <a:sym typeface="나눔고딕 Bold" charset="-127"/>
              </a:rPr>
              <a:t>ndemnity </a:t>
            </a:r>
            <a:r>
              <a:rPr lang="ko-KR" altLang="en-US" sz="5300" dirty="0">
                <a:latin typeface="Impact"/>
                <a:ea typeface="Impact"/>
                <a:cs typeface="Impact"/>
                <a:sym typeface="나눔고딕 Bold" charset="-127"/>
              </a:rPr>
              <a:t>condition </a:t>
            </a:r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in positions of Cain and Abel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2" y="9134028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11745157" y="9916963"/>
            <a:ext cx="1787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Shem</a:t>
            </a: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0183813"/>
            <a:ext cx="5930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08" y="9090248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/>
          </p:cNvSpPr>
          <p:nvPr/>
        </p:nvSpPr>
        <p:spPr bwMode="auto">
          <a:xfrm>
            <a:off x="3115333" y="9769524"/>
            <a:ext cx="1408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Ham</a:t>
            </a:r>
          </a:p>
        </p:txBody>
      </p:sp>
      <p:pic>
        <p:nvPicPr>
          <p:cNvPr id="14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20" y="6281936"/>
            <a:ext cx="71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16" y="6209928"/>
            <a:ext cx="723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581400"/>
            <a:ext cx="2692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4"/>
          <p:cNvSpPr>
            <a:spLocks/>
          </p:cNvSpPr>
          <p:nvPr/>
        </p:nvSpPr>
        <p:spPr bwMode="auto">
          <a:xfrm>
            <a:off x="2896851" y="4465935"/>
            <a:ext cx="16008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Noah</a:t>
            </a:r>
          </a:p>
        </p:txBody>
      </p:sp>
    </p:spTree>
    <p:extLst>
      <p:ext uri="{BB962C8B-B14F-4D97-AF65-F5344CB8AC3E}">
        <p14:creationId xmlns:p14="http://schemas.microsoft.com/office/powerpoint/2010/main" val="106180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52" y="881336"/>
            <a:ext cx="11593288" cy="8683775"/>
          </a:xfrm>
          <a:prstGeom prst="rect">
            <a:avLst/>
          </a:prstGeom>
        </p:spPr>
      </p:pic>
      <p:pic>
        <p:nvPicPr>
          <p:cNvPr id="3" name="Picture 2" descr="images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6"/>
          <a:stretch/>
        </p:blipFill>
        <p:spPr>
          <a:xfrm>
            <a:off x="2830960" y="4409728"/>
            <a:ext cx="11593288" cy="5149786"/>
          </a:xfrm>
          <a:prstGeom prst="rect">
            <a:avLst/>
          </a:prstGeom>
        </p:spPr>
      </p:pic>
      <p:pic>
        <p:nvPicPr>
          <p:cNvPr id="4" name="Picture 3" descr="images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41183" r="37602" b="-1"/>
          <a:stretch/>
        </p:blipFill>
        <p:spPr>
          <a:xfrm>
            <a:off x="2902968" y="4409728"/>
            <a:ext cx="7224889" cy="5107653"/>
          </a:xfrm>
          <a:prstGeom prst="rect">
            <a:avLst/>
          </a:prstGeom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5474649" y="10026352"/>
            <a:ext cx="581140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Noah’s rest, God’s joy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6879652" y="11250488"/>
            <a:ext cx="318663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Test of Ham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4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52" y="881336"/>
            <a:ext cx="11593288" cy="8683775"/>
          </a:xfrm>
          <a:prstGeom prst="rect">
            <a:avLst/>
          </a:prstGeom>
        </p:spPr>
      </p:pic>
      <p:pic>
        <p:nvPicPr>
          <p:cNvPr id="3" name="Picture 2" descr="images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6"/>
          <a:stretch/>
        </p:blipFill>
        <p:spPr>
          <a:xfrm>
            <a:off x="2830960" y="4409728"/>
            <a:ext cx="11593288" cy="5149786"/>
          </a:xfrm>
          <a:prstGeom prst="rect">
            <a:avLst/>
          </a:prstGeom>
        </p:spPr>
      </p:pic>
      <p:pic>
        <p:nvPicPr>
          <p:cNvPr id="4" name="Picture 3" descr="images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41183" r="37602" b="-1"/>
          <a:stretch/>
        </p:blipFill>
        <p:spPr>
          <a:xfrm>
            <a:off x="2902968" y="4409728"/>
            <a:ext cx="7224889" cy="5107653"/>
          </a:xfrm>
          <a:prstGeom prst="rect">
            <a:avLst/>
          </a:prstGeom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3569377" y="9594304"/>
            <a:ext cx="962195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No guilt—like Adam before the Fall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121616" y="10530408"/>
            <a:ext cx="1270272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Ham’s shame meant he was not one with Noah 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705217" y="11538520"/>
            <a:ext cx="1374347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Satan—the raven—invaded Ham and his brothers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6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auto">
          <a:xfrm>
            <a:off x="5950205" y="10872679"/>
            <a:ext cx="486030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One united family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260563" y="11808783"/>
            <a:ext cx="642483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Failure of Noah’s family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8" name="Picture 7" descr="genesis-6-16-noah-and-his-sons-focus-on-building-a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23553" r="36644"/>
          <a:stretch/>
        </p:blipFill>
        <p:spPr>
          <a:xfrm>
            <a:off x="4316135" y="881336"/>
            <a:ext cx="7875865" cy="8240431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17" y="5495862"/>
            <a:ext cx="13025479" cy="5065464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7655496" y="10584647"/>
            <a:ext cx="129614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8800" b="1" dirty="0" smtClean="0">
                <a:solidFill>
                  <a:schemeClr val="bg1">
                    <a:lumMod val="50000"/>
                  </a:schemeClr>
                </a:solidFill>
                <a:latin typeface="Ayuthaya"/>
                <a:ea typeface="Impact"/>
                <a:cs typeface="Ayuthaya"/>
                <a:sym typeface="나눔고딕 Bold" charset="-127"/>
              </a:rPr>
              <a:t>X</a:t>
            </a:r>
            <a:endParaRPr lang="en-US" altLang="en-US" sz="8800" b="1" dirty="0">
              <a:solidFill>
                <a:schemeClr val="bg1">
                  <a:lumMod val="50000"/>
                </a:schemeClr>
              </a:solidFill>
              <a:latin typeface="Ayuthaya"/>
              <a:ea typeface="Impact"/>
              <a:cs typeface="Ayuthaya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7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1573213" y="1824335"/>
            <a:ext cx="105321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Some Lessons from Noah's Family</a:t>
            </a: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244600" y="3784600"/>
            <a:ext cx="14224000" cy="2070100"/>
          </a:xfrm>
          <a:prstGeom prst="roundRect">
            <a:avLst>
              <a:gd name="adj" fmla="val 9199"/>
            </a:avLst>
          </a:prstGeom>
          <a:solidFill>
            <a:srgbClr val="7AB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611313" y="4364335"/>
            <a:ext cx="122469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First</a:t>
            </a:r>
            <a:r>
              <a:rPr lang="en-US" altLang="ko-KR" sz="6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,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we nee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d self-discipline and patience.</a:t>
            </a:r>
            <a:endParaRPr sz="1400" dirty="0" smtClean="0">
              <a:latin typeface="Impact"/>
              <a:ea typeface="Impact"/>
              <a:cs typeface="Impact"/>
            </a:endParaRP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1244600" y="6489700"/>
            <a:ext cx="14224000" cy="2070100"/>
          </a:xfrm>
          <a:prstGeom prst="roundRect">
            <a:avLst>
              <a:gd name="adj" fmla="val 9199"/>
            </a:avLst>
          </a:prstGeom>
          <a:solidFill>
            <a:srgbClr val="7FC5DA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611313" y="7069435"/>
            <a:ext cx="8117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Next</a:t>
            </a:r>
            <a:r>
              <a:rPr lang="en-US" altLang="ko-KR" sz="6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,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small things count.</a:t>
            </a:r>
            <a:r>
              <a:rPr sz="1400" dirty="0" smtClean="0">
                <a:latin typeface="Impact"/>
                <a:ea typeface="Impact"/>
                <a:cs typeface="Impact"/>
              </a:rPr>
              <a:t> </a:t>
            </a: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1244600" y="9162256"/>
            <a:ext cx="14224000" cy="2220764"/>
          </a:xfrm>
          <a:prstGeom prst="roundRect">
            <a:avLst>
              <a:gd name="adj" fmla="val 6579"/>
            </a:avLst>
          </a:prstGeom>
          <a:solidFill>
            <a:srgbClr val="7380DA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>
                <a:solidFill>
                  <a:srgbClr val="00008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1611313" y="9764793"/>
            <a:ext cx="12393623" cy="9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55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Finally</a:t>
            </a:r>
            <a:r>
              <a:rPr lang="en-US" altLang="ko-KR" sz="55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, 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명조 ExtraBold" charset="-127"/>
              </a:rPr>
              <a:t>God keeps going even when we fail</a:t>
            </a:r>
            <a:r>
              <a:rPr lang="ko-KR" altLang="en-US" sz="5000" dirty="0" smtClean="0">
                <a:latin typeface="Impact"/>
                <a:ea typeface="Impact"/>
                <a:cs typeface="Impact"/>
                <a:sym typeface="나눔고딕 Bold" charset="-127"/>
              </a:rPr>
              <a:t>.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0" grpId="0" animBg="1"/>
      <p:bldP spid="14341" grpId="0"/>
      <p:bldP spid="14342" grpId="0" animBg="1"/>
      <p:bldP spid="143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auto">
          <a:xfrm>
            <a:off x="5964667" y="9594304"/>
            <a:ext cx="48313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Two up, two down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462166" y="10530408"/>
            <a:ext cx="608176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Abraham’s rocky start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96" y="964808"/>
            <a:ext cx="8678192" cy="7261344"/>
          </a:xfrm>
          <a:prstGeom prst="rect">
            <a:avLst/>
          </a:prstGeom>
        </p:spPr>
      </p:pic>
      <p:pic>
        <p:nvPicPr>
          <p:cNvPr id="3" name="Picture 2" descr="images-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 b="27673"/>
          <a:stretch/>
        </p:blipFill>
        <p:spPr>
          <a:xfrm>
            <a:off x="4271120" y="953344"/>
            <a:ext cx="8178824" cy="7616457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2374621" y="11538520"/>
            <a:ext cx="1217902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latin typeface="Impact"/>
                <a:ea typeface="Impact"/>
                <a:cs typeface="Impact"/>
                <a:sym typeface="나눔고딕 Bold" charset="-127"/>
              </a:rPr>
              <a:t>The God of Abraham, Isaac and Jacob… how?</a:t>
            </a:r>
            <a:endParaRPr lang="en-US" altLang="en-US" sz="53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_noah-rainbow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9462" r="18140" b="12988"/>
          <a:stretch/>
        </p:blipFill>
        <p:spPr>
          <a:xfrm>
            <a:off x="4469764" y="1142400"/>
            <a:ext cx="7506212" cy="6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851080" y="3181747"/>
            <a:ext cx="890468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 Bold" charset="0"/>
              </a:rPr>
              <a:t>The Providence of</a:t>
            </a:r>
          </a:p>
          <a:p>
            <a:pPr algn="ctr"/>
            <a:r>
              <a:rPr lang="en-US" altLang="ko-KR" sz="8000" dirty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 Bold" charset="0"/>
              </a:rPr>
              <a:t>Restoration in </a:t>
            </a:r>
            <a:r>
              <a:rPr lang="en-US" altLang="ko-KR" sz="8000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 Bold" charset="0"/>
              </a:rPr>
              <a:t>Noah’s </a:t>
            </a:r>
          </a:p>
          <a:p>
            <a:pPr algn="ctr"/>
            <a:r>
              <a:rPr lang="en-US" altLang="ko-KR" sz="8000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 Bold" charset="0"/>
              </a:rPr>
              <a:t>Family</a:t>
            </a:r>
            <a:endParaRPr lang="ko-KR" altLang="en-US" sz="8000" dirty="0">
              <a:solidFill>
                <a:schemeClr val="tx1"/>
              </a:solidFill>
              <a:latin typeface="Impact" charset="0"/>
              <a:ea typeface="Impact"/>
              <a:cs typeface="Impact" charset="0"/>
              <a:sym typeface="나눔고딕 Bold" charset="0"/>
            </a:endParaRPr>
          </a:p>
        </p:txBody>
      </p:sp>
      <p:sp>
        <p:nvSpPr>
          <p:cNvPr id="3074" name="Rectangle 1"/>
          <p:cNvSpPr>
            <a:spLocks/>
          </p:cNvSpPr>
          <p:nvPr/>
        </p:nvSpPr>
        <p:spPr bwMode="auto">
          <a:xfrm>
            <a:off x="814388" y="73660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23</a:t>
            </a:r>
            <a:endParaRPr lang="en-US" altLang="ko-KR" sz="72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7602200" y="638175"/>
            <a:ext cx="462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ko-KR" sz="7200" b="1" dirty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733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0103768" y="2753544"/>
            <a:ext cx="4794250" cy="35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God continued His providence by raising</a:t>
            </a:r>
            <a:r>
              <a:rPr lang="ko-KR" altLang="en-US" sz="60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 Seth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 in Abel's place</a:t>
            </a:r>
          </a:p>
          <a:p>
            <a:pPr algn="r">
              <a:lnSpc>
                <a:spcPct val="110000"/>
              </a:lnSpc>
            </a:pPr>
            <a:r>
              <a:rPr lang="en-US" altLang="ko-KR" sz="4000" dirty="0">
                <a:latin typeface="Impact"/>
                <a:ea typeface="Impact"/>
                <a:cs typeface="Impact"/>
                <a:sym typeface="나눔고딕 Bold" charset="-127"/>
              </a:rPr>
              <a:t>-</a:t>
            </a:r>
            <a:r>
              <a:rPr lang="ko-KR" altLang="en-US" sz="4000" dirty="0">
                <a:latin typeface="Impact"/>
                <a:ea typeface="Impact"/>
                <a:cs typeface="Impact"/>
                <a:sym typeface="나눔고딕 Bold" charset="-127"/>
              </a:rPr>
              <a:t> Gen.</a:t>
            </a:r>
            <a:r>
              <a:rPr lang="en-US" altLang="ko-KR" sz="4000" dirty="0">
                <a:latin typeface="Impact"/>
                <a:ea typeface="Impact"/>
                <a:cs typeface="Impact"/>
                <a:sym typeface="나눔고딕 Bold" charset="-127"/>
              </a:rPr>
              <a:t> 4:25 -</a:t>
            </a:r>
          </a:p>
        </p:txBody>
      </p:sp>
      <p:sp>
        <p:nvSpPr>
          <p:cNvPr id="3074" name="AutoShape 2"/>
          <p:cNvSpPr>
            <a:spLocks/>
          </p:cNvSpPr>
          <p:nvPr/>
        </p:nvSpPr>
        <p:spPr bwMode="auto">
          <a:xfrm>
            <a:off x="8178800" y="5956300"/>
            <a:ext cx="1574800" cy="1574800"/>
          </a:xfrm>
          <a:prstGeom prst="rightArrow">
            <a:avLst>
              <a:gd name="adj1" fmla="val 39157"/>
              <a:gd name="adj2" fmla="val 4176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441700"/>
            <a:ext cx="7037387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/>
          </p:cNvSpPr>
          <p:nvPr/>
        </p:nvSpPr>
        <p:spPr bwMode="auto">
          <a:xfrm>
            <a:off x="1003300" y="9042400"/>
            <a:ext cx="7010400" cy="1727200"/>
          </a:xfrm>
          <a:prstGeom prst="rect">
            <a:avLst/>
          </a:prstGeom>
          <a:solidFill>
            <a:srgbClr val="000000">
              <a:alpha val="57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7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2586038" y="9144000"/>
            <a:ext cx="38481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Cain killed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Abe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l</a:t>
            </a:r>
            <a:endParaRPr lang="ko-KR" altLang="en-US" sz="5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0175776" y="7242422"/>
            <a:ext cx="504056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5000" dirty="0">
                <a:latin typeface="Impact"/>
                <a:ea typeface="Impact"/>
                <a:cs typeface="Impact"/>
                <a:sym typeface="나눔명조 Bold" charset="-127"/>
              </a:rPr>
              <a:t>After</a:t>
            </a:r>
            <a:r>
              <a:rPr lang="en-US" altLang="ko-KR" sz="5000" dirty="0">
                <a:latin typeface="Impact"/>
                <a:ea typeface="Impact"/>
                <a:cs typeface="Impact"/>
                <a:sym typeface="나눔명조 Bold" charset="-127"/>
              </a:rPr>
              <a:t> Noah</a:t>
            </a:r>
            <a:r>
              <a:rPr sz="5000" dirty="0">
                <a:latin typeface="Impact"/>
                <a:ea typeface="Impact"/>
                <a:cs typeface="Impact"/>
              </a:rPr>
              <a:t> was </a:t>
            </a:r>
            <a:r>
              <a:rPr lang="ko-KR" altLang="en-US" sz="5000" dirty="0">
                <a:latin typeface="Impact"/>
                <a:ea typeface="Impact"/>
                <a:cs typeface="Impact"/>
                <a:sym typeface="나눔명조 Bold" charset="-127"/>
              </a:rPr>
              <a:t>five hundred years old</a:t>
            </a:r>
            <a:r>
              <a:rPr sz="5000" dirty="0">
                <a:latin typeface="Impact"/>
                <a:ea typeface="Impact"/>
                <a:cs typeface="Impact"/>
              </a:rPr>
              <a:t>, </a:t>
            </a:r>
            <a:r>
              <a:rPr lang="en-US" altLang="ko-KR" sz="5000" dirty="0">
                <a:latin typeface="Impact"/>
                <a:ea typeface="Impact"/>
                <a:cs typeface="Impact"/>
                <a:sym typeface="나눔명조 Bold" charset="-127"/>
              </a:rPr>
              <a:t>Noah</a:t>
            </a:r>
            <a:r>
              <a:rPr sz="5000" dirty="0">
                <a:latin typeface="Impact"/>
                <a:ea typeface="Impact"/>
                <a:cs typeface="Impact"/>
              </a:rPr>
              <a:t> became the</a:t>
            </a:r>
            <a:r>
              <a:rPr sz="5000"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50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father of Shem, Ham, and Japheth</a:t>
            </a:r>
            <a:endParaRPr lang="en-US" altLang="en-US" sz="5000" dirty="0">
              <a:latin typeface="Impact"/>
              <a:ea typeface="Impact"/>
              <a:cs typeface="Impact"/>
              <a:sym typeface="나눔명조 Bold" charset="-127"/>
            </a:endParaRPr>
          </a:p>
          <a:p>
            <a:pPr algn="r"/>
            <a:r>
              <a:rPr lang="en-US" altLang="ko-KR" sz="4000" dirty="0">
                <a:latin typeface="Impact"/>
                <a:ea typeface="Impact"/>
                <a:cs typeface="Impact"/>
                <a:sym typeface="나눔명조 Bold" charset="-127"/>
              </a:rPr>
              <a:t>-</a:t>
            </a:r>
            <a:r>
              <a:rPr lang="ko-KR" altLang="en-US" sz="4000" dirty="0">
                <a:latin typeface="Impact"/>
                <a:ea typeface="Impact"/>
                <a:cs typeface="Impact"/>
                <a:sym typeface="나눔명조 Bold" charset="-127"/>
              </a:rPr>
              <a:t> Gen.</a:t>
            </a:r>
            <a:r>
              <a:rPr lang="en-US" altLang="ko-KR" sz="4000" dirty="0">
                <a:latin typeface="Impact"/>
                <a:ea typeface="Impact"/>
                <a:cs typeface="Impact"/>
                <a:sym typeface="나눔명조 Bold" charset="-127"/>
              </a:rPr>
              <a:t> 5:32 -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0" y="665312"/>
            <a:ext cx="14945170" cy="11377264"/>
          </a:xfrm>
          <a:prstGeom prst="rect">
            <a:avLst/>
          </a:prstGeom>
        </p:spPr>
      </p:pic>
      <p:sp>
        <p:nvSpPr>
          <p:cNvPr id="4098" name="Rectangle 2"/>
          <p:cNvSpPr>
            <a:spLocks/>
          </p:cNvSpPr>
          <p:nvPr/>
        </p:nvSpPr>
        <p:spPr bwMode="auto">
          <a:xfrm>
            <a:off x="2902968" y="8595285"/>
            <a:ext cx="10850967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sz="4000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The Lord saw that the wickedness of man was great in the earth, </a:t>
            </a:r>
            <a:r>
              <a:rPr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and </a:t>
            </a:r>
            <a:r>
              <a:rPr sz="4000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that every imagination of the thoughts of his heart was only evil </a:t>
            </a:r>
            <a:r>
              <a:rPr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continually.</a:t>
            </a:r>
            <a:r>
              <a:rPr lang="en-US"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 </a:t>
            </a:r>
            <a:r>
              <a:rPr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And </a:t>
            </a:r>
            <a:r>
              <a:rPr sz="4000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the Lord was sorry that he had made man on the earth, </a:t>
            </a:r>
            <a:r>
              <a:rPr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and </a:t>
            </a:r>
            <a:r>
              <a:rPr sz="4000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it grieved him to his heart</a:t>
            </a:r>
            <a:r>
              <a:rPr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.</a:t>
            </a:r>
            <a:r>
              <a:rPr lang="en-US" sz="4000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명조 Bold" charset="-127"/>
              </a:rPr>
              <a:t>Gen.</a:t>
            </a:r>
            <a:r>
              <a:rPr lang="en-US" altLang="ko-KR" sz="32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명조 Bold" charset="-127"/>
              </a:rPr>
              <a:t> 6:6-6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902968" y="1097360"/>
            <a:ext cx="10927556" cy="21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Responsible for t</a:t>
            </a:r>
            <a:r>
              <a:rPr lang="ko-KR" altLang="en-US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he </a:t>
            </a:r>
            <a:endParaRPr lang="en-US" altLang="ko-KR" sz="7000" dirty="0" smtClean="0">
              <a:solidFill>
                <a:srgbClr val="FF0080"/>
              </a:solidFill>
              <a:latin typeface="Impact"/>
              <a:ea typeface="Impact"/>
              <a:cs typeface="Impact"/>
              <a:sym typeface="나눔명조 ExtraBold" charset="-127"/>
            </a:endParaRPr>
          </a:p>
          <a:p>
            <a:pPr algn="ctr"/>
            <a:r>
              <a:rPr lang="en-US" altLang="ko-KR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f</a:t>
            </a:r>
            <a:r>
              <a:rPr lang="ko-KR" altLang="en-US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oundation </a:t>
            </a:r>
            <a:r>
              <a:rPr lang="ko-KR" altLang="en-US" sz="7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of </a:t>
            </a:r>
            <a:r>
              <a:rPr lang="en-US" altLang="ko-KR" sz="7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f</a:t>
            </a:r>
            <a:r>
              <a:rPr lang="ko-KR" altLang="en-US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aith</a:t>
            </a:r>
            <a:r>
              <a:rPr lang="en-US" altLang="ko-KR" sz="7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 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1174776" y="6466799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  <a:buSzPct val="124000"/>
              <a:buFontTx/>
              <a:buBlip>
                <a:blip r:embed="rId2"/>
              </a:buBlip>
            </a:pPr>
            <a:r>
              <a:rPr dirty="0" smtClean="0">
                <a:latin typeface="Impact"/>
                <a:ea typeface="Impact"/>
                <a:cs typeface="Impact"/>
              </a:rPr>
              <a:t> </a:t>
            </a:r>
            <a:endParaRPr lang="en-US" dirty="0" smtClean="0">
              <a:latin typeface="Impact"/>
              <a:ea typeface="Impact"/>
              <a:cs typeface="Impact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1822848" y="3617640"/>
            <a:ext cx="13249472" cy="87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857250" indent="-857250">
              <a:lnSpc>
                <a:spcPct val="130000"/>
              </a:lnSpc>
              <a:buSzPct val="124000"/>
              <a:buFont typeface="Arial"/>
              <a:buChar char="•"/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Noah was the central figure </a:t>
            </a:r>
          </a:p>
          <a:p>
            <a:pPr marL="857250" indent="-857250">
              <a:lnSpc>
                <a:spcPct val="130000"/>
              </a:lnSpc>
              <a:buSzPct val="124000"/>
              <a:buFont typeface="Arial"/>
              <a:buChar char="•"/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en-US" sz="6600" dirty="0" smtClean="0">
                <a:latin typeface="Impact"/>
                <a:ea typeface="Impact"/>
                <a:cs typeface="Impact"/>
              </a:rPr>
              <a:t> </a:t>
            </a:r>
            <a:r>
              <a:rPr lang="en-US" altLang="ko-KR" sz="6000" dirty="0">
                <a:latin typeface="Impact"/>
                <a:ea typeface="Impact"/>
                <a:cs typeface="Impact"/>
                <a:sym typeface="나눔고딕 Bold" charset="-127"/>
              </a:rPr>
              <a:t>ancestor of humanity</a:t>
            </a:r>
          </a:p>
          <a:p>
            <a:pPr marL="857250" indent="-857250">
              <a:lnSpc>
                <a:spcPct val="130000"/>
              </a:lnSpc>
              <a:buSzPct val="124000"/>
              <a:buFont typeface="Arial"/>
              <a:buChar char="•"/>
            </a:pPr>
            <a:r>
              <a:rPr lang="ko-KR" altLang="en-US" sz="6000" dirty="0" smtClean="0">
                <a:latin typeface="Impact"/>
                <a:ea typeface="Impact"/>
                <a:cs typeface="Impact"/>
                <a:sym typeface="나눔고딕 Bold" charset="-127"/>
              </a:rPr>
              <a:t>Called </a:t>
            </a:r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by </a:t>
            </a:r>
            <a:r>
              <a:rPr lang="ko-KR" altLang="en-US" sz="6000" dirty="0" smtClean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 1,600 years after Adam (10 generations)</a:t>
            </a:r>
          </a:p>
          <a:p>
            <a:pPr marL="857250" indent="-857250">
              <a:lnSpc>
                <a:spcPct val="130000"/>
              </a:lnSpc>
              <a:buSzPct val="124000"/>
              <a:buFont typeface="Arial"/>
              <a:buChar char="•"/>
            </a:pPr>
            <a:r>
              <a:rPr lang="en-US" altLang="ko-KR" sz="6000" dirty="0">
                <a:latin typeface="Impact"/>
                <a:ea typeface="Impact"/>
                <a:cs typeface="Impact"/>
                <a:sym typeface="나눔고딕 Bold" charset="-127"/>
              </a:rPr>
              <a:t>God bestowed His blessings upon Noah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(Gen.</a:t>
            </a:r>
            <a:r>
              <a:rPr lang="en-US" sz="6600" dirty="0">
                <a:latin typeface="Impact"/>
                <a:ea typeface="Impact"/>
                <a:cs typeface="Impact"/>
              </a:rPr>
              <a:t>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9:1-2)</a:t>
            </a:r>
          </a:p>
          <a:p>
            <a:pPr marL="857250" indent="-857250">
              <a:lnSpc>
                <a:spcPct val="130000"/>
              </a:lnSpc>
              <a:buSzPct val="124000"/>
              <a:buFont typeface="Arial"/>
              <a:buChar char="•"/>
            </a:pPr>
            <a:r>
              <a:rPr lang="en-US" altLang="ko-KR" sz="6000" dirty="0">
                <a:latin typeface="Impact"/>
                <a:ea typeface="Impact"/>
                <a:cs typeface="Impact"/>
                <a:sym typeface="나눔고딕 Bold" charset="-127"/>
              </a:rPr>
              <a:t>Noah was a righteous man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 (Gen.</a:t>
            </a:r>
            <a:r>
              <a:rPr lang="en-US" sz="6600" dirty="0">
                <a:latin typeface="Impact"/>
                <a:ea typeface="Impact"/>
                <a:cs typeface="Impact"/>
              </a:rPr>
              <a:t>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6:9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)</a:t>
            </a:r>
            <a:endParaRPr lang="en-US" altLang="ko-KR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784" y="6569968"/>
            <a:ext cx="14185576" cy="6192688"/>
          </a:xfrm>
        </p:spPr>
        <p:txBody>
          <a:bodyPr/>
          <a:lstStyle/>
          <a:p>
            <a:pPr marL="685800" indent="-685800" algn="l" latinLnBrk="1">
              <a:buFont typeface="Arial"/>
              <a:buChar char="•"/>
            </a:pPr>
            <a:r>
              <a:rPr lang="en-US" sz="5400" dirty="0" smtClean="0"/>
              <a:t>Obedient to God, when </a:t>
            </a:r>
            <a:r>
              <a:rPr lang="en-US" sz="5400" dirty="0"/>
              <a:t>the world mocked </a:t>
            </a:r>
            <a:r>
              <a:rPr lang="en-US" sz="5400" dirty="0" smtClean="0"/>
              <a:t>him. </a:t>
            </a:r>
            <a:endParaRPr lang="en-US" sz="5400" dirty="0"/>
          </a:p>
          <a:p>
            <a:pPr marL="685800" indent="-685800" algn="l" latinLnBrk="1">
              <a:buFont typeface="Arial"/>
              <a:buChar char="•"/>
            </a:pPr>
            <a:r>
              <a:rPr lang="en-US" sz="5400" dirty="0" smtClean="0"/>
              <a:t>Made conditions for the </a:t>
            </a:r>
            <a:r>
              <a:rPr lang="en-US" sz="5400" dirty="0"/>
              <a:t>flood </a:t>
            </a:r>
            <a:r>
              <a:rPr lang="en-US" sz="5400" dirty="0" smtClean="0"/>
              <a:t>judgment. </a:t>
            </a:r>
            <a:endParaRPr lang="en-US" sz="5400" dirty="0"/>
          </a:p>
          <a:p>
            <a:pPr marL="685800" indent="-685800" algn="l" latinLnBrk="1">
              <a:buFont typeface="Arial"/>
              <a:buChar char="•"/>
            </a:pPr>
            <a:r>
              <a:rPr lang="en-US" sz="5400" dirty="0" smtClean="0"/>
              <a:t>The first </a:t>
            </a:r>
            <a:r>
              <a:rPr lang="en-US" sz="5400" dirty="0"/>
              <a:t>father of faith. </a:t>
            </a:r>
          </a:p>
          <a:p>
            <a:pPr marL="685800" indent="-685800" algn="l" latinLnBrk="1">
              <a:buFont typeface="Arial"/>
              <a:buChar char="•"/>
            </a:pPr>
            <a:r>
              <a:rPr lang="en-US" sz="5400" dirty="0" smtClean="0"/>
              <a:t>Abel’s blood, the </a:t>
            </a:r>
            <a:r>
              <a:rPr lang="en-US" sz="5400" dirty="0"/>
              <a:t>earth </a:t>
            </a:r>
            <a:r>
              <a:rPr lang="en-US" sz="5400" dirty="0" smtClean="0"/>
              <a:t>full </a:t>
            </a:r>
            <a:r>
              <a:rPr lang="en-US" sz="5400" dirty="0"/>
              <a:t>of violence.</a:t>
            </a:r>
          </a:p>
          <a:p>
            <a:pPr marL="685800" indent="-685800" algn="l" latinLnBrk="1">
              <a:buFont typeface="Arial"/>
              <a:buChar char="•"/>
            </a:pPr>
            <a:r>
              <a:rPr lang="en-US" sz="5400" dirty="0"/>
              <a:t>The Ark was the conditional </a:t>
            </a:r>
            <a:r>
              <a:rPr lang="en-US" sz="5400" dirty="0" smtClean="0"/>
              <a:t>object. </a:t>
            </a:r>
            <a:endParaRPr lang="en-US" sz="5400" dirty="0"/>
          </a:p>
          <a:p>
            <a:pPr marL="685800" indent="-685800" algn="l" latinLnBrk="1">
              <a:buFont typeface="Arial"/>
              <a:buChar char="•"/>
            </a:pPr>
            <a:r>
              <a:rPr lang="en-US" sz="5400" dirty="0"/>
              <a:t>Noah </a:t>
            </a:r>
            <a:r>
              <a:rPr lang="en-US" sz="5400" dirty="0" smtClean="0"/>
              <a:t>established </a:t>
            </a:r>
            <a:r>
              <a:rPr lang="en-US" sz="5400" dirty="0"/>
              <a:t>the foundation of </a:t>
            </a:r>
            <a:r>
              <a:rPr lang="en-US" sz="5400" dirty="0" smtClean="0"/>
              <a:t>faith. </a:t>
            </a:r>
            <a:endParaRPr lang="en-US" sz="5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4326"/>
                    </a14:imgEffect>
                    <a14:imgEffect>
                      <a14:saturation sat="183000"/>
                    </a14:imgEffect>
                    <a14:imgEffect>
                      <a14:brightnessContrast bright="6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88" y="881336"/>
            <a:ext cx="8424935" cy="5616623"/>
          </a:xfrm>
          <a:prstGeom prst="rect">
            <a:avLst/>
          </a:prstGeom>
          <a:noFill/>
          <a:ln>
            <a:noFill/>
          </a:ln>
          <a:effectLst>
            <a:glow rad="609600">
              <a:schemeClr val="accent3">
                <a:satMod val="175000"/>
                <a:alpha val="23000"/>
              </a:schemeClr>
            </a:glo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58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/>
          </p:cNvSpPr>
          <p:nvPr/>
        </p:nvSpPr>
        <p:spPr bwMode="auto">
          <a:xfrm>
            <a:off x="2291432" y="10169400"/>
            <a:ext cx="11988800" cy="2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Indemnity condition to restore the foundation of faith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2" y="102535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/>
          </p:cNvSpPr>
          <p:nvPr/>
        </p:nvSpPr>
        <p:spPr bwMode="auto">
          <a:xfrm>
            <a:off x="2467975" y="1867087"/>
            <a:ext cx="448816" cy="10156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3</a:t>
            </a:r>
            <a:endParaRPr lang="ko-KR" altLang="en-US" sz="96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433772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/>
          </p:cNvSpPr>
          <p:nvPr/>
        </p:nvSpPr>
        <p:spPr bwMode="auto">
          <a:xfrm>
            <a:off x="2384155" y="5180587"/>
            <a:ext cx="452535" cy="10156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8</a:t>
            </a:r>
            <a:endParaRPr lang="ko-KR" altLang="en-US" sz="66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72" y="6497960"/>
            <a:ext cx="32167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Rectangle 20"/>
          <p:cNvSpPr>
            <a:spLocks/>
          </p:cNvSpPr>
          <p:nvPr/>
        </p:nvSpPr>
        <p:spPr bwMode="auto">
          <a:xfrm>
            <a:off x="9642246" y="7578079"/>
            <a:ext cx="2405738" cy="81560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Creation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28" y="6425952"/>
            <a:ext cx="31893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/>
          </p:cNvSpPr>
          <p:nvPr/>
        </p:nvSpPr>
        <p:spPr bwMode="auto">
          <a:xfrm>
            <a:off x="4343128" y="7506071"/>
            <a:ext cx="3174021" cy="81560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Humankind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08" y="2105472"/>
            <a:ext cx="3176140" cy="31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/>
          </p:cNvSpPr>
          <p:nvPr/>
        </p:nvSpPr>
        <p:spPr bwMode="auto">
          <a:xfrm>
            <a:off x="12768064" y="3257600"/>
            <a:ext cx="2235156" cy="81560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Cosmos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colorTemperature colorTemp="4326"/>
                    </a14:imgEffect>
                    <a14:imgEffect>
                      <a14:saturation sat="183000"/>
                    </a14:imgEffect>
                    <a14:imgEffect>
                      <a14:brightnessContrast bright="6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88" y="881336"/>
            <a:ext cx="8424935" cy="5616623"/>
          </a:xfrm>
          <a:prstGeom prst="rect">
            <a:avLst/>
          </a:prstGeom>
          <a:noFill/>
          <a:ln>
            <a:noFill/>
          </a:ln>
          <a:effectLst>
            <a:glow rad="609600">
              <a:schemeClr val="accent3">
                <a:satMod val="175000"/>
                <a:alpha val="23000"/>
              </a:schemeClr>
            </a:glo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8" grpId="0"/>
      <p:bldP spid="6164" grpId="0"/>
      <p:bldP spid="6161" grpId="0"/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2" y="102535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/>
          </p:cNvSpPr>
          <p:nvPr/>
        </p:nvSpPr>
        <p:spPr bwMode="auto">
          <a:xfrm>
            <a:off x="2254106" y="1867087"/>
            <a:ext cx="876555" cy="10156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40</a:t>
            </a:r>
            <a:endParaRPr lang="ko-KR" altLang="en-US" sz="96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433772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/>
          </p:cNvSpPr>
          <p:nvPr/>
        </p:nvSpPr>
        <p:spPr bwMode="auto">
          <a:xfrm>
            <a:off x="1657620" y="5180587"/>
            <a:ext cx="1905607" cy="10156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4 X 10</a:t>
            </a:r>
            <a:endParaRPr lang="ko-KR" altLang="en-US" sz="66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72" y="6497960"/>
            <a:ext cx="32167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Rectangle 20"/>
          <p:cNvSpPr>
            <a:spLocks/>
          </p:cNvSpPr>
          <p:nvPr/>
        </p:nvSpPr>
        <p:spPr bwMode="auto">
          <a:xfrm>
            <a:off x="9605077" y="7170275"/>
            <a:ext cx="2480077" cy="16312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Period in </a:t>
            </a:r>
          </a:p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Egypt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28" y="6425952"/>
            <a:ext cx="31893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/>
          </p:cNvSpPr>
          <p:nvPr/>
        </p:nvSpPr>
        <p:spPr bwMode="auto">
          <a:xfrm>
            <a:off x="4670414" y="7098267"/>
            <a:ext cx="2519451" cy="16312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Noah to </a:t>
            </a:r>
          </a:p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08" y="2105472"/>
            <a:ext cx="3176140" cy="31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/>
          </p:cNvSpPr>
          <p:nvPr/>
        </p:nvSpPr>
        <p:spPr bwMode="auto">
          <a:xfrm>
            <a:off x="12911767" y="2849796"/>
            <a:ext cx="1947755" cy="16312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Moses’</a:t>
            </a:r>
          </a:p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fast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colorTemperature colorTemp="4326"/>
                    </a14:imgEffect>
                    <a14:imgEffect>
                      <a14:saturation sat="183000"/>
                    </a14:imgEffect>
                    <a14:imgEffect>
                      <a14:brightnessContrast bright="6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88" y="881336"/>
            <a:ext cx="8424935" cy="5616623"/>
          </a:xfrm>
          <a:prstGeom prst="rect">
            <a:avLst/>
          </a:prstGeom>
          <a:noFill/>
          <a:ln>
            <a:noFill/>
          </a:ln>
          <a:effectLst>
            <a:glow rad="609600">
              <a:schemeClr val="accent3">
                <a:satMod val="175000"/>
                <a:alpha val="23000"/>
              </a:schemeClr>
            </a:glo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2291432" y="10169400"/>
            <a:ext cx="11988800" cy="2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Indemnity condition to restore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8173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8" grpId="0"/>
      <p:bldP spid="6164" grpId="0"/>
      <p:bldP spid="6161" grpId="0"/>
      <p:bldP spid="6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2" y="102535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/>
          </p:cNvSpPr>
          <p:nvPr/>
        </p:nvSpPr>
        <p:spPr bwMode="auto">
          <a:xfrm>
            <a:off x="1678435" y="1636254"/>
            <a:ext cx="2027899" cy="147732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Spying </a:t>
            </a:r>
          </a:p>
          <a:p>
            <a:pPr algn="ctr"/>
            <a:r>
              <a:rPr lang="en-US" altLang="ko-KR" sz="48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mission</a:t>
            </a:r>
            <a:endParaRPr lang="ko-KR" altLang="en-US" sz="72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433772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/>
          </p:cNvSpPr>
          <p:nvPr/>
        </p:nvSpPr>
        <p:spPr bwMode="auto">
          <a:xfrm>
            <a:off x="1017660" y="5272919"/>
            <a:ext cx="3185530" cy="83099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wilderness</a:t>
            </a:r>
            <a:endParaRPr lang="ko-KR" altLang="en-US" sz="54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72" y="6497960"/>
            <a:ext cx="32167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Rectangle 20"/>
          <p:cNvSpPr>
            <a:spLocks/>
          </p:cNvSpPr>
          <p:nvPr/>
        </p:nvSpPr>
        <p:spPr bwMode="auto">
          <a:xfrm>
            <a:off x="10004319" y="7170275"/>
            <a:ext cx="1681594" cy="16312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Jesus’</a:t>
            </a:r>
          </a:p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fast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28" y="6425952"/>
            <a:ext cx="31893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/>
          </p:cNvSpPr>
          <p:nvPr/>
        </p:nvSpPr>
        <p:spPr bwMode="auto">
          <a:xfrm>
            <a:off x="5027782" y="7098267"/>
            <a:ext cx="1804718" cy="16312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King </a:t>
            </a:r>
          </a:p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reigns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08" y="2105472"/>
            <a:ext cx="3176140" cy="31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/>
          </p:cNvSpPr>
          <p:nvPr/>
        </p:nvSpPr>
        <p:spPr bwMode="auto">
          <a:xfrm>
            <a:off x="12058192" y="3257600"/>
            <a:ext cx="3654903" cy="81560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3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Resurrection</a:t>
            </a:r>
            <a:endParaRPr lang="ko-KR" altLang="en-US" sz="5300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colorTemperature colorTemp="4326"/>
                    </a14:imgEffect>
                    <a14:imgEffect>
                      <a14:saturation sat="183000"/>
                    </a14:imgEffect>
                    <a14:imgEffect>
                      <a14:brightnessContrast bright="6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88" y="881336"/>
            <a:ext cx="8424935" cy="5616623"/>
          </a:xfrm>
          <a:prstGeom prst="rect">
            <a:avLst/>
          </a:prstGeom>
          <a:noFill/>
          <a:ln>
            <a:noFill/>
          </a:ln>
          <a:effectLst>
            <a:glow rad="609600">
              <a:schemeClr val="accent3">
                <a:satMod val="175000"/>
                <a:alpha val="23000"/>
              </a:schemeClr>
            </a:glo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2291432" y="10169400"/>
            <a:ext cx="11988800" cy="2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solidFill>
                  <a:srgbClr val="FF0080"/>
                </a:solidFill>
                <a:latin typeface="Impact"/>
                <a:ea typeface="Impact"/>
                <a:cs typeface="Impact"/>
                <a:sym typeface="나눔명조 ExtraBold" charset="-127"/>
              </a:rPr>
              <a:t>Indemnity condition to restore the foundation of faith</a:t>
            </a:r>
          </a:p>
        </p:txBody>
      </p:sp>
    </p:spTree>
    <p:extLst>
      <p:ext uri="{BB962C8B-B14F-4D97-AF65-F5344CB8AC3E}">
        <p14:creationId xmlns:p14="http://schemas.microsoft.com/office/powerpoint/2010/main" val="14496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8" grpId="0"/>
      <p:bldP spid="6164" grpId="0"/>
      <p:bldP spid="6161" grpId="0"/>
      <p:bldP spid="61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EFE"/>
      </a:lt1>
      <a:dk2>
        <a:srgbClr val="000000"/>
      </a:dk2>
      <a:lt2>
        <a:srgbClr val="000000"/>
      </a:lt2>
      <a:accent1>
        <a:srgbClr val="00008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C0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Pages>0</Pages>
  <Words>395</Words>
  <Characters>0</Characters>
  <Application>Microsoft Office PowerPoint</Application>
  <PresentationFormat>Custom</PresentationFormat>
  <Lines>0</Lines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45</cp:revision>
  <dcterms:modified xsi:type="dcterms:W3CDTF">2020-04-21T13:35:44Z</dcterms:modified>
</cp:coreProperties>
</file>