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1" r:id="rId7"/>
    <p:sldId id="278" r:id="rId8"/>
    <p:sldId id="279" r:id="rId9"/>
    <p:sldId id="280" r:id="rId10"/>
    <p:sldId id="262" r:id="rId11"/>
    <p:sldId id="270" r:id="rId12"/>
    <p:sldId id="264" r:id="rId13"/>
    <p:sldId id="265" r:id="rId14"/>
    <p:sldId id="272" r:id="rId15"/>
    <p:sldId id="281" r:id="rId16"/>
    <p:sldId id="267" r:id="rId17"/>
    <p:sldId id="282" r:id="rId18"/>
    <p:sldId id="268" r:id="rId19"/>
    <p:sldId id="283" r:id="rId20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C16"/>
    <a:srgbClr val="47A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681" autoAdjust="0"/>
  </p:normalViewPr>
  <p:slideViewPr>
    <p:cSldViewPr>
      <p:cViewPr>
        <p:scale>
          <a:sx n="40" d="100"/>
          <a:sy n="40" d="100"/>
        </p:scale>
        <p:origin x="-108" y="-74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Impact"/>
                <a:ea typeface="Impact"/>
                <a:cs typeface="Impac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34877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13243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22794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4946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628152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05957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93492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66260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986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mpact"/>
                <a:ea typeface="Impact"/>
                <a:cs typeface="Impact"/>
              </a:defRPr>
            </a:lvl1pPr>
            <a:lvl2pPr>
              <a:defRPr sz="2800">
                <a:latin typeface="Impact"/>
                <a:ea typeface="Impact"/>
                <a:cs typeface="Impact"/>
              </a:defRPr>
            </a:lvl2pPr>
            <a:lvl3pPr>
              <a:defRPr sz="2400">
                <a:latin typeface="Impact"/>
                <a:ea typeface="Impact"/>
                <a:cs typeface="Impact"/>
              </a:defRPr>
            </a:lvl3pPr>
            <a:lvl4pPr>
              <a:defRPr sz="2000">
                <a:latin typeface="Impact"/>
                <a:ea typeface="Impact"/>
                <a:cs typeface="Impact"/>
              </a:defRPr>
            </a:lvl4pPr>
            <a:lvl5pPr>
              <a:defRPr sz="2000">
                <a:latin typeface="Impact"/>
                <a:ea typeface="Impact"/>
                <a:cs typeface="Impac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123399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1867854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/>
          </p:cNvSpPr>
          <p:nvPr userDrawn="1"/>
        </p:nvSpPr>
        <p:spPr bwMode="auto">
          <a:xfrm>
            <a:off x="931863" y="685800"/>
            <a:ext cx="14795500" cy="12166600"/>
          </a:xfrm>
          <a:prstGeom prst="rect">
            <a:avLst/>
          </a:prstGeom>
          <a:noFill/>
          <a:ln w="38100">
            <a:solidFill>
              <a:srgbClr val="17B9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 charset="0"/>
              <a:ea typeface="Impact"/>
              <a:cs typeface="Impac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1103140" y="4351655"/>
            <a:ext cx="1440122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8800" dirty="0">
                <a:latin typeface="Impact"/>
                <a:ea typeface="Impact"/>
                <a:cs typeface="Impact"/>
                <a:sym typeface="나눔고딕 Bold" charset="0"/>
              </a:rPr>
              <a:t>The Foundation for the Messiah</a:t>
            </a: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814388" y="736600"/>
            <a:ext cx="5318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ko-KR" sz="8000" dirty="0">
                <a:latin typeface="Impact" charset="0"/>
                <a:ea typeface="Impact"/>
                <a:cs typeface="Impact" charset="0"/>
                <a:sym typeface="나눔고딕OTF ExtraBold" charset="0"/>
              </a:rPr>
              <a:t>Session </a:t>
            </a:r>
            <a:r>
              <a:rPr lang="en-US" altLang="ko-KR" sz="8000" dirty="0" smtClean="0">
                <a:latin typeface="Impact" charset="0"/>
                <a:ea typeface="Impact"/>
                <a:cs typeface="Impact" charset="0"/>
                <a:sym typeface="나눔고딕OTF ExtraBold" charset="0"/>
              </a:rPr>
              <a:t>21</a:t>
            </a:r>
            <a:endParaRPr lang="en-US" altLang="ko-KR" sz="8000" dirty="0">
              <a:latin typeface="Impact" charset="0"/>
              <a:ea typeface="Impact"/>
              <a:cs typeface="Impact" charset="0"/>
              <a:sym typeface="나눔고딕OTF ExtraBold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602634" y="638175"/>
            <a:ext cx="51204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200" b="1">
                <a:solidFill>
                  <a:schemeClr val="tx1"/>
                </a:solidFill>
                <a:latin typeface="Gill Sans" charset="0"/>
                <a:ea typeface="ヒラギノ角ゴ ProN W6" charset="0"/>
                <a:cs typeface="ヒラギノ角ゴ ProN W6" charset="0"/>
                <a:sym typeface="Gill Sans" charset="0"/>
              </a:defRPr>
            </a:lvl1pPr>
            <a:lvl2pPr marL="742950" indent="-285750" eaLnBrk="0" hangingPunct="0">
              <a:defRPr sz="11200" b="1">
                <a:solidFill>
                  <a:schemeClr val="tx1"/>
                </a:solidFill>
                <a:latin typeface="Gill Sans" charset="0"/>
                <a:ea typeface="ヒラギノ角ゴ ProN W6" charset="0"/>
                <a:cs typeface="ヒラギノ角ゴ ProN W6" charset="0"/>
                <a:sym typeface="Gill Sans" charset="0"/>
              </a:defRPr>
            </a:lvl2pPr>
            <a:lvl3pPr marL="1143000" indent="-228600" eaLnBrk="0" hangingPunct="0">
              <a:defRPr sz="11200" b="1">
                <a:solidFill>
                  <a:schemeClr val="tx1"/>
                </a:solidFill>
                <a:latin typeface="Gill Sans" charset="0"/>
                <a:ea typeface="ヒラギノ角ゴ ProN W6" charset="0"/>
                <a:cs typeface="ヒラギノ角ゴ ProN W6" charset="0"/>
                <a:sym typeface="Gill Sans" charset="0"/>
              </a:defRPr>
            </a:lvl3pPr>
            <a:lvl4pPr marL="1600200" indent="-228600" eaLnBrk="0" hangingPunct="0">
              <a:defRPr sz="11200" b="1">
                <a:solidFill>
                  <a:schemeClr val="tx1"/>
                </a:solidFill>
                <a:latin typeface="Gill Sans" charset="0"/>
                <a:ea typeface="ヒラギノ角ゴ ProN W6" charset="0"/>
                <a:cs typeface="ヒラギノ角ゴ ProN W6" charset="0"/>
                <a:sym typeface="Gill Sans" charset="0"/>
              </a:defRPr>
            </a:lvl4pPr>
            <a:lvl5pPr marL="2057400" indent="-228600" eaLnBrk="0" hangingPunct="0">
              <a:defRPr sz="11200" b="1">
                <a:solidFill>
                  <a:schemeClr val="tx1"/>
                </a:solidFill>
                <a:latin typeface="Gill Sans" charset="0"/>
                <a:ea typeface="ヒラギノ角ゴ ProN W6" charset="0"/>
                <a:cs typeface="ヒラギノ角ゴ ProN W6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chemeClr val="tx1"/>
                </a:solidFill>
                <a:latin typeface="Gill Sans" charset="0"/>
                <a:ea typeface="ヒラギノ角ゴ ProN W6" charset="0"/>
                <a:cs typeface="ヒラギノ角ゴ ProN W6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chemeClr val="tx1"/>
                </a:solidFill>
                <a:latin typeface="Gill Sans" charset="0"/>
                <a:ea typeface="ヒラギノ角ゴ ProN W6" charset="0"/>
                <a:cs typeface="ヒラギノ角ゴ ProN W6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chemeClr val="tx1"/>
                </a:solidFill>
                <a:latin typeface="Gill Sans" charset="0"/>
                <a:ea typeface="ヒラギノ角ゴ ProN W6" charset="0"/>
                <a:cs typeface="ヒラギノ角ゴ ProN W6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chemeClr val="tx1"/>
                </a:solidFill>
                <a:latin typeface="Gill Sans" charset="0"/>
                <a:ea typeface="ヒラギノ角ゴ ProN W6" charset="0"/>
                <a:cs typeface="ヒラギノ角ゴ ProN W6" charset="0"/>
                <a:sym typeface="Gill Sans" charset="0"/>
              </a:defRPr>
            </a:lvl9pPr>
          </a:lstStyle>
          <a:p>
            <a:pPr eaLnBrk="1" hangingPunct="1"/>
            <a:r>
              <a:rPr lang="en-US" altLang="ko-KR" sz="8000" dirty="0" smtClean="0">
                <a:latin typeface="Impact" charset="0"/>
                <a:ea typeface="Impact"/>
                <a:cs typeface="Impact" charset="0"/>
                <a:sym typeface="나눔고딕OTF ExtraBold" charset="0"/>
              </a:rPr>
              <a:t>Restoration</a:t>
            </a:r>
            <a:endParaRPr lang="en-US" altLang="ko-KR" sz="8000" dirty="0">
              <a:latin typeface="Impact" charset="0"/>
              <a:ea typeface="Impact"/>
              <a:cs typeface="Impact" charset="0"/>
              <a:sym typeface="나눔고딕OTF ExtraBold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2" y="737320"/>
            <a:ext cx="5301632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AutoShape 2"/>
          <p:cNvSpPr>
            <a:spLocks/>
          </p:cNvSpPr>
          <p:nvPr/>
        </p:nvSpPr>
        <p:spPr bwMode="auto">
          <a:xfrm rot="5400000">
            <a:off x="7376418" y="4144938"/>
            <a:ext cx="1511300" cy="1320800"/>
          </a:xfrm>
          <a:prstGeom prst="rightArrow">
            <a:avLst>
              <a:gd name="adj1" fmla="val 32296"/>
              <a:gd name="adj2" fmla="val 55453"/>
            </a:avLst>
          </a:prstGeom>
          <a:solidFill>
            <a:srgbClr val="80004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1997944" y="5633864"/>
            <a:ext cx="12498312" cy="2592288"/>
          </a:xfrm>
          <a:prstGeom prst="roundRect">
            <a:avLst>
              <a:gd name="adj" fmla="val 12000"/>
            </a:avLst>
          </a:prstGeom>
          <a:solidFill>
            <a:srgbClr val="C0006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3314006" y="5921896"/>
            <a:ext cx="9896764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2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I</a:t>
            </a:r>
            <a:r>
              <a:rPr lang="ko-KR" altLang="en-US" sz="62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ndemnity </a:t>
            </a:r>
            <a:r>
              <a:rPr lang="en-US" altLang="ko-KR" sz="62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and forgiveness </a:t>
            </a:r>
          </a:p>
          <a:p>
            <a:r>
              <a:rPr lang="ko-KR" altLang="en-US" sz="62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t</a:t>
            </a:r>
            <a:r>
              <a:rPr lang="en-US" altLang="ko-KR" sz="62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hat</a:t>
            </a:r>
            <a:r>
              <a:rPr lang="ko-KR" altLang="en-US" sz="62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 remove</a:t>
            </a:r>
            <a:r>
              <a:rPr lang="en-US" altLang="ko-KR" sz="62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s</a:t>
            </a:r>
            <a:r>
              <a:rPr lang="ko-KR" altLang="en-US" sz="62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 </a:t>
            </a:r>
            <a:r>
              <a:rPr lang="ko-KR" altLang="en-US" sz="62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the fallen nature</a:t>
            </a: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1531938" y="1511300"/>
            <a:ext cx="13540382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8000" dirty="0">
                <a:latin typeface="Impact"/>
                <a:ea typeface="Impact"/>
                <a:cs typeface="Impact"/>
                <a:sym typeface="나눔고딕 Bold" charset="0"/>
              </a:rPr>
              <a:t>Indemnity condition to restore the foundation of </a:t>
            </a:r>
            <a:r>
              <a:rPr lang="en-US" altLang="ko-KR" sz="8000" dirty="0" smtClean="0">
                <a:latin typeface="Impact"/>
                <a:ea typeface="Impact"/>
                <a:cs typeface="Impact"/>
                <a:sym typeface="나눔고딕 Bold" charset="0"/>
              </a:rPr>
              <a:t>substance</a:t>
            </a:r>
            <a:endParaRPr lang="ko-KR" altLang="en-US" sz="8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1966864" y="8370168"/>
            <a:ext cx="12498312" cy="2607940"/>
          </a:xfrm>
          <a:prstGeom prst="roundRect">
            <a:avLst>
              <a:gd name="adj" fmla="val 12000"/>
            </a:avLst>
          </a:prstGeom>
          <a:solidFill>
            <a:srgbClr val="C0006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3386014" y="8673852"/>
            <a:ext cx="10534178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2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Take a path opposite to what led to the Fall </a:t>
            </a:r>
            <a:endParaRPr lang="ko-KR" altLang="en-US" sz="6200" b="1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1997944" y="11090820"/>
            <a:ext cx="12498312" cy="1599828"/>
          </a:xfrm>
          <a:prstGeom prst="roundRect">
            <a:avLst>
              <a:gd name="adj" fmla="val 12000"/>
            </a:avLst>
          </a:prstGeom>
          <a:solidFill>
            <a:srgbClr val="C0006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3417094" y="11322496"/>
            <a:ext cx="10534178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2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There are four elements.</a:t>
            </a:r>
            <a:endParaRPr lang="ko-KR" altLang="en-US" sz="6200" b="1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1" animBg="1"/>
      <p:bldP spid="9219" grpId="0" animBg="1"/>
      <p:bldP spid="9220" grpId="0"/>
      <p:bldP spid="7" grpId="0" animBg="1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-4.jpeg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84" y="2249488"/>
            <a:ext cx="10194935" cy="9361040"/>
          </a:xfrm>
          <a:prstGeom prst="ellipse">
            <a:avLst/>
          </a:prstGeom>
          <a:ln w="38100">
            <a:solidFill>
              <a:srgbClr val="FFFF00"/>
            </a:solidFill>
            <a:miter lim="800000"/>
          </a:ln>
          <a:effectLst>
            <a:glow rad="1549400">
              <a:srgbClr val="FFFF00">
                <a:alpha val="33000"/>
              </a:srgbClr>
            </a:glow>
            <a:softEdge rad="482600"/>
          </a:effectLst>
        </p:spPr>
      </p:pic>
      <p:sp>
        <p:nvSpPr>
          <p:cNvPr id="4" name="Right Arrow 3"/>
          <p:cNvSpPr/>
          <p:nvPr/>
        </p:nvSpPr>
        <p:spPr bwMode="auto">
          <a:xfrm rot="19848873">
            <a:off x="4991200" y="8010128"/>
            <a:ext cx="5544616" cy="1008112"/>
          </a:xfrm>
          <a:prstGeom prst="rightArrow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241" name="Rectangle 1"/>
          <p:cNvSpPr>
            <a:spLocks/>
          </p:cNvSpPr>
          <p:nvPr/>
        </p:nvSpPr>
        <p:spPr bwMode="auto">
          <a:xfrm>
            <a:off x="4199112" y="4769768"/>
            <a:ext cx="518457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7200" dirty="0" smtClean="0">
                <a:latin typeface="Impact"/>
                <a:ea typeface="Impact"/>
                <a:cs typeface="Impact"/>
                <a:sym typeface="Wingdings"/>
              </a:rPr>
              <a:t>e</a:t>
            </a:r>
            <a:r>
              <a:rPr lang="en-US" altLang="ko-KR" sz="7200" dirty="0" smtClean="0">
                <a:latin typeface="Impact"/>
                <a:ea typeface="Impact"/>
                <a:cs typeface="Impact"/>
                <a:sym typeface="나눔고딕 Bold" charset="0"/>
              </a:rPr>
              <a:t>nvy, jealousy, hatred</a:t>
            </a:r>
            <a:endParaRPr lang="ko-KR" altLang="en-US" sz="72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1102768" y="953344"/>
            <a:ext cx="14257584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72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0"/>
              </a:rPr>
              <a:t>First</a:t>
            </a:r>
            <a:r>
              <a:rPr lang="en-US" altLang="ko-KR" sz="72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0"/>
              </a:rPr>
              <a:t>, </a:t>
            </a:r>
            <a:r>
              <a:rPr lang="en-US" altLang="ko-KR" sz="7200" dirty="0" smtClean="0">
                <a:latin typeface="Impact"/>
                <a:ea typeface="Impact"/>
                <a:cs typeface="Impact"/>
                <a:sym typeface="나눔명조 ExtraBold" charset="0"/>
              </a:rPr>
              <a:t>the archangel looked from his own point of view</a:t>
            </a:r>
            <a:endParaRPr lang="ko-KR" altLang="en-US" sz="7200" dirty="0">
              <a:latin typeface="Impact"/>
              <a:ea typeface="Impact"/>
              <a:cs typeface="Impact"/>
              <a:sym typeface="나눔명조 ExtraBold" charset="0"/>
            </a:endParaRPr>
          </a:p>
        </p:txBody>
      </p:sp>
      <p:pic>
        <p:nvPicPr>
          <p:cNvPr id="2" name="Picture 1" descr="images-2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100000" l="43556" r="85778">
                        <a14:foregroundMark x1="64444" y1="84000" x2="64444" y2="84000"/>
                        <a14:foregroundMark x1="68444" y1="74667" x2="68444" y2="74667"/>
                        <a14:foregroundMark x1="72000" y1="60444" x2="72000" y2="60444"/>
                        <a14:foregroundMark x1="72889" y1="47556" x2="72889" y2="47556"/>
                        <a14:foregroundMark x1="71111" y1="33333" x2="71111" y2="33333"/>
                        <a14:foregroundMark x1="80000" y1="20000" x2="80000" y2="20000"/>
                        <a14:foregroundMark x1="75111" y1="29778" x2="75111" y2="29778"/>
                        <a14:foregroundMark x1="76444" y1="25778" x2="76444" y2="25778"/>
                        <a14:foregroundMark x1="52000" y1="5333" x2="52000" y2="5333"/>
                        <a14:foregroundMark x1="45778" y1="24000" x2="45778" y2="24000"/>
                        <a14:foregroundMark x1="46667" y1="31111" x2="46667" y2="31111"/>
                        <a14:foregroundMark x1="52000" y1="47556" x2="52000" y2="47556"/>
                        <a14:foregroundMark x1="50667" y1="57333" x2="50667" y2="57333"/>
                        <a14:foregroundMark x1="52000" y1="62222" x2="52000" y2="62222"/>
                        <a14:foregroundMark x1="46667" y1="72000" x2="46667" y2="72000"/>
                        <a14:foregroundMark x1="49778" y1="68000" x2="49778" y2="68000"/>
                        <a14:foregroundMark x1="44889" y1="81333" x2="44889" y2="81333"/>
                        <a14:foregroundMark x1="46667" y1="91111" x2="46667" y2="91111"/>
                        <a14:foregroundMark x1="49778" y1="95111" x2="49778" y2="95111"/>
                        <a14:foregroundMark x1="57778" y1="96000" x2="57778" y2="96000"/>
                        <a14:foregroundMark x1="60444" y1="90667" x2="60444" y2="90667"/>
                        <a14:foregroundMark x1="87556" y1="84000" x2="87556" y2="84000"/>
                        <a14:foregroundMark x1="57778" y1="97778" x2="57778" y2="97778"/>
                        <a14:backgroundMark x1="47556" y1="8889" x2="47556" y2="8889"/>
                        <a14:backgroundMark x1="49778" y1="39111" x2="49778" y2="39111"/>
                        <a14:backgroundMark x1="72444" y1="41778" x2="72444" y2="41778"/>
                        <a14:backgroundMark x1="74222" y1="39111" x2="74222" y2="39111"/>
                        <a14:backgroundMark x1="80000" y1="36000" x2="80000" y2="36000"/>
                        <a14:backgroundMark x1="72444" y1="52889" x2="72444" y2="52889"/>
                        <a14:backgroundMark x1="79556" y1="48889" x2="79556" y2="48889"/>
                        <a14:backgroundMark x1="76444" y1="52000" x2="76444" y2="52000"/>
                        <a14:backgroundMark x1="77333" y1="44444" x2="77333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03" t="1139" r="17652"/>
          <a:stretch/>
        </p:blipFill>
        <p:spPr>
          <a:xfrm>
            <a:off x="2182888" y="6497960"/>
            <a:ext cx="2784119" cy="6394340"/>
          </a:xfrm>
          <a:prstGeom prst="rect">
            <a:avLst/>
          </a:prstGeom>
        </p:spPr>
      </p:pic>
      <p:pic>
        <p:nvPicPr>
          <p:cNvPr id="3" name="Picture 2" descr="images-3.jpe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100000" l="50417" r="97917">
                        <a14:foregroundMark x1="64167" y1="82813" x2="64167" y2="82813"/>
                        <a14:foregroundMark x1="62083" y1="94792" x2="62083" y2="94792"/>
                        <a14:foregroundMark x1="68333" y1="92708" x2="68333" y2="92708"/>
                        <a14:foregroundMark x1="82917" y1="90625" x2="82917" y2="90625"/>
                        <a14:foregroundMark x1="89583" y1="94792" x2="89583" y2="94792"/>
                        <a14:foregroundMark x1="87083" y1="69271" x2="87083" y2="69271"/>
                        <a14:foregroundMark x1="85000" y1="57813" x2="85000" y2="57813"/>
                        <a14:foregroundMark x1="90833" y1="32292" x2="90833" y2="32292"/>
                        <a14:foregroundMark x1="64583" y1="58854" x2="64583" y2="58854"/>
                        <a14:foregroundMark x1="63750" y1="79167" x2="63750" y2="79167"/>
                        <a14:foregroundMark x1="64583" y1="26563" x2="64583" y2="26563"/>
                        <a14:foregroundMark x1="59583" y1="23958" x2="59583" y2="23958"/>
                        <a14:foregroundMark x1="60417" y1="26563" x2="60417" y2="26563"/>
                        <a14:foregroundMark x1="66667" y1="32292" x2="66667" y2="32292"/>
                        <a14:foregroundMark x1="66667" y1="39063" x2="66667" y2="39063"/>
                        <a14:foregroundMark x1="66667" y1="44271" x2="66667" y2="44271"/>
                        <a14:backgroundMark x1="63333" y1="72396" x2="63333" y2="72396"/>
                        <a14:backgroundMark x1="61250" y1="84896" x2="61250" y2="84896"/>
                        <a14:backgroundMark x1="90000" y1="74479" x2="90000" y2="74479"/>
                        <a14:backgroundMark x1="88750" y1="62500" x2="88750" y2="62500"/>
                        <a14:backgroundMark x1="87917" y1="54688" x2="87917" y2="54688"/>
                        <a14:backgroundMark x1="90833" y1="84375" x2="90833" y2="8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25" t="5689"/>
          <a:stretch/>
        </p:blipFill>
        <p:spPr>
          <a:xfrm>
            <a:off x="10103768" y="4481736"/>
            <a:ext cx="3458056" cy="547260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 bwMode="auto">
          <a:xfrm rot="19866438">
            <a:off x="4991200" y="8010128"/>
            <a:ext cx="5544616" cy="1008112"/>
          </a:xfrm>
          <a:prstGeom prst="rightArrow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"/>
          <p:cNvSpPr>
            <a:spLocks/>
          </p:cNvSpPr>
          <p:nvPr/>
        </p:nvSpPr>
        <p:spPr bwMode="auto">
          <a:xfrm>
            <a:off x="17088544" y="983723"/>
            <a:ext cx="374441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7200" dirty="0" smtClean="0">
                <a:latin typeface="Impact"/>
                <a:ea typeface="Impact"/>
                <a:cs typeface="Impact"/>
                <a:sym typeface="Wingdings"/>
              </a:rPr>
              <a:t>Love as God loves</a:t>
            </a:r>
            <a:endParaRPr lang="ko-KR" altLang="en-US" sz="72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7092790" y="983723"/>
            <a:ext cx="3740170" cy="2705925"/>
          </a:xfrm>
          <a:prstGeom prst="line">
            <a:avLst/>
          </a:prstGeom>
          <a:ln w="152400" cmpd="sng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17376576" y="983723"/>
            <a:ext cx="3096344" cy="2705925"/>
          </a:xfrm>
          <a:prstGeom prst="line">
            <a:avLst/>
          </a:prstGeom>
          <a:ln w="152400" cmpd="sng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241" grpId="0"/>
      <p:bldP spid="10241" grpId="1"/>
      <p:bldP spid="1024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images-4.jpeg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84" y="2249488"/>
            <a:ext cx="10194935" cy="9361040"/>
          </a:xfrm>
          <a:prstGeom prst="ellipse">
            <a:avLst/>
          </a:prstGeom>
          <a:ln w="38100">
            <a:solidFill>
              <a:srgbClr val="FFFF00"/>
            </a:solidFill>
            <a:miter lim="800000"/>
          </a:ln>
          <a:effectLst>
            <a:glow rad="1549400">
              <a:srgbClr val="FFFF00">
                <a:alpha val="33000"/>
              </a:srgbClr>
            </a:glow>
            <a:softEdge rad="482600"/>
          </a:effectLst>
        </p:spPr>
      </p:pic>
      <p:pic>
        <p:nvPicPr>
          <p:cNvPr id="27" name="Picture 26" descr="images-3.jpe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100000" l="50417" r="97917">
                        <a14:foregroundMark x1="64167" y1="82813" x2="64167" y2="82813"/>
                        <a14:foregroundMark x1="62083" y1="94792" x2="62083" y2="94792"/>
                        <a14:foregroundMark x1="68333" y1="92708" x2="68333" y2="92708"/>
                        <a14:foregroundMark x1="82917" y1="90625" x2="82917" y2="90625"/>
                        <a14:foregroundMark x1="89583" y1="94792" x2="89583" y2="94792"/>
                        <a14:foregroundMark x1="87083" y1="69271" x2="87083" y2="69271"/>
                        <a14:foregroundMark x1="85000" y1="57813" x2="85000" y2="57813"/>
                        <a14:foregroundMark x1="90833" y1="32292" x2="90833" y2="32292"/>
                        <a14:foregroundMark x1="64583" y1="58854" x2="64583" y2="58854"/>
                        <a14:foregroundMark x1="63750" y1="79167" x2="63750" y2="79167"/>
                        <a14:foregroundMark x1="64583" y1="26563" x2="64583" y2="26563"/>
                        <a14:foregroundMark x1="59583" y1="23958" x2="59583" y2="23958"/>
                        <a14:foregroundMark x1="60417" y1="26563" x2="60417" y2="26563"/>
                        <a14:foregroundMark x1="66667" y1="32292" x2="66667" y2="32292"/>
                        <a14:foregroundMark x1="66667" y1="39063" x2="66667" y2="39063"/>
                        <a14:foregroundMark x1="66667" y1="44271" x2="66667" y2="44271"/>
                        <a14:backgroundMark x1="63333" y1="72396" x2="63333" y2="72396"/>
                        <a14:backgroundMark x1="61250" y1="84896" x2="61250" y2="84896"/>
                        <a14:backgroundMark x1="90000" y1="74479" x2="90000" y2="74479"/>
                        <a14:backgroundMark x1="88750" y1="62500" x2="88750" y2="62500"/>
                        <a14:backgroundMark x1="87917" y1="54688" x2="87917" y2="54688"/>
                        <a14:backgroundMark x1="90833" y1="84375" x2="90833" y2="8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25" t="5689"/>
          <a:stretch/>
        </p:blipFill>
        <p:spPr>
          <a:xfrm>
            <a:off x="10103768" y="4481736"/>
            <a:ext cx="3458056" cy="5472608"/>
          </a:xfrm>
          <a:prstGeom prst="rect">
            <a:avLst/>
          </a:prstGeom>
        </p:spPr>
      </p:pic>
      <p:sp>
        <p:nvSpPr>
          <p:cNvPr id="19" name="Rectangle 2"/>
          <p:cNvSpPr>
            <a:spLocks/>
          </p:cNvSpPr>
          <p:nvPr/>
        </p:nvSpPr>
        <p:spPr bwMode="auto">
          <a:xfrm>
            <a:off x="1102768" y="953344"/>
            <a:ext cx="14257584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72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0"/>
              </a:rPr>
              <a:t>Second, </a:t>
            </a:r>
            <a:r>
              <a:rPr lang="en-US" altLang="ko-KR" sz="7200" dirty="0" smtClean="0">
                <a:latin typeface="Impact"/>
                <a:ea typeface="Impact"/>
                <a:cs typeface="Impact"/>
                <a:sym typeface="나눔명조 ExtraBold" charset="0"/>
              </a:rPr>
              <a:t>the archangel left his position to receive love through Adam</a:t>
            </a:r>
            <a:endParaRPr lang="ko-KR" altLang="en-US" sz="7200" dirty="0">
              <a:latin typeface="Impact"/>
              <a:ea typeface="Impact"/>
              <a:cs typeface="Impact"/>
              <a:sym typeface="나눔명조 ExtraBold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9113407">
            <a:off x="4991200" y="8010128"/>
            <a:ext cx="5544616" cy="1008112"/>
          </a:xfrm>
          <a:prstGeom prst="rightArrow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4" name="Picture 23" descr="images-2.jpe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100000" l="43556" r="85778">
                        <a14:foregroundMark x1="64444" y1="84000" x2="64444" y2="84000"/>
                        <a14:foregroundMark x1="68444" y1="74667" x2="68444" y2="74667"/>
                        <a14:foregroundMark x1="72000" y1="60444" x2="72000" y2="60444"/>
                        <a14:foregroundMark x1="72889" y1="47556" x2="72889" y2="47556"/>
                        <a14:foregroundMark x1="71111" y1="33333" x2="71111" y2="33333"/>
                        <a14:foregroundMark x1="80000" y1="20000" x2="80000" y2="20000"/>
                        <a14:foregroundMark x1="75111" y1="29778" x2="75111" y2="29778"/>
                        <a14:foregroundMark x1="76444" y1="25778" x2="76444" y2="25778"/>
                        <a14:foregroundMark x1="52000" y1="5333" x2="52000" y2="5333"/>
                        <a14:foregroundMark x1="45778" y1="24000" x2="45778" y2="24000"/>
                        <a14:foregroundMark x1="46667" y1="31111" x2="46667" y2="31111"/>
                        <a14:foregroundMark x1="52000" y1="47556" x2="52000" y2="47556"/>
                        <a14:foregroundMark x1="50667" y1="57333" x2="50667" y2="57333"/>
                        <a14:foregroundMark x1="52000" y1="62222" x2="52000" y2="62222"/>
                        <a14:foregroundMark x1="46667" y1="72000" x2="46667" y2="72000"/>
                        <a14:foregroundMark x1="49778" y1="68000" x2="49778" y2="68000"/>
                        <a14:foregroundMark x1="44889" y1="81333" x2="44889" y2="81333"/>
                        <a14:foregroundMark x1="46667" y1="91111" x2="46667" y2="91111"/>
                        <a14:foregroundMark x1="49778" y1="95111" x2="49778" y2="95111"/>
                        <a14:foregroundMark x1="57778" y1="96000" x2="57778" y2="96000"/>
                        <a14:foregroundMark x1="60444" y1="90667" x2="60444" y2="90667"/>
                        <a14:foregroundMark x1="87556" y1="84000" x2="87556" y2="84000"/>
                        <a14:foregroundMark x1="57778" y1="97778" x2="57778" y2="97778"/>
                        <a14:backgroundMark x1="47556" y1="8889" x2="47556" y2="8889"/>
                        <a14:backgroundMark x1="49778" y1="39111" x2="49778" y2="39111"/>
                        <a14:backgroundMark x1="72444" y1="41778" x2="72444" y2="41778"/>
                        <a14:backgroundMark x1="74222" y1="39111" x2="74222" y2="39111"/>
                        <a14:backgroundMark x1="80000" y1="36000" x2="80000" y2="36000"/>
                        <a14:backgroundMark x1="72444" y1="52889" x2="72444" y2="52889"/>
                        <a14:backgroundMark x1="79556" y1="48889" x2="79556" y2="48889"/>
                        <a14:backgroundMark x1="76444" y1="52000" x2="76444" y2="52000"/>
                        <a14:backgroundMark x1="77333" y1="44444" x2="77333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03" t="1139" r="17652"/>
          <a:stretch/>
        </p:blipFill>
        <p:spPr>
          <a:xfrm>
            <a:off x="2182888" y="6497960"/>
            <a:ext cx="2784119" cy="63943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84540" y="9594304"/>
            <a:ext cx="8723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latin typeface="Impact"/>
                <a:ea typeface="Impact"/>
                <a:cs typeface="Impact"/>
                <a:sym typeface="나눔명조 ExtraBold" charset="0"/>
              </a:rPr>
              <a:t>Receive God’s love </a:t>
            </a:r>
            <a:r>
              <a:rPr lang="en-US" altLang="ko-KR" sz="6600" dirty="0">
                <a:latin typeface="Impact"/>
                <a:ea typeface="Impact"/>
                <a:cs typeface="Impact"/>
                <a:sym typeface="나눔명조 ExtraBold" charset="0"/>
              </a:rPr>
              <a:t>through </a:t>
            </a:r>
            <a:r>
              <a:rPr lang="en-US" altLang="ko-KR" sz="6000" dirty="0">
                <a:latin typeface="Impact"/>
                <a:ea typeface="Impact"/>
                <a:cs typeface="Impact"/>
                <a:sym typeface="나눔명조 ExtraBold" charset="0"/>
              </a:rPr>
              <a:t>Adam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4068E-6 -5.74986E-6 L 0.00591 -0.42027 " pathEditMode="relative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2 -0.42027 L -3.75529E-6 -0.00522 " pathEditMode="relative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/>
          </p:cNvSpPr>
          <p:nvPr/>
        </p:nvSpPr>
        <p:spPr bwMode="auto">
          <a:xfrm>
            <a:off x="1102768" y="953344"/>
            <a:ext cx="14257584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72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0"/>
              </a:rPr>
              <a:t>Third, </a:t>
            </a:r>
            <a:r>
              <a:rPr lang="en-US" altLang="ko-KR" sz="7200" dirty="0" smtClean="0">
                <a:latin typeface="Impact"/>
                <a:ea typeface="Impact"/>
                <a:cs typeface="Impact"/>
                <a:sym typeface="나눔명조 ExtraBold" charset="0"/>
              </a:rPr>
              <a:t>the archangel dominated Adam</a:t>
            </a:r>
            <a:endParaRPr lang="ko-KR" altLang="en-US" sz="7200" dirty="0">
              <a:latin typeface="Impact"/>
              <a:ea typeface="Impact"/>
              <a:cs typeface="Impact"/>
              <a:sym typeface="나눔명조 ExtraBold" charset="0"/>
            </a:endParaRPr>
          </a:p>
        </p:txBody>
      </p:sp>
      <p:pic>
        <p:nvPicPr>
          <p:cNvPr id="25" name="Picture 24" descr="images-4.jpeg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84" y="2249488"/>
            <a:ext cx="10194935" cy="9361040"/>
          </a:xfrm>
          <a:prstGeom prst="ellipse">
            <a:avLst/>
          </a:prstGeom>
          <a:ln w="38100">
            <a:solidFill>
              <a:srgbClr val="FFFF00"/>
            </a:solidFill>
            <a:miter lim="800000"/>
          </a:ln>
          <a:effectLst>
            <a:glow rad="1549400">
              <a:srgbClr val="FFFF00">
                <a:alpha val="33000"/>
              </a:srgbClr>
            </a:glow>
            <a:softEdge rad="482600"/>
          </a:effectLst>
        </p:spPr>
      </p:pic>
      <p:pic>
        <p:nvPicPr>
          <p:cNvPr id="26" name="Picture 25" descr="images-3.jpe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100000" l="50417" r="97917">
                        <a14:foregroundMark x1="64167" y1="82813" x2="64167" y2="82813"/>
                        <a14:foregroundMark x1="62083" y1="94792" x2="62083" y2="94792"/>
                        <a14:foregroundMark x1="68333" y1="92708" x2="68333" y2="92708"/>
                        <a14:foregroundMark x1="82917" y1="90625" x2="82917" y2="90625"/>
                        <a14:foregroundMark x1="89583" y1="94792" x2="89583" y2="94792"/>
                        <a14:foregroundMark x1="87083" y1="69271" x2="87083" y2="69271"/>
                        <a14:foregroundMark x1="85000" y1="57813" x2="85000" y2="57813"/>
                        <a14:foregroundMark x1="90833" y1="32292" x2="90833" y2="32292"/>
                        <a14:foregroundMark x1="64583" y1="58854" x2="64583" y2="58854"/>
                        <a14:foregroundMark x1="63750" y1="79167" x2="63750" y2="79167"/>
                        <a14:foregroundMark x1="64583" y1="26563" x2="64583" y2="26563"/>
                        <a14:foregroundMark x1="59583" y1="23958" x2="59583" y2="23958"/>
                        <a14:foregroundMark x1="60417" y1="26563" x2="60417" y2="26563"/>
                        <a14:foregroundMark x1="66667" y1="32292" x2="66667" y2="32292"/>
                        <a14:foregroundMark x1="66667" y1="39063" x2="66667" y2="39063"/>
                        <a14:foregroundMark x1="66667" y1="44271" x2="66667" y2="44271"/>
                        <a14:backgroundMark x1="63333" y1="72396" x2="63333" y2="72396"/>
                        <a14:backgroundMark x1="61250" y1="84896" x2="61250" y2="84896"/>
                        <a14:backgroundMark x1="90000" y1="74479" x2="90000" y2="74479"/>
                        <a14:backgroundMark x1="88750" y1="62500" x2="88750" y2="62500"/>
                        <a14:backgroundMark x1="87917" y1="54688" x2="87917" y2="54688"/>
                        <a14:backgroundMark x1="90833" y1="84375" x2="90833" y2="8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25" t="5689"/>
          <a:stretch/>
        </p:blipFill>
        <p:spPr>
          <a:xfrm>
            <a:off x="10103768" y="4481736"/>
            <a:ext cx="3458056" cy="5472608"/>
          </a:xfrm>
          <a:prstGeom prst="rect">
            <a:avLst/>
          </a:prstGeom>
        </p:spPr>
      </p:pic>
      <p:pic>
        <p:nvPicPr>
          <p:cNvPr id="27" name="Picture 26" descr="images-2.jpe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43556" r="85778">
                        <a14:foregroundMark x1="64444" y1="84000" x2="64444" y2="84000"/>
                        <a14:foregroundMark x1="68444" y1="74667" x2="68444" y2="74667"/>
                        <a14:foregroundMark x1="72000" y1="60444" x2="72000" y2="60444"/>
                        <a14:foregroundMark x1="72889" y1="47556" x2="72889" y2="47556"/>
                        <a14:foregroundMark x1="71111" y1="33333" x2="71111" y2="33333"/>
                        <a14:foregroundMark x1="80000" y1="20000" x2="80000" y2="20000"/>
                        <a14:foregroundMark x1="75111" y1="29778" x2="75111" y2="29778"/>
                        <a14:foregroundMark x1="76444" y1="25778" x2="76444" y2="25778"/>
                        <a14:foregroundMark x1="52000" y1="5333" x2="52000" y2="5333"/>
                        <a14:foregroundMark x1="45778" y1="24000" x2="45778" y2="24000"/>
                        <a14:foregroundMark x1="46667" y1="31111" x2="46667" y2="31111"/>
                        <a14:foregroundMark x1="52000" y1="47556" x2="52000" y2="47556"/>
                        <a14:foregroundMark x1="50667" y1="57333" x2="50667" y2="57333"/>
                        <a14:foregroundMark x1="52000" y1="62222" x2="52000" y2="62222"/>
                        <a14:foregroundMark x1="46667" y1="72000" x2="46667" y2="72000"/>
                        <a14:foregroundMark x1="49778" y1="68000" x2="49778" y2="68000"/>
                        <a14:foregroundMark x1="44889" y1="81333" x2="44889" y2="81333"/>
                        <a14:foregroundMark x1="46667" y1="91111" x2="46667" y2="91111"/>
                        <a14:foregroundMark x1="49778" y1="95111" x2="49778" y2="95111"/>
                        <a14:foregroundMark x1="57778" y1="96000" x2="57778" y2="96000"/>
                        <a14:foregroundMark x1="60444" y1="90667" x2="60444" y2="90667"/>
                        <a14:foregroundMark x1="87556" y1="84000" x2="87556" y2="84000"/>
                        <a14:foregroundMark x1="57778" y1="97778" x2="57778" y2="97778"/>
                        <a14:backgroundMark x1="47556" y1="8889" x2="47556" y2="8889"/>
                        <a14:backgroundMark x1="49778" y1="39111" x2="49778" y2="39111"/>
                        <a14:backgroundMark x1="72444" y1="41778" x2="72444" y2="41778"/>
                        <a14:backgroundMark x1="74222" y1="39111" x2="74222" y2="39111"/>
                        <a14:backgroundMark x1="80000" y1="36000" x2="80000" y2="36000"/>
                        <a14:backgroundMark x1="72444" y1="52889" x2="72444" y2="52889"/>
                        <a14:backgroundMark x1="79556" y1="48889" x2="79556" y2="48889"/>
                        <a14:backgroundMark x1="76444" y1="52000" x2="76444" y2="52000"/>
                        <a14:backgroundMark x1="77333" y1="44444" x2="77333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03" t="1139" r="17652"/>
          <a:stretch/>
        </p:blipFill>
        <p:spPr>
          <a:xfrm>
            <a:off x="1703025" y="2249488"/>
            <a:ext cx="2784119" cy="6394340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 bwMode="auto">
          <a:xfrm rot="1855478">
            <a:off x="4712123" y="4322630"/>
            <a:ext cx="5544616" cy="1008112"/>
          </a:xfrm>
          <a:prstGeom prst="rightArrow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4712124" y="5777880"/>
            <a:ext cx="5544616" cy="1008112"/>
          </a:xfrm>
          <a:prstGeom prst="rightArrow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10800000">
            <a:off x="4487144" y="6569967"/>
            <a:ext cx="5544616" cy="1008112"/>
          </a:xfrm>
          <a:prstGeom prst="rightArrow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4581" y="7866112"/>
            <a:ext cx="80893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latin typeface="Impact"/>
                <a:ea typeface="Impact"/>
                <a:cs typeface="Impact"/>
                <a:sym typeface="나눔명조 ExtraBold" charset="0"/>
              </a:rPr>
              <a:t>Receive Adam’s dominion of love</a:t>
            </a:r>
            <a:endParaRPr lang="en-US" sz="6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8942E-6 4.25014E-6 L 0.00299 0.23636 " pathEditMode="relative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28" grpId="2" animBg="1"/>
      <p:bldP spid="29" grpId="0" animBg="1"/>
      <p:bldP spid="3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s-4.jpe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68" y="1249760"/>
            <a:ext cx="18298416" cy="15773284"/>
          </a:xfrm>
          <a:prstGeom prst="ellipse">
            <a:avLst/>
          </a:prstGeom>
          <a:ln w="38100">
            <a:solidFill>
              <a:srgbClr val="FFFF00"/>
            </a:solidFill>
            <a:miter lim="800000"/>
          </a:ln>
          <a:effectLst>
            <a:glow rad="1549400">
              <a:srgbClr val="FFFF00">
                <a:alpha val="33000"/>
              </a:srgbClr>
            </a:glow>
            <a:softEdge rad="482600"/>
          </a:effectLst>
        </p:spPr>
      </p:pic>
      <p:pic>
        <p:nvPicPr>
          <p:cNvPr id="16" name="Picture 15" descr="images-4.jpeg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76" y="1097360"/>
            <a:ext cx="14473608" cy="12476289"/>
          </a:xfrm>
          <a:prstGeom prst="ellipse">
            <a:avLst/>
          </a:prstGeom>
          <a:ln w="38100">
            <a:solidFill>
              <a:srgbClr val="FFFF00"/>
            </a:solidFill>
            <a:miter lim="800000"/>
          </a:ln>
          <a:effectLst>
            <a:glow rad="1549400">
              <a:srgbClr val="FFFF00">
                <a:alpha val="33000"/>
              </a:srgbClr>
            </a:glow>
            <a:softEdge rad="482600"/>
          </a:effec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1102768" y="953344"/>
            <a:ext cx="14257584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72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0"/>
              </a:rPr>
              <a:t>Fourth, </a:t>
            </a:r>
            <a:r>
              <a:rPr lang="en-US" altLang="ko-KR" sz="7200" dirty="0" smtClean="0">
                <a:latin typeface="Impact"/>
                <a:ea typeface="Impact"/>
                <a:cs typeface="Impact"/>
                <a:sym typeface="나눔명조 ExtraBold" charset="0"/>
              </a:rPr>
              <a:t>the archangel, Eve and Adam multiplied sin </a:t>
            </a:r>
            <a:endParaRPr lang="ko-KR" altLang="en-US" sz="7200" dirty="0">
              <a:latin typeface="Impact"/>
              <a:ea typeface="Impact"/>
              <a:cs typeface="Impact"/>
              <a:sym typeface="나눔명조 ExtraBold" charset="0"/>
            </a:endParaRPr>
          </a:p>
        </p:txBody>
      </p:sp>
      <p:pic>
        <p:nvPicPr>
          <p:cNvPr id="11" name="Picture 10" descr="images-4.jpeg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84" y="2249488"/>
            <a:ext cx="10194935" cy="9361040"/>
          </a:xfrm>
          <a:prstGeom prst="ellipse">
            <a:avLst/>
          </a:prstGeom>
          <a:ln w="38100">
            <a:solidFill>
              <a:srgbClr val="FFFF00"/>
            </a:solidFill>
            <a:miter lim="800000"/>
          </a:ln>
          <a:effectLst>
            <a:glow rad="1549400">
              <a:srgbClr val="FFFF00">
                <a:alpha val="33000"/>
              </a:srgbClr>
            </a:glow>
            <a:softEdge rad="482600"/>
          </a:effectLst>
        </p:spPr>
      </p:pic>
      <p:pic>
        <p:nvPicPr>
          <p:cNvPr id="12" name="Picture 11" descr="images-3.jpe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100000" l="50417" r="97917">
                        <a14:foregroundMark x1="64167" y1="82813" x2="64167" y2="82813"/>
                        <a14:foregroundMark x1="62083" y1="94792" x2="62083" y2="94792"/>
                        <a14:foregroundMark x1="68333" y1="92708" x2="68333" y2="92708"/>
                        <a14:foregroundMark x1="82917" y1="90625" x2="82917" y2="90625"/>
                        <a14:foregroundMark x1="89583" y1="94792" x2="89583" y2="94792"/>
                        <a14:foregroundMark x1="87083" y1="69271" x2="87083" y2="69271"/>
                        <a14:foregroundMark x1="85000" y1="57813" x2="85000" y2="57813"/>
                        <a14:foregroundMark x1="90833" y1="32292" x2="90833" y2="32292"/>
                        <a14:foregroundMark x1="64583" y1="58854" x2="64583" y2="58854"/>
                        <a14:foregroundMark x1="63750" y1="79167" x2="63750" y2="79167"/>
                        <a14:foregroundMark x1="64583" y1="26563" x2="64583" y2="26563"/>
                        <a14:foregroundMark x1="59583" y1="23958" x2="59583" y2="23958"/>
                        <a14:foregroundMark x1="60417" y1="26563" x2="60417" y2="26563"/>
                        <a14:foregroundMark x1="66667" y1="32292" x2="66667" y2="32292"/>
                        <a14:foregroundMark x1="66667" y1="39063" x2="66667" y2="39063"/>
                        <a14:foregroundMark x1="66667" y1="44271" x2="66667" y2="44271"/>
                        <a14:backgroundMark x1="63333" y1="72396" x2="63333" y2="72396"/>
                        <a14:backgroundMark x1="61250" y1="84896" x2="61250" y2="84896"/>
                        <a14:backgroundMark x1="90000" y1="74479" x2="90000" y2="74479"/>
                        <a14:backgroundMark x1="88750" y1="62500" x2="88750" y2="62500"/>
                        <a14:backgroundMark x1="87917" y1="54688" x2="87917" y2="54688"/>
                        <a14:backgroundMark x1="90833" y1="84375" x2="90833" y2="8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25" t="5689"/>
          <a:stretch/>
        </p:blipFill>
        <p:spPr>
          <a:xfrm>
            <a:off x="10103768" y="4481736"/>
            <a:ext cx="3458056" cy="5472608"/>
          </a:xfrm>
          <a:prstGeom prst="rect">
            <a:avLst/>
          </a:prstGeom>
        </p:spPr>
      </p:pic>
      <p:pic>
        <p:nvPicPr>
          <p:cNvPr id="13" name="Picture 12" descr="images-2.jpe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43556" r="85778">
                        <a14:foregroundMark x1="64444" y1="84000" x2="64444" y2="84000"/>
                        <a14:foregroundMark x1="68444" y1="74667" x2="68444" y2="74667"/>
                        <a14:foregroundMark x1="72000" y1="60444" x2="72000" y2="60444"/>
                        <a14:foregroundMark x1="72889" y1="47556" x2="72889" y2="47556"/>
                        <a14:foregroundMark x1="71111" y1="33333" x2="71111" y2="33333"/>
                        <a14:foregroundMark x1="80000" y1="20000" x2="80000" y2="20000"/>
                        <a14:foregroundMark x1="75111" y1="29778" x2="75111" y2="29778"/>
                        <a14:foregroundMark x1="76444" y1="25778" x2="76444" y2="25778"/>
                        <a14:foregroundMark x1="52000" y1="5333" x2="52000" y2="5333"/>
                        <a14:foregroundMark x1="45778" y1="24000" x2="45778" y2="24000"/>
                        <a14:foregroundMark x1="46667" y1="31111" x2="46667" y2="31111"/>
                        <a14:foregroundMark x1="52000" y1="47556" x2="52000" y2="47556"/>
                        <a14:foregroundMark x1="50667" y1="57333" x2="50667" y2="57333"/>
                        <a14:foregroundMark x1="52000" y1="62222" x2="52000" y2="62222"/>
                        <a14:foregroundMark x1="46667" y1="72000" x2="46667" y2="72000"/>
                        <a14:foregroundMark x1="49778" y1="68000" x2="49778" y2="68000"/>
                        <a14:foregroundMark x1="44889" y1="81333" x2="44889" y2="81333"/>
                        <a14:foregroundMark x1="46667" y1="91111" x2="46667" y2="91111"/>
                        <a14:foregroundMark x1="49778" y1="95111" x2="49778" y2="95111"/>
                        <a14:foregroundMark x1="57778" y1="96000" x2="57778" y2="96000"/>
                        <a14:foregroundMark x1="60444" y1="90667" x2="60444" y2="90667"/>
                        <a14:foregroundMark x1="87556" y1="84000" x2="87556" y2="84000"/>
                        <a14:foregroundMark x1="57778" y1="97778" x2="57778" y2="97778"/>
                        <a14:backgroundMark x1="47556" y1="8889" x2="47556" y2="8889"/>
                        <a14:backgroundMark x1="49778" y1="39111" x2="49778" y2="39111"/>
                        <a14:backgroundMark x1="72444" y1="41778" x2="72444" y2="41778"/>
                        <a14:backgroundMark x1="74222" y1="39111" x2="74222" y2="39111"/>
                        <a14:backgroundMark x1="80000" y1="36000" x2="80000" y2="36000"/>
                        <a14:backgroundMark x1="72444" y1="52889" x2="72444" y2="52889"/>
                        <a14:backgroundMark x1="79556" y1="48889" x2="79556" y2="48889"/>
                        <a14:backgroundMark x1="76444" y1="52000" x2="76444" y2="52000"/>
                        <a14:backgroundMark x1="77333" y1="44444" x2="77333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03" t="1139" r="17652"/>
          <a:stretch/>
        </p:blipFill>
        <p:spPr>
          <a:xfrm>
            <a:off x="2182888" y="6497960"/>
            <a:ext cx="2784119" cy="6394340"/>
          </a:xfrm>
          <a:prstGeom prst="rect">
            <a:avLst/>
          </a:prstGeom>
        </p:spPr>
      </p:pic>
      <p:pic>
        <p:nvPicPr>
          <p:cNvPr id="3" name="Picture 2" descr="-Art-Oil-painting-naked-Blonde-girl-with-purple-and-yellow-flowers-in-landscape.jpg_350x350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6" b="100000" l="0" r="100000">
                        <a14:foregroundMark x1="60573" y1="92857" x2="60573" y2="92857"/>
                        <a14:foregroundMark x1="43728" y1="87714" x2="43728" y2="87714"/>
                        <a14:foregroundMark x1="50179" y1="83429" x2="50179" y2="83429"/>
                        <a14:foregroundMark x1="54122" y1="78000" x2="54122" y2="78000"/>
                        <a14:foregroundMark x1="67384" y1="74000" x2="67384" y2="74000"/>
                        <a14:foregroundMark x1="74910" y1="69143" x2="74910" y2="69143"/>
                        <a14:foregroundMark x1="78495" y1="59429" x2="78495" y2="59429"/>
                        <a14:foregroundMark x1="82079" y1="55143" x2="82079" y2="55143"/>
                        <a14:foregroundMark x1="93548" y1="49143" x2="93548" y2="49143"/>
                        <a14:foregroundMark x1="28674" y1="91429" x2="28674" y2="91429"/>
                        <a14:foregroundMark x1="16846" y1="96571" x2="16846" y2="96571"/>
                        <a14:foregroundMark x1="2867" y1="89143" x2="2867" y2="89143"/>
                        <a14:foregroundMark x1="61290" y1="77143" x2="61290" y2="77143"/>
                        <a14:foregroundMark x1="67384" y1="7714" x2="67384" y2="7714"/>
                        <a14:foregroundMark x1="53405" y1="4286" x2="53405" y2="4286"/>
                        <a14:foregroundMark x1="61290" y1="7143" x2="61290" y2="7143"/>
                        <a14:foregroundMark x1="64875" y1="16286" x2="64875" y2="16286"/>
                        <a14:foregroundMark x1="26882" y1="86571" x2="26882" y2="86571"/>
                        <a14:foregroundMark x1="18996" y1="90286" x2="18996" y2="90286"/>
                        <a14:foregroundMark x1="21864" y1="86857" x2="21864" y2="86857"/>
                        <a14:foregroundMark x1="7168" y1="93429" x2="7168" y2="93429"/>
                        <a14:backgroundMark x1="13978" y1="84571" x2="13978" y2="84571"/>
                        <a14:backgroundMark x1="49104" y1="11714" x2="49104" y2="11714"/>
                        <a14:backgroundMark x1="74910" y1="8000" x2="74910" y2="8000"/>
                        <a14:backgroundMark x1="47670" y1="5714" x2="47670" y2="5714"/>
                        <a14:backgroundMark x1="39068" y1="17714" x2="39068" y2="17714"/>
                        <a14:backgroundMark x1="43011" y1="29429" x2="43011" y2="29429"/>
                        <a14:backgroundMark x1="46237" y1="38857" x2="46237" y2="38857"/>
                        <a14:backgroundMark x1="44086" y1="48571" x2="44086" y2="48571"/>
                        <a14:backgroundMark x1="13620" y1="74286" x2="13620" y2="74286"/>
                        <a14:backgroundMark x1="33692" y1="56857" x2="33692" y2="56857"/>
                        <a14:backgroundMark x1="32616" y1="52571" x2="32616" y2="52571"/>
                        <a14:backgroundMark x1="45878" y1="16000" x2="45878" y2="16000"/>
                        <a14:backgroundMark x1="86738" y1="18286" x2="86738" y2="18286"/>
                        <a14:backgroundMark x1="94982" y1="28571" x2="94982" y2="28571"/>
                        <a14:backgroundMark x1="29749" y1="32286" x2="29749" y2="32286"/>
                        <a14:backgroundMark x1="35842" y1="46000" x2="35842" y2="46000"/>
                        <a14:backgroundMark x1="30466" y1="12571" x2="30466" y2="12571"/>
                        <a14:backgroundMark x1="13620" y1="55143" x2="13620" y2="55143"/>
                        <a14:backgroundMark x1="11111" y1="24286" x2="11111" y2="24286"/>
                        <a14:backgroundMark x1="13620" y1="8286" x2="13620" y2="8286"/>
                        <a14:backgroundMark x1="12545" y1="20571" x2="12545" y2="20571"/>
                        <a14:backgroundMark x1="5018" y1="66000" x2="5018" y2="66000"/>
                        <a14:backgroundMark x1="32616" y1="17143" x2="32616" y2="17143"/>
                        <a14:backgroundMark x1="7168" y1="49429" x2="7168" y2="49429"/>
                        <a14:backgroundMark x1="90323" y1="11429" x2="90323" y2="11429"/>
                        <a14:backgroundMark x1="88172" y1="31143" x2="88172" y2="31143"/>
                        <a14:backgroundMark x1="24731" y1="64571" x2="24731" y2="64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33" r="4174"/>
          <a:stretch/>
        </p:blipFill>
        <p:spPr>
          <a:xfrm flipH="1">
            <a:off x="6206048" y="5598956"/>
            <a:ext cx="4746384" cy="58884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s-4.jpe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68" y="1249760"/>
            <a:ext cx="18298416" cy="15773284"/>
          </a:xfrm>
          <a:prstGeom prst="ellipse">
            <a:avLst/>
          </a:prstGeom>
          <a:ln w="38100">
            <a:solidFill>
              <a:srgbClr val="FFFF00"/>
            </a:solidFill>
            <a:miter lim="800000"/>
          </a:ln>
          <a:effectLst>
            <a:glow rad="1549400">
              <a:srgbClr val="FFFF00">
                <a:alpha val="33000"/>
              </a:srgbClr>
            </a:glow>
            <a:softEdge rad="482600"/>
          </a:effectLst>
        </p:spPr>
      </p:pic>
      <p:sp>
        <p:nvSpPr>
          <p:cNvPr id="2" name="Oval 1"/>
          <p:cNvSpPr/>
          <p:nvPr/>
        </p:nvSpPr>
        <p:spPr bwMode="auto">
          <a:xfrm>
            <a:off x="1030760" y="4985792"/>
            <a:ext cx="5976664" cy="5760640"/>
          </a:xfrm>
          <a:prstGeom prst="ellipse">
            <a:avLst/>
          </a:prstGeom>
          <a:blipFill dpi="0" rotWithShape="0">
            <a:blip r:embed="rId3">
              <a:alphaModFix amt="38000"/>
            </a:blip>
            <a:srcRect/>
            <a:tile tx="0" ty="0" sx="100000" sy="100000" flip="none" algn="tl"/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736600">
              <a:schemeClr val="tx1">
                <a:lumMod val="50000"/>
                <a:lumOff val="50000"/>
                <a:alpha val="40000"/>
              </a:schemeClr>
            </a:glow>
            <a:outerShdw dist="35921" dir="2700000" algn="ctr" rotWithShape="0">
              <a:schemeClr val="bg2"/>
            </a:outerShdw>
            <a:softEdge rad="7112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6" name="Picture 15" descr="images-4.jpeg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76" y="1097360"/>
            <a:ext cx="14473608" cy="12476289"/>
          </a:xfrm>
          <a:prstGeom prst="ellipse">
            <a:avLst/>
          </a:prstGeom>
          <a:ln w="38100">
            <a:solidFill>
              <a:srgbClr val="FFFF00"/>
            </a:solidFill>
            <a:miter lim="800000"/>
          </a:ln>
          <a:effectLst>
            <a:glow rad="1549400">
              <a:srgbClr val="FFFF00">
                <a:alpha val="33000"/>
              </a:srgbClr>
            </a:glow>
            <a:softEdge rad="482600"/>
          </a:effec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1102768" y="953344"/>
            <a:ext cx="14257584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72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0"/>
              </a:rPr>
              <a:t>Fourth, </a:t>
            </a:r>
            <a:r>
              <a:rPr lang="en-US" altLang="ko-KR" sz="7200" dirty="0" smtClean="0">
                <a:latin typeface="Impact"/>
                <a:ea typeface="Impact"/>
                <a:cs typeface="Impact"/>
                <a:sym typeface="나눔명조 ExtraBold" charset="0"/>
              </a:rPr>
              <a:t>the archangel, Eve and Adam multiplied sin </a:t>
            </a:r>
            <a:endParaRPr lang="ko-KR" altLang="en-US" sz="7200" dirty="0">
              <a:latin typeface="Impact"/>
              <a:ea typeface="Impact"/>
              <a:cs typeface="Impact"/>
              <a:sym typeface="나눔명조 ExtraBold" charset="0"/>
            </a:endParaRPr>
          </a:p>
        </p:txBody>
      </p:sp>
      <p:pic>
        <p:nvPicPr>
          <p:cNvPr id="11" name="Picture 10" descr="images-4.jpeg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84" y="2249488"/>
            <a:ext cx="10194935" cy="9361040"/>
          </a:xfrm>
          <a:prstGeom prst="ellipse">
            <a:avLst/>
          </a:prstGeom>
          <a:ln w="38100">
            <a:solidFill>
              <a:srgbClr val="FFFF00"/>
            </a:solidFill>
            <a:miter lim="800000"/>
          </a:ln>
          <a:effectLst>
            <a:glow rad="1549400">
              <a:srgbClr val="FFFF00">
                <a:alpha val="33000"/>
              </a:srgbClr>
            </a:glow>
            <a:softEdge rad="482600"/>
          </a:effectLst>
        </p:spPr>
      </p:pic>
      <p:pic>
        <p:nvPicPr>
          <p:cNvPr id="12" name="Picture 11" descr="images-3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100000" l="50417" r="97917">
                        <a14:foregroundMark x1="64167" y1="82813" x2="64167" y2="82813"/>
                        <a14:foregroundMark x1="62083" y1="94792" x2="62083" y2="94792"/>
                        <a14:foregroundMark x1="68333" y1="92708" x2="68333" y2="92708"/>
                        <a14:foregroundMark x1="82917" y1="90625" x2="82917" y2="90625"/>
                        <a14:foregroundMark x1="89583" y1="94792" x2="89583" y2="94792"/>
                        <a14:foregroundMark x1="87083" y1="69271" x2="87083" y2="69271"/>
                        <a14:foregroundMark x1="85000" y1="57813" x2="85000" y2="57813"/>
                        <a14:foregroundMark x1="90833" y1="32292" x2="90833" y2="32292"/>
                        <a14:foregroundMark x1="64583" y1="58854" x2="64583" y2="58854"/>
                        <a14:foregroundMark x1="63750" y1="79167" x2="63750" y2="79167"/>
                        <a14:foregroundMark x1="64583" y1="26563" x2="64583" y2="26563"/>
                        <a14:foregroundMark x1="59583" y1="23958" x2="59583" y2="23958"/>
                        <a14:foregroundMark x1="60417" y1="26563" x2="60417" y2="26563"/>
                        <a14:foregroundMark x1="66667" y1="32292" x2="66667" y2="32292"/>
                        <a14:foregroundMark x1="66667" y1="39063" x2="66667" y2="39063"/>
                        <a14:foregroundMark x1="66667" y1="44271" x2="66667" y2="44271"/>
                        <a14:backgroundMark x1="63333" y1="72396" x2="63333" y2="72396"/>
                        <a14:backgroundMark x1="61250" y1="84896" x2="61250" y2="84896"/>
                        <a14:backgroundMark x1="90000" y1="74479" x2="90000" y2="74479"/>
                        <a14:backgroundMark x1="88750" y1="62500" x2="88750" y2="62500"/>
                        <a14:backgroundMark x1="87917" y1="54688" x2="87917" y2="54688"/>
                        <a14:backgroundMark x1="90833" y1="84375" x2="90833" y2="8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25" t="5689"/>
          <a:stretch/>
        </p:blipFill>
        <p:spPr>
          <a:xfrm>
            <a:off x="10103768" y="4481736"/>
            <a:ext cx="3458056" cy="547260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auto">
          <a:xfrm>
            <a:off x="742728" y="1961456"/>
            <a:ext cx="13105456" cy="11881320"/>
          </a:xfrm>
          <a:prstGeom prst="ellipse">
            <a:avLst/>
          </a:prstGeom>
          <a:blipFill dpi="0" rotWithShape="0">
            <a:blip r:embed="rId3">
              <a:alphaModFix amt="9000"/>
            </a:blip>
            <a:srcRect/>
            <a:tile tx="0" ty="0" sx="100000" sy="100000" flip="none" algn="tl"/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736600">
              <a:schemeClr val="tx1">
                <a:lumMod val="50000"/>
                <a:lumOff val="50000"/>
                <a:alpha val="40000"/>
              </a:schemeClr>
            </a:glow>
            <a:outerShdw dist="35921" dir="2700000" algn="ctr" rotWithShape="0">
              <a:schemeClr val="bg2"/>
            </a:outerShdw>
            <a:softEdge rad="7112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" name="Picture 12" descr="images-2.jpe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100000" l="43556" r="85778">
                        <a14:foregroundMark x1="64444" y1="84000" x2="64444" y2="84000"/>
                        <a14:foregroundMark x1="68444" y1="74667" x2="68444" y2="74667"/>
                        <a14:foregroundMark x1="72000" y1="60444" x2="72000" y2="60444"/>
                        <a14:foregroundMark x1="72889" y1="47556" x2="72889" y2="47556"/>
                        <a14:foregroundMark x1="71111" y1="33333" x2="71111" y2="33333"/>
                        <a14:foregroundMark x1="80000" y1="20000" x2="80000" y2="20000"/>
                        <a14:foregroundMark x1="75111" y1="29778" x2="75111" y2="29778"/>
                        <a14:foregroundMark x1="76444" y1="25778" x2="76444" y2="25778"/>
                        <a14:foregroundMark x1="52000" y1="5333" x2="52000" y2="5333"/>
                        <a14:foregroundMark x1="45778" y1="24000" x2="45778" y2="24000"/>
                        <a14:foregroundMark x1="46667" y1="31111" x2="46667" y2="31111"/>
                        <a14:foregroundMark x1="52000" y1="47556" x2="52000" y2="47556"/>
                        <a14:foregroundMark x1="50667" y1="57333" x2="50667" y2="57333"/>
                        <a14:foregroundMark x1="52000" y1="62222" x2="52000" y2="62222"/>
                        <a14:foregroundMark x1="46667" y1="72000" x2="46667" y2="72000"/>
                        <a14:foregroundMark x1="49778" y1="68000" x2="49778" y2="68000"/>
                        <a14:foregroundMark x1="44889" y1="81333" x2="44889" y2="81333"/>
                        <a14:foregroundMark x1="46667" y1="91111" x2="46667" y2="91111"/>
                        <a14:foregroundMark x1="49778" y1="95111" x2="49778" y2="95111"/>
                        <a14:foregroundMark x1="57778" y1="96000" x2="57778" y2="96000"/>
                        <a14:foregroundMark x1="60444" y1="90667" x2="60444" y2="90667"/>
                        <a14:foregroundMark x1="87556" y1="84000" x2="87556" y2="84000"/>
                        <a14:foregroundMark x1="57778" y1="97778" x2="57778" y2="97778"/>
                        <a14:backgroundMark x1="47556" y1="8889" x2="47556" y2="8889"/>
                        <a14:backgroundMark x1="49778" y1="39111" x2="49778" y2="39111"/>
                        <a14:backgroundMark x1="72444" y1="41778" x2="72444" y2="41778"/>
                        <a14:backgroundMark x1="74222" y1="39111" x2="74222" y2="39111"/>
                        <a14:backgroundMark x1="80000" y1="36000" x2="80000" y2="36000"/>
                        <a14:backgroundMark x1="72444" y1="52889" x2="72444" y2="52889"/>
                        <a14:backgroundMark x1="79556" y1="48889" x2="79556" y2="48889"/>
                        <a14:backgroundMark x1="76444" y1="52000" x2="76444" y2="52000"/>
                        <a14:backgroundMark x1="77333" y1="44444" x2="77333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03" t="1139" r="17652"/>
          <a:stretch/>
        </p:blipFill>
        <p:spPr>
          <a:xfrm>
            <a:off x="2182888" y="6497960"/>
            <a:ext cx="2784119" cy="6394340"/>
          </a:xfrm>
          <a:prstGeom prst="rect">
            <a:avLst/>
          </a:prstGeom>
        </p:spPr>
      </p:pic>
      <p:pic>
        <p:nvPicPr>
          <p:cNvPr id="3" name="Picture 2" descr="-Art-Oil-painting-naked-Blonde-girl-with-purple-and-yellow-flowers-in-landscape.jpg_350x350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6" b="100000" l="0" r="100000">
                        <a14:foregroundMark x1="60573" y1="92857" x2="60573" y2="92857"/>
                        <a14:foregroundMark x1="43728" y1="87714" x2="43728" y2="87714"/>
                        <a14:foregroundMark x1="50179" y1="83429" x2="50179" y2="83429"/>
                        <a14:foregroundMark x1="54122" y1="78000" x2="54122" y2="78000"/>
                        <a14:foregroundMark x1="67384" y1="74000" x2="67384" y2="74000"/>
                        <a14:foregroundMark x1="74910" y1="69143" x2="74910" y2="69143"/>
                        <a14:foregroundMark x1="78495" y1="59429" x2="78495" y2="59429"/>
                        <a14:foregroundMark x1="82079" y1="55143" x2="82079" y2="55143"/>
                        <a14:foregroundMark x1="93548" y1="49143" x2="93548" y2="49143"/>
                        <a14:foregroundMark x1="28674" y1="91429" x2="28674" y2="91429"/>
                        <a14:foregroundMark x1="16846" y1="96571" x2="16846" y2="96571"/>
                        <a14:foregroundMark x1="2867" y1="89143" x2="2867" y2="89143"/>
                        <a14:foregroundMark x1="61290" y1="77143" x2="61290" y2="77143"/>
                        <a14:foregroundMark x1="67384" y1="7714" x2="67384" y2="7714"/>
                        <a14:foregroundMark x1="53405" y1="4286" x2="53405" y2="4286"/>
                        <a14:foregroundMark x1="61290" y1="7143" x2="61290" y2="7143"/>
                        <a14:foregroundMark x1="64875" y1="16286" x2="64875" y2="16286"/>
                        <a14:foregroundMark x1="26882" y1="86571" x2="26882" y2="86571"/>
                        <a14:foregroundMark x1="18996" y1="90286" x2="18996" y2="90286"/>
                        <a14:foregroundMark x1="21864" y1="86857" x2="21864" y2="86857"/>
                        <a14:foregroundMark x1="7168" y1="93429" x2="7168" y2="93429"/>
                        <a14:backgroundMark x1="13978" y1="84571" x2="13978" y2="84571"/>
                        <a14:backgroundMark x1="49104" y1="11714" x2="49104" y2="11714"/>
                        <a14:backgroundMark x1="74910" y1="8000" x2="74910" y2="8000"/>
                        <a14:backgroundMark x1="47670" y1="5714" x2="47670" y2="5714"/>
                        <a14:backgroundMark x1="39068" y1="17714" x2="39068" y2="17714"/>
                        <a14:backgroundMark x1="43011" y1="29429" x2="43011" y2="29429"/>
                        <a14:backgroundMark x1="46237" y1="38857" x2="46237" y2="38857"/>
                        <a14:backgroundMark x1="44086" y1="48571" x2="44086" y2="48571"/>
                        <a14:backgroundMark x1="13620" y1="74286" x2="13620" y2="74286"/>
                        <a14:backgroundMark x1="33692" y1="56857" x2="33692" y2="56857"/>
                        <a14:backgroundMark x1="32616" y1="52571" x2="32616" y2="52571"/>
                        <a14:backgroundMark x1="45878" y1="16000" x2="45878" y2="16000"/>
                        <a14:backgroundMark x1="86738" y1="18286" x2="86738" y2="18286"/>
                        <a14:backgroundMark x1="94982" y1="28571" x2="94982" y2="28571"/>
                        <a14:backgroundMark x1="29749" y1="32286" x2="29749" y2="32286"/>
                        <a14:backgroundMark x1="35842" y1="46000" x2="35842" y2="46000"/>
                        <a14:backgroundMark x1="30466" y1="12571" x2="30466" y2="12571"/>
                        <a14:backgroundMark x1="13620" y1="55143" x2="13620" y2="55143"/>
                        <a14:backgroundMark x1="11111" y1="24286" x2="11111" y2="24286"/>
                        <a14:backgroundMark x1="13620" y1="8286" x2="13620" y2="8286"/>
                        <a14:backgroundMark x1="12545" y1="20571" x2="12545" y2="20571"/>
                        <a14:backgroundMark x1="5018" y1="66000" x2="5018" y2="66000"/>
                        <a14:backgroundMark x1="32616" y1="17143" x2="32616" y2="17143"/>
                        <a14:backgroundMark x1="7168" y1="49429" x2="7168" y2="49429"/>
                        <a14:backgroundMark x1="90323" y1="11429" x2="90323" y2="11429"/>
                        <a14:backgroundMark x1="88172" y1="31143" x2="88172" y2="31143"/>
                        <a14:backgroundMark x1="24731" y1="64571" x2="24731" y2="64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33" r="4174"/>
          <a:stretch/>
        </p:blipFill>
        <p:spPr>
          <a:xfrm flipH="1">
            <a:off x="6206048" y="5598956"/>
            <a:ext cx="4746384" cy="588846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895128" y="3257600"/>
            <a:ext cx="9640688" cy="9297416"/>
          </a:xfrm>
          <a:prstGeom prst="ellipse">
            <a:avLst/>
          </a:prstGeom>
          <a:blipFill dpi="0" rotWithShape="0">
            <a:blip r:embed="rId3">
              <a:alphaModFix amt="13000"/>
            </a:blip>
            <a:srcRect/>
            <a:tile tx="0" ty="0" sx="100000" sy="100000" flip="none" algn="tl"/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736600">
              <a:schemeClr val="tx1">
                <a:lumMod val="50000"/>
                <a:lumOff val="50000"/>
                <a:alpha val="40000"/>
              </a:schemeClr>
            </a:glow>
            <a:outerShdw dist="35921" dir="2700000" algn="ctr" rotWithShape="0">
              <a:schemeClr val="bg2"/>
            </a:outerShdw>
            <a:softEdge rad="7112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4055096" y="11970568"/>
            <a:ext cx="16489832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7200" dirty="0" smtClean="0">
                <a:latin typeface="Impact"/>
                <a:ea typeface="Impact"/>
                <a:cs typeface="Impact"/>
                <a:sym typeface="나눔명조 ExtraBold" charset="0"/>
              </a:rPr>
              <a:t>Receive Word of God and multiply goodness</a:t>
            </a:r>
            <a:endParaRPr lang="ko-KR" altLang="en-US" sz="7200" dirty="0">
              <a:latin typeface="Impact"/>
              <a:ea typeface="Impact"/>
              <a:cs typeface="Impact"/>
              <a:sym typeface="나눔명조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30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4" grpId="0" animBg="1"/>
      <p:bldP spid="14" grpId="1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505224"/>
            <a:ext cx="2768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1534816" y="3389462"/>
            <a:ext cx="1565971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5000" dirty="0">
                <a:latin typeface="Impact"/>
                <a:ea typeface="Impact"/>
                <a:cs typeface="Impact"/>
                <a:sym typeface="나눔고딕 Bold" charset="0"/>
              </a:rPr>
              <a:t>Adam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05224"/>
            <a:ext cx="2768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/>
          </p:cNvSpPr>
          <p:nvPr/>
        </p:nvSpPr>
        <p:spPr bwMode="auto">
          <a:xfrm>
            <a:off x="4487144" y="3389462"/>
            <a:ext cx="95139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5000" dirty="0">
                <a:latin typeface="Impact"/>
                <a:ea typeface="Impact"/>
                <a:cs typeface="Impact"/>
                <a:sym typeface="나눔고딕 Bold" charset="0"/>
              </a:rPr>
              <a:t>Eve</a:t>
            </a:r>
          </a:p>
        </p:txBody>
      </p:sp>
      <p:sp>
        <p:nvSpPr>
          <p:cNvPr id="15365" name="AutoShape 5"/>
          <p:cNvSpPr>
            <a:spLocks/>
          </p:cNvSpPr>
          <p:nvPr/>
        </p:nvSpPr>
        <p:spPr bwMode="auto">
          <a:xfrm rot="-5400000">
            <a:off x="2268426" y="5430726"/>
            <a:ext cx="2727548" cy="1117600"/>
          </a:xfrm>
          <a:prstGeom prst="rightArrow">
            <a:avLst>
              <a:gd name="adj1" fmla="val 36648"/>
              <a:gd name="adj2" fmla="val 41948"/>
            </a:avLst>
          </a:prstGeom>
          <a:solidFill>
            <a:srgbClr val="FF66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4" y="6940550"/>
            <a:ext cx="482453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/>
          </p:cNvSpPr>
          <p:nvPr/>
        </p:nvSpPr>
        <p:spPr bwMode="auto">
          <a:xfrm>
            <a:off x="2110880" y="8153400"/>
            <a:ext cx="30625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5500" dirty="0" smtClean="0">
                <a:latin typeface="Impact"/>
                <a:ea typeface="Impact"/>
                <a:cs typeface="Impact"/>
                <a:sym typeface="나눔고딕 Bold" charset="0"/>
              </a:rPr>
              <a:t>Arch</a:t>
            </a:r>
            <a:r>
              <a:rPr lang="en-US" altLang="ko-KR" sz="5500" dirty="0" smtClean="0">
                <a:latin typeface="Impact"/>
                <a:ea typeface="Impact"/>
                <a:cs typeface="Impact"/>
                <a:sym typeface="나눔고딕 Bold" charset="0"/>
              </a:rPr>
              <a:t>a</a:t>
            </a:r>
            <a:r>
              <a:rPr lang="ko-KR" altLang="en-US" sz="5500" dirty="0" smtClean="0">
                <a:latin typeface="Impact"/>
                <a:ea typeface="Impact"/>
                <a:cs typeface="Impact"/>
                <a:sym typeface="나눔고딕 Bold" charset="0"/>
              </a:rPr>
              <a:t>ngel</a:t>
            </a:r>
            <a:endParaRPr lang="ko-KR" altLang="en-US" sz="55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5368" name="Rectangle 8"/>
          <p:cNvSpPr>
            <a:spLocks/>
          </p:cNvSpPr>
          <p:nvPr/>
        </p:nvSpPr>
        <p:spPr bwMode="auto">
          <a:xfrm>
            <a:off x="6868974" y="1313384"/>
            <a:ext cx="582558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6600" dirty="0">
                <a:latin typeface="Impact"/>
                <a:ea typeface="Impact"/>
                <a:cs typeface="Impact"/>
                <a:sym typeface="나눔고딕 Bold" charset="0"/>
              </a:rPr>
              <a:t>He </a:t>
            </a: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0"/>
              </a:rPr>
              <a:t>or she </a:t>
            </a:r>
            <a:r>
              <a:rPr lang="ko-KR" altLang="en-US" sz="6600" dirty="0" smtClean="0">
                <a:latin typeface="Impact"/>
                <a:ea typeface="Impact"/>
                <a:cs typeface="Impact"/>
                <a:sym typeface="나눔고딕 Bold" charset="0"/>
              </a:rPr>
              <a:t>should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5369" name="Rectangle 9"/>
          <p:cNvSpPr>
            <a:spLocks/>
          </p:cNvSpPr>
          <p:nvPr/>
        </p:nvSpPr>
        <p:spPr bwMode="auto">
          <a:xfrm>
            <a:off x="6886446" y="2537520"/>
            <a:ext cx="8689203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0"/>
              </a:rPr>
              <a:t>1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0"/>
              </a:rPr>
              <a:t>.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0"/>
              </a:rPr>
              <a:t>Love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0"/>
              </a:rPr>
              <a:t> from God’s point of view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5372" name="Rectangle 12"/>
          <p:cNvSpPr>
            <a:spLocks/>
          </p:cNvSpPr>
          <p:nvPr/>
        </p:nvSpPr>
        <p:spPr bwMode="auto">
          <a:xfrm>
            <a:off x="6868974" y="3573795"/>
            <a:ext cx="6738849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0"/>
              </a:rPr>
              <a:t>2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0"/>
              </a:rPr>
              <a:t>. Have a parental heart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5373" name="Rectangle 13"/>
          <p:cNvSpPr>
            <a:spLocks/>
          </p:cNvSpPr>
          <p:nvPr/>
        </p:nvSpPr>
        <p:spPr bwMode="auto">
          <a:xfrm>
            <a:off x="6868974" y="4553744"/>
            <a:ext cx="7208178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0"/>
              </a:rPr>
              <a:t>3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0"/>
              </a:rPr>
              <a:t>. Lead them to goodness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5374" name="Rectangle 14"/>
          <p:cNvSpPr>
            <a:spLocks/>
          </p:cNvSpPr>
          <p:nvPr/>
        </p:nvSpPr>
        <p:spPr bwMode="auto">
          <a:xfrm>
            <a:off x="6868974" y="5590019"/>
            <a:ext cx="956091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0"/>
              </a:rPr>
              <a:t>4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0"/>
              </a:rPr>
              <a:t>. Empower them to multiply good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pic>
        <p:nvPicPr>
          <p:cNvPr id="15378" name="Picture 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9239" y="1345704"/>
            <a:ext cx="45719" cy="529627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20" y="3863380"/>
            <a:ext cx="698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84" y="1241376"/>
            <a:ext cx="698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84" y="6599684"/>
            <a:ext cx="698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utoUpdateAnimBg="0"/>
      <p:bldP spid="15369" grpId="0" autoUpdateAnimBg="0"/>
      <p:bldP spid="15372" grpId="0" autoUpdateAnimBg="0"/>
      <p:bldP spid="15373" grpId="0" autoUpdateAnimBg="0"/>
      <p:bldP spid="1537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505224"/>
            <a:ext cx="2768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>
            <a:spLocks/>
          </p:cNvSpPr>
          <p:nvPr/>
        </p:nvSpPr>
        <p:spPr bwMode="auto">
          <a:xfrm>
            <a:off x="1534816" y="3389462"/>
            <a:ext cx="1565971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5000" dirty="0">
                <a:latin typeface="Impact"/>
                <a:ea typeface="Impact"/>
                <a:cs typeface="Impact"/>
                <a:sym typeface="나눔고딕 Bold" charset="0"/>
              </a:rPr>
              <a:t>Adam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05224"/>
            <a:ext cx="2768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4"/>
          <p:cNvSpPr>
            <a:spLocks/>
          </p:cNvSpPr>
          <p:nvPr/>
        </p:nvSpPr>
        <p:spPr bwMode="auto">
          <a:xfrm>
            <a:off x="4471853" y="3389462"/>
            <a:ext cx="95139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5000" dirty="0">
                <a:latin typeface="Impact"/>
                <a:ea typeface="Impact"/>
                <a:cs typeface="Impact"/>
                <a:sym typeface="나눔고딕 Bold" charset="0"/>
              </a:rPr>
              <a:t>Eve</a:t>
            </a:r>
          </a:p>
        </p:txBody>
      </p:sp>
      <p:sp>
        <p:nvSpPr>
          <p:cNvPr id="31" name="AutoShape 5"/>
          <p:cNvSpPr>
            <a:spLocks/>
          </p:cNvSpPr>
          <p:nvPr/>
        </p:nvSpPr>
        <p:spPr bwMode="auto">
          <a:xfrm rot="16200000">
            <a:off x="2268426" y="5430726"/>
            <a:ext cx="2727548" cy="1117600"/>
          </a:xfrm>
          <a:prstGeom prst="rightArrow">
            <a:avLst>
              <a:gd name="adj1" fmla="val 36648"/>
              <a:gd name="adj2" fmla="val 41948"/>
            </a:avLst>
          </a:prstGeom>
          <a:solidFill>
            <a:srgbClr val="FF66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4" y="6940550"/>
            <a:ext cx="482453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/>
          </p:cNvSpPr>
          <p:nvPr/>
        </p:nvSpPr>
        <p:spPr bwMode="auto">
          <a:xfrm>
            <a:off x="2110880" y="8153400"/>
            <a:ext cx="30625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5500" dirty="0" smtClean="0">
                <a:latin typeface="Impact"/>
                <a:ea typeface="Impact"/>
                <a:cs typeface="Impact"/>
                <a:sym typeface="나눔고딕 Bold" charset="0"/>
              </a:rPr>
              <a:t>Arch</a:t>
            </a:r>
            <a:r>
              <a:rPr lang="en-US" altLang="ko-KR" sz="5500" dirty="0" smtClean="0">
                <a:latin typeface="Impact"/>
                <a:ea typeface="Impact"/>
                <a:cs typeface="Impact"/>
                <a:sym typeface="나눔고딕 Bold" charset="0"/>
              </a:rPr>
              <a:t>a</a:t>
            </a:r>
            <a:r>
              <a:rPr lang="ko-KR" altLang="en-US" sz="5500" dirty="0" smtClean="0">
                <a:latin typeface="Impact"/>
                <a:ea typeface="Impact"/>
                <a:cs typeface="Impact"/>
                <a:sym typeface="나눔고딕 Bold" charset="0"/>
              </a:rPr>
              <a:t>ngel</a:t>
            </a:r>
            <a:endParaRPr lang="ko-KR" altLang="en-US" sz="55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35" name="Rectangle 8"/>
          <p:cNvSpPr>
            <a:spLocks/>
          </p:cNvSpPr>
          <p:nvPr/>
        </p:nvSpPr>
        <p:spPr bwMode="auto">
          <a:xfrm>
            <a:off x="6557507" y="6137920"/>
            <a:ext cx="582558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6600" dirty="0">
                <a:latin typeface="Impact"/>
                <a:ea typeface="Impact"/>
                <a:cs typeface="Impact"/>
                <a:sym typeface="나눔고딕 Bold" charset="0"/>
              </a:rPr>
              <a:t>He </a:t>
            </a: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0"/>
              </a:rPr>
              <a:t>or she </a:t>
            </a:r>
            <a:r>
              <a:rPr lang="ko-KR" altLang="en-US" sz="6600" dirty="0" smtClean="0">
                <a:latin typeface="Impact"/>
                <a:ea typeface="Impact"/>
                <a:cs typeface="Impact"/>
                <a:sym typeface="나눔고딕 Bold" charset="0"/>
              </a:rPr>
              <a:t>should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6574979" y="7254091"/>
            <a:ext cx="6978924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0"/>
              </a:rPr>
              <a:t>1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0"/>
              </a:rPr>
              <a:t>.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0"/>
              </a:rPr>
              <a:t>Love</a:t>
            </a:r>
            <a:r>
              <a:rPr lang="en-US" altLang="ko-KR" sz="5400" smtClean="0">
                <a:latin typeface="Impact"/>
                <a:ea typeface="Impact"/>
                <a:cs typeface="Impact"/>
                <a:sym typeface="나눔고딕 Bold" charset="0"/>
              </a:rPr>
              <a:t> them as 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0"/>
              </a:rPr>
              <a:t>God does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37" name="Rectangle 12"/>
          <p:cNvSpPr>
            <a:spLocks/>
          </p:cNvSpPr>
          <p:nvPr/>
        </p:nvSpPr>
        <p:spPr bwMode="auto">
          <a:xfrm>
            <a:off x="6557507" y="8326323"/>
            <a:ext cx="8688188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0"/>
              </a:rPr>
              <a:t>2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0"/>
              </a:rPr>
              <a:t>. See God’s love through them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38" name="Rectangle 13"/>
          <p:cNvSpPr>
            <a:spLocks/>
          </p:cNvSpPr>
          <p:nvPr/>
        </p:nvSpPr>
        <p:spPr bwMode="auto">
          <a:xfrm>
            <a:off x="6557507" y="9334435"/>
            <a:ext cx="659379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0"/>
              </a:rPr>
              <a:t>3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0"/>
              </a:rPr>
              <a:t>. Cooperate with them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39" name="Rectangle 14"/>
          <p:cNvSpPr>
            <a:spLocks/>
          </p:cNvSpPr>
          <p:nvPr/>
        </p:nvSpPr>
        <p:spPr bwMode="auto">
          <a:xfrm>
            <a:off x="6557507" y="10342547"/>
            <a:ext cx="8946861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0"/>
              </a:rPr>
              <a:t>4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0"/>
              </a:rPr>
              <a:t>. Inspire others to do the same 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pic>
        <p:nvPicPr>
          <p:cNvPr id="44" name="Picture 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3215" y="6026224"/>
            <a:ext cx="45719" cy="529627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96" y="8543900"/>
            <a:ext cx="698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0" y="5921896"/>
            <a:ext cx="698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0" y="11280204"/>
            <a:ext cx="698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21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utoUpdateAnimBg="0"/>
      <p:bldP spid="37" grpId="0" autoUpdateAnimBg="0"/>
      <p:bldP spid="38" grpId="0" autoUpdateAnimBg="0"/>
      <p:bldP spid="3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/>
          </p:cNvSpPr>
          <p:nvPr/>
        </p:nvSpPr>
        <p:spPr bwMode="auto">
          <a:xfrm>
            <a:off x="2262982" y="6353944"/>
            <a:ext cx="11859767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7200" dirty="0" smtClean="0">
                <a:latin typeface="Impact"/>
                <a:ea typeface="Impact"/>
                <a:cs typeface="Impact"/>
                <a:sym typeface="나눔고딕 Bold" charset="0"/>
              </a:rPr>
              <a:t>The Foundation for the Messiah</a:t>
            </a:r>
          </a:p>
        </p:txBody>
      </p:sp>
      <p:pic>
        <p:nvPicPr>
          <p:cNvPr id="13" name="Picture 12" descr="images-1.jpeg"/>
          <p:cNvPicPr>
            <a:picLocks noChangeAspect="1"/>
          </p:cNvPicPr>
          <p:nvPr/>
        </p:nvPicPr>
        <p:blipFill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40" y="7722096"/>
            <a:ext cx="6093720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mages.jpeg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76" y="7938120"/>
            <a:ext cx="6516134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5" name="Rectangle 11"/>
          <p:cNvSpPr>
            <a:spLocks/>
          </p:cNvSpPr>
          <p:nvPr/>
        </p:nvSpPr>
        <p:spPr bwMode="auto">
          <a:xfrm>
            <a:off x="10082935" y="10386392"/>
            <a:ext cx="4557337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8000" dirty="0" smtClean="0">
                <a:solidFill>
                  <a:srgbClr val="0000FF"/>
                </a:solidFill>
                <a:latin typeface="Impact"/>
                <a:ea typeface="Impact"/>
                <a:cs typeface="Impact"/>
                <a:sym typeface="나눔고딕 Bold" charset="0"/>
              </a:rPr>
              <a:t>Substance</a:t>
            </a:r>
            <a:endParaRPr lang="en-US" altLang="en-US" sz="8000" dirty="0">
              <a:solidFill>
                <a:srgbClr val="0000FF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6393" name="Rectangle 9"/>
          <p:cNvSpPr>
            <a:spLocks/>
          </p:cNvSpPr>
          <p:nvPr/>
        </p:nvSpPr>
        <p:spPr bwMode="auto">
          <a:xfrm>
            <a:off x="3361960" y="10458400"/>
            <a:ext cx="2133296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8000" dirty="0" smtClean="0">
                <a:solidFill>
                  <a:srgbClr val="0000FF"/>
                </a:solidFill>
                <a:latin typeface="Impact"/>
                <a:ea typeface="Impact"/>
                <a:cs typeface="Impact"/>
                <a:sym typeface="나눔고딕 Bold" charset="0"/>
              </a:rPr>
              <a:t>Faith</a:t>
            </a:r>
            <a:endParaRPr lang="en-US" altLang="en-US" sz="8000" dirty="0">
              <a:solidFill>
                <a:srgbClr val="0000FF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pic>
        <p:nvPicPr>
          <p:cNvPr id="15" name="Picture 14" descr="TP 196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19" y="881336"/>
            <a:ext cx="7418357" cy="51845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/>
          </p:cNvSpPr>
          <p:nvPr/>
        </p:nvSpPr>
        <p:spPr bwMode="auto">
          <a:xfrm>
            <a:off x="16080432" y="665312"/>
            <a:ext cx="5667079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7200" dirty="0" smtClean="0">
                <a:latin typeface="Impact"/>
                <a:ea typeface="Impact"/>
                <a:cs typeface="Impact"/>
                <a:sym typeface="나눔고딕 Bold" charset="0"/>
              </a:rPr>
              <a:t>The Foundation for the Messiah</a:t>
            </a:r>
          </a:p>
        </p:txBody>
      </p:sp>
      <p:pic>
        <p:nvPicPr>
          <p:cNvPr id="15" name="Picture 14" descr="TP 196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19" y="881336"/>
            <a:ext cx="7418357" cy="5184576"/>
          </a:xfrm>
          <a:prstGeom prst="rect">
            <a:avLst/>
          </a:prstGeom>
        </p:spPr>
      </p:pic>
      <p:pic>
        <p:nvPicPr>
          <p:cNvPr id="2" name="Picture 1" descr="images-5.jpe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831" b="100000" l="364" r="100000">
                        <a14:foregroundMark x1="2545" y1="67760" x2="2545" y2="67760"/>
                        <a14:foregroundMark x1="9818" y1="61202" x2="9818" y2="61202"/>
                        <a14:foregroundMark x1="67273" y1="58470" x2="67273" y2="58470"/>
                        <a14:foregroundMark x1="92000" y1="59563" x2="92000" y2="59563"/>
                        <a14:backgroundMark x1="39273" y1="61202" x2="39273" y2="61202"/>
                        <a14:backgroundMark x1="50909" y1="61749" x2="50909" y2="61749"/>
                        <a14:backgroundMark x1="78909" y1="60109" x2="78909" y2="60109"/>
                        <a14:backgroundMark x1="97455" y1="65574" x2="97455" y2="65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" t="55634"/>
          <a:stretch/>
        </p:blipFill>
        <p:spPr>
          <a:xfrm>
            <a:off x="821918" y="8514184"/>
            <a:ext cx="14898474" cy="4426790"/>
          </a:xfrm>
          <a:prstGeom prst="rect">
            <a:avLst/>
          </a:prstGeom>
        </p:spPr>
      </p:pic>
      <p:sp>
        <p:nvSpPr>
          <p:cNvPr id="9" name="Rectangle 7"/>
          <p:cNvSpPr>
            <a:spLocks/>
          </p:cNvSpPr>
          <p:nvPr/>
        </p:nvSpPr>
        <p:spPr bwMode="auto">
          <a:xfrm>
            <a:off x="1257985" y="6065912"/>
            <a:ext cx="14068004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7200" dirty="0" smtClean="0">
                <a:latin typeface="Impact"/>
                <a:ea typeface="Impact"/>
                <a:cs typeface="Impact"/>
                <a:sym typeface="나눔고딕 Bold" charset="0"/>
              </a:rPr>
              <a:t>Pride, Self-centeredness, Complaints</a:t>
            </a:r>
            <a:endParaRPr lang="ko-KR" altLang="en-US" sz="7200" dirty="0" smtClean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2252380" y="7288564"/>
            <a:ext cx="12028834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7200" dirty="0" smtClean="0">
                <a:latin typeface="Impact"/>
                <a:ea typeface="Impact"/>
                <a:cs typeface="Impact"/>
                <a:sym typeface="나눔고딕 Bold" charset="0"/>
              </a:rPr>
              <a:t>In our lives… not easy to change</a:t>
            </a:r>
            <a:endParaRPr lang="ko-KR" altLang="en-US" sz="7200" dirty="0" smtClean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821919" y="8518704"/>
            <a:ext cx="14898474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7200" dirty="0" smtClean="0">
                <a:latin typeface="Impact"/>
                <a:ea typeface="Impact"/>
                <a:cs typeface="Impact"/>
                <a:sym typeface="나눔고딕 Bold" charset="0"/>
              </a:rPr>
              <a:t>The Bible shows how to apply the truth</a:t>
            </a:r>
            <a:endParaRPr lang="ko-KR" altLang="en-US" sz="7200" dirty="0" smtClean="0"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93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9" grpId="0"/>
      <p:bldP spid="9" grpId="1"/>
      <p:bldP spid="10" grpId="0"/>
      <p:bldP spid="10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08" y="2537520"/>
            <a:ext cx="633670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AutoShape 1"/>
          <p:cNvSpPr>
            <a:spLocks/>
          </p:cNvSpPr>
          <p:nvPr/>
        </p:nvSpPr>
        <p:spPr bwMode="auto">
          <a:xfrm>
            <a:off x="958752" y="8737600"/>
            <a:ext cx="7130518" cy="3448992"/>
          </a:xfrm>
          <a:prstGeom prst="roundRect">
            <a:avLst>
              <a:gd name="adj" fmla="val 810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>
            <a:off x="3767064" y="9306272"/>
            <a:ext cx="289111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7200" dirty="0" smtClean="0">
                <a:solidFill>
                  <a:srgbClr val="FFFF00"/>
                </a:solidFill>
                <a:latin typeface="Impact"/>
                <a:ea typeface="Impact"/>
                <a:cs typeface="Impact"/>
                <a:sym typeface="나눔고딕 Bold" charset="0"/>
              </a:rPr>
              <a:t>Rebirth</a:t>
            </a:r>
            <a:endParaRPr lang="ko-KR" altLang="en-US" sz="7200" dirty="0">
              <a:solidFill>
                <a:srgbClr val="FFFF00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3075" name="AutoShape 3"/>
          <p:cNvSpPr>
            <a:spLocks/>
          </p:cNvSpPr>
          <p:nvPr/>
        </p:nvSpPr>
        <p:spPr bwMode="auto">
          <a:xfrm>
            <a:off x="8231560" y="8737600"/>
            <a:ext cx="7632848" cy="3448992"/>
          </a:xfrm>
          <a:prstGeom prst="roundRect">
            <a:avLst>
              <a:gd name="adj" fmla="val 810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9526936" y="9306272"/>
            <a:ext cx="504209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7200" dirty="0" smtClean="0">
                <a:solidFill>
                  <a:srgbClr val="FFFF00"/>
                </a:solidFill>
                <a:latin typeface="Impact"/>
                <a:ea typeface="Impact"/>
                <a:cs typeface="Impact"/>
                <a:sym typeface="나눔고딕 Bold" charset="0"/>
              </a:rPr>
              <a:t>Resurrection</a:t>
            </a:r>
            <a:endParaRPr lang="ko-KR" altLang="en-US" sz="7200" dirty="0">
              <a:solidFill>
                <a:srgbClr val="FFFF00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rot="10800000">
            <a:off x="9053513" y="6146800"/>
            <a:ext cx="1416050" cy="2587625"/>
          </a:xfrm>
          <a:prstGeom prst="line">
            <a:avLst/>
          </a:prstGeom>
          <a:noFill/>
          <a:ln w="101600" cap="flat">
            <a:solidFill>
              <a:srgbClr val="00008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rot="10800000" flipH="1">
            <a:off x="5853113" y="6146800"/>
            <a:ext cx="1416050" cy="2587625"/>
          </a:xfrm>
          <a:prstGeom prst="line">
            <a:avLst/>
          </a:prstGeom>
          <a:noFill/>
          <a:ln w="101600" cap="flat">
            <a:solidFill>
              <a:srgbClr val="00008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3080" name="Rectangle 8"/>
          <p:cNvSpPr>
            <a:spLocks/>
          </p:cNvSpPr>
          <p:nvPr/>
        </p:nvSpPr>
        <p:spPr bwMode="auto">
          <a:xfrm>
            <a:off x="5681660" y="3041576"/>
            <a:ext cx="5142188" cy="253915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8000" dirty="0" smtClean="0">
                <a:solidFill>
                  <a:srgbClr val="FFFF00"/>
                </a:solidFill>
                <a:latin typeface="Impact"/>
                <a:ea typeface="Impact"/>
                <a:cs typeface="Impact"/>
                <a:sym typeface="나눔고딕 Bold" charset="0"/>
              </a:rPr>
              <a:t>The </a:t>
            </a:r>
            <a:r>
              <a:rPr lang="en-US" altLang="ko-KR" sz="8000" dirty="0" smtClean="0">
                <a:solidFill>
                  <a:srgbClr val="FFFF00"/>
                </a:solidFill>
                <a:latin typeface="Impact"/>
                <a:ea typeface="Impact"/>
                <a:cs typeface="Impact"/>
                <a:sym typeface="나눔고딕 Bold" charset="0"/>
              </a:rPr>
              <a:t>path to happiness</a:t>
            </a:r>
            <a:endParaRPr lang="ko-KR" altLang="en-US" sz="8000" dirty="0" smtClean="0">
              <a:solidFill>
                <a:srgbClr val="FFFF00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958752" y="10564594"/>
            <a:ext cx="7015442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7200" dirty="0" smtClean="0">
                <a:solidFill>
                  <a:srgbClr val="FFFF00"/>
                </a:solidFill>
                <a:latin typeface="Impact"/>
                <a:ea typeface="Impact"/>
                <a:cs typeface="Impact"/>
                <a:sym typeface="나눔고딕 Bold" charset="0"/>
              </a:rPr>
              <a:t>Marriage Blessing</a:t>
            </a:r>
            <a:endParaRPr lang="ko-KR" altLang="en-US" sz="7200" dirty="0">
              <a:solidFill>
                <a:srgbClr val="FFFF00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8308754" y="10583787"/>
            <a:ext cx="747846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7200" dirty="0" smtClean="0">
                <a:solidFill>
                  <a:srgbClr val="FFFF00"/>
                </a:solidFill>
                <a:latin typeface="Impact"/>
                <a:ea typeface="Impact"/>
                <a:cs typeface="Impact"/>
                <a:sym typeface="나눔고딕 Bold" charset="0"/>
              </a:rPr>
              <a:t>Follow True Parents </a:t>
            </a:r>
            <a:endParaRPr lang="ko-KR" altLang="en-US" sz="7200" dirty="0">
              <a:solidFill>
                <a:srgbClr val="FFFF00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3074" grpId="0"/>
      <p:bldP spid="3074" grpId="1"/>
      <p:bldP spid="3075" grpId="0" animBg="1"/>
      <p:bldP spid="3076" grpId="0"/>
      <p:bldP spid="3076" grpId="1"/>
      <p:bldP spid="3077" grpId="0" animBg="1"/>
      <p:bldP spid="3078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76" y="8946232"/>
            <a:ext cx="142575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8" y="737320"/>
            <a:ext cx="1418557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" name="Rectangle 1"/>
          <p:cNvSpPr>
            <a:spLocks/>
          </p:cNvSpPr>
          <p:nvPr/>
        </p:nvSpPr>
        <p:spPr bwMode="auto">
          <a:xfrm>
            <a:off x="485304" y="1468140"/>
            <a:ext cx="15163080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0"/>
              </a:rPr>
              <a:t>To be reborn: establish </a:t>
            </a:r>
            <a:r>
              <a:rPr lang="en-US" altLang="ko-KR" sz="6600" dirty="0" smtClean="0">
                <a:solidFill>
                  <a:srgbClr val="FFFF00"/>
                </a:solidFill>
                <a:latin typeface="Impact"/>
                <a:ea typeface="Impact"/>
                <a:cs typeface="Impact"/>
                <a:sym typeface="나눔고딕 Bold" charset="0"/>
              </a:rPr>
              <a:t>conditions of indemnity </a:t>
            </a: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0"/>
              </a:rPr>
              <a:t>to separate from Satan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1457036" y="5489848"/>
            <a:ext cx="6126452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0"/>
              </a:rPr>
              <a:t>Forgiveness</a:t>
            </a:r>
          </a:p>
          <a:p>
            <a:pPr algn="ctr"/>
            <a:r>
              <a:rPr lang="en-US" altLang="ko-KR" sz="6600" dirty="0">
                <a:latin typeface="Impact"/>
                <a:ea typeface="Impact"/>
                <a:cs typeface="Impact"/>
                <a:sym typeface="나눔고딕 Bold" charset="0"/>
              </a:rPr>
              <a:t>L</a:t>
            </a: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0"/>
              </a:rPr>
              <a:t>ove</a:t>
            </a:r>
            <a:endParaRPr lang="en-US" altLang="en-US" sz="66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>
            <a:off x="8879632" y="5541819"/>
            <a:ext cx="6768752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0"/>
              </a:rPr>
              <a:t>Relate as brothers and sisters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4469129" y="9522297"/>
            <a:ext cx="7403469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0"/>
              </a:rPr>
              <a:t>Receive True Parents</a:t>
            </a:r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 rot="5400000">
            <a:off x="7377113" y="4419104"/>
            <a:ext cx="1574800" cy="1574800"/>
          </a:xfrm>
          <a:prstGeom prst="rightArrow">
            <a:avLst>
              <a:gd name="adj1" fmla="val 32000"/>
              <a:gd name="adj2" fmla="val 35486"/>
            </a:avLst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4104" name="AutoShape 8"/>
          <p:cNvSpPr>
            <a:spLocks/>
          </p:cNvSpPr>
          <p:nvPr/>
        </p:nvSpPr>
        <p:spPr bwMode="auto">
          <a:xfrm rot="5400000">
            <a:off x="7377113" y="7155408"/>
            <a:ext cx="1574800" cy="1574800"/>
          </a:xfrm>
          <a:prstGeom prst="rightArrow">
            <a:avLst>
              <a:gd name="adj1" fmla="val 32000"/>
              <a:gd name="adj2" fmla="val 35486"/>
            </a:avLst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4105" name="Rectangle 9"/>
          <p:cNvSpPr>
            <a:spLocks/>
          </p:cNvSpPr>
          <p:nvPr/>
        </p:nvSpPr>
        <p:spPr bwMode="auto">
          <a:xfrm>
            <a:off x="7581900" y="6219303"/>
            <a:ext cx="1181100" cy="228600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4106" name="Rectangle 10"/>
          <p:cNvSpPr>
            <a:spLocks/>
          </p:cNvSpPr>
          <p:nvPr/>
        </p:nvSpPr>
        <p:spPr bwMode="auto">
          <a:xfrm>
            <a:off x="7581900" y="6562203"/>
            <a:ext cx="1181100" cy="228600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1" grpId="0"/>
      <p:bldP spid="4102" grpId="0"/>
      <p:bldP spid="4103" grpId="0" animBg="1"/>
      <p:bldP spid="4104" grpId="0" animBg="1"/>
      <p:bldP spid="4105" grpId="0" animBg="1"/>
      <p:bldP spid="4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 196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4" y="665312"/>
            <a:ext cx="7418357" cy="5184576"/>
          </a:xfrm>
          <a:prstGeom prst="rect">
            <a:avLst/>
          </a:prstGeom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3676502" y="5620445"/>
            <a:ext cx="0" cy="2555875"/>
          </a:xfrm>
          <a:prstGeom prst="line">
            <a:avLst/>
          </a:prstGeom>
          <a:noFill/>
          <a:ln w="139700" cap="flat">
            <a:solidFill>
              <a:srgbClr val="80004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5122" name="AutoShape 2"/>
          <p:cNvSpPr>
            <a:spLocks/>
          </p:cNvSpPr>
          <p:nvPr/>
        </p:nvSpPr>
        <p:spPr bwMode="auto">
          <a:xfrm>
            <a:off x="1343720" y="6209928"/>
            <a:ext cx="6527800" cy="2044700"/>
          </a:xfrm>
          <a:prstGeom prst="roundRect">
            <a:avLst>
              <a:gd name="adj" fmla="val 9315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1703760" y="6353944"/>
            <a:ext cx="5898535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5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Follow Adam and Eve’s original path</a:t>
            </a:r>
            <a:endParaRPr lang="ko-KR" altLang="en-US" sz="5500" b="1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1343720" y="8730208"/>
            <a:ext cx="6527800" cy="3606800"/>
          </a:xfrm>
          <a:prstGeom prst="roundRect">
            <a:avLst>
              <a:gd name="adj" fmla="val 527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1634142" y="9329563"/>
            <a:ext cx="6010266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5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The path opposite to the one that led to the Fall </a:t>
            </a:r>
            <a:endParaRPr lang="ko-KR" altLang="en-US" sz="5500" b="1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662" y="7274825"/>
            <a:ext cx="3833714" cy="361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9"/>
          <p:cNvSpPr>
            <a:spLocks/>
          </p:cNvSpPr>
          <p:nvPr/>
        </p:nvSpPr>
        <p:spPr bwMode="auto">
          <a:xfrm>
            <a:off x="12480032" y="8059646"/>
            <a:ext cx="2266546" cy="192360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6000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Fallen </a:t>
            </a:r>
            <a:endParaRPr lang="en-US" altLang="ko-KR" sz="6000" dirty="0" smtClean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0"/>
            </a:endParaRPr>
          </a:p>
          <a:p>
            <a:pPr algn="ctr"/>
            <a:r>
              <a:rPr lang="en-US" altLang="ko-KR" sz="60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people</a:t>
            </a:r>
            <a:endParaRPr lang="ko-KR" altLang="en-US" sz="60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pic>
        <p:nvPicPr>
          <p:cNvPr id="5130" name="Picture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084" y="1817440"/>
            <a:ext cx="39243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1"/>
          <p:cNvSpPr>
            <a:spLocks/>
          </p:cNvSpPr>
          <p:nvPr/>
        </p:nvSpPr>
        <p:spPr bwMode="auto">
          <a:xfrm>
            <a:off x="12179648" y="2246760"/>
            <a:ext cx="3102127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Receive the Messiah </a:t>
            </a:r>
            <a:endParaRPr lang="en-US" altLang="en-US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5121" name="Rectangle 1"/>
          <p:cNvSpPr>
            <a:spLocks/>
          </p:cNvSpPr>
          <p:nvPr/>
        </p:nvSpPr>
        <p:spPr bwMode="auto">
          <a:xfrm>
            <a:off x="8735616" y="5353100"/>
            <a:ext cx="3961722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5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0"/>
              </a:rPr>
              <a:t>Return to the </a:t>
            </a:r>
          </a:p>
          <a:p>
            <a:pPr algn="ctr"/>
            <a:r>
              <a:rPr lang="en-US" altLang="ko-KR" sz="55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0"/>
              </a:rPr>
              <a:t>original state</a:t>
            </a:r>
            <a:endParaRPr lang="ko-KR" altLang="en-US" sz="5500" dirty="0">
              <a:solidFill>
                <a:srgbClr val="000080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2" grpId="0" animBg="1"/>
      <p:bldP spid="5123" grpId="0"/>
      <p:bldP spid="5124" grpId="0" animBg="1"/>
      <p:bldP spid="5125" grpId="0"/>
      <p:bldP spid="5131" grpId="0"/>
      <p:bldP spid="5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2" y="2219032"/>
            <a:ext cx="2464215" cy="72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24" y="1961456"/>
            <a:ext cx="2943896" cy="764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3"/>
          <p:cNvSpPr>
            <a:spLocks/>
          </p:cNvSpPr>
          <p:nvPr/>
        </p:nvSpPr>
        <p:spPr bwMode="auto">
          <a:xfrm>
            <a:off x="1955800" y="4769768"/>
            <a:ext cx="12522200" cy="1587500"/>
          </a:xfrm>
          <a:prstGeom prst="roundRect">
            <a:avLst>
              <a:gd name="adj" fmla="val 12000"/>
            </a:avLst>
          </a:prstGeom>
          <a:solidFill>
            <a:srgbClr val="C0006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6148" name="Rectangle 4"/>
          <p:cNvSpPr>
            <a:spLocks/>
          </p:cNvSpPr>
          <p:nvPr/>
        </p:nvSpPr>
        <p:spPr bwMode="auto">
          <a:xfrm>
            <a:off x="4062312" y="5091708"/>
            <a:ext cx="7961465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1. </a:t>
            </a:r>
            <a:r>
              <a:rPr lang="ko-KR" altLang="en-US" sz="6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Lost </a:t>
            </a:r>
            <a:r>
              <a:rPr lang="ko-KR" altLang="en-US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faith </a:t>
            </a:r>
            <a:r>
              <a:rPr lang="ko-KR" altLang="en-US" sz="6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in God's Word</a:t>
            </a:r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1955800" y="6569968"/>
            <a:ext cx="12522200" cy="1587500"/>
          </a:xfrm>
          <a:prstGeom prst="roundRect">
            <a:avLst>
              <a:gd name="adj" fmla="val 12000"/>
            </a:avLst>
          </a:prstGeom>
          <a:solidFill>
            <a:srgbClr val="C0006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2555875" y="6887468"/>
            <a:ext cx="1108995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2. </a:t>
            </a:r>
            <a:r>
              <a:rPr lang="ko-KR" altLang="en-US" sz="6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Lost the substance of God's Word</a:t>
            </a:r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2504379" y="881336"/>
            <a:ext cx="11487821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80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고딕 Bold" charset="0"/>
              </a:rPr>
              <a:t>The failure of Adam and Eve</a:t>
            </a:r>
            <a:endParaRPr lang="ko-KR" altLang="en-US" sz="8000" dirty="0">
              <a:solidFill>
                <a:srgbClr val="FF0080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9312" y="5091708"/>
            <a:ext cx="1643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 dirty="0">
                <a:solidFill>
                  <a:srgbClr val="FFFF00"/>
                </a:solidFill>
                <a:latin typeface="Impact"/>
                <a:ea typeface="Impact"/>
                <a:cs typeface="Impact"/>
                <a:sym typeface="나눔고딕 Bold" charset="0"/>
              </a:rPr>
              <a:t>faith 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1280" y="6898421"/>
            <a:ext cx="3509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solidFill>
                  <a:srgbClr val="FFFF00"/>
                </a:solidFill>
                <a:latin typeface="Impact"/>
                <a:ea typeface="Impact"/>
                <a:cs typeface="Impact"/>
                <a:sym typeface="나눔고딕 Bold" charset="0"/>
              </a:rPr>
              <a:t>substance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423248" y="6689948"/>
            <a:ext cx="4176464" cy="1440160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783288" y="4803676"/>
            <a:ext cx="2016224" cy="1512168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AutoShape 3"/>
          <p:cNvSpPr>
            <a:spLocks/>
          </p:cNvSpPr>
          <p:nvPr/>
        </p:nvSpPr>
        <p:spPr bwMode="auto">
          <a:xfrm>
            <a:off x="1966864" y="8582868"/>
            <a:ext cx="12522200" cy="1587500"/>
          </a:xfrm>
          <a:prstGeom prst="roundRect">
            <a:avLst>
              <a:gd name="adj" fmla="val 12000"/>
            </a:avLst>
          </a:prstGeom>
          <a:solidFill>
            <a:srgbClr val="C0006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3481456" y="8904808"/>
            <a:ext cx="9145307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1. </a:t>
            </a:r>
            <a:r>
              <a:rPr lang="en-US" altLang="ko-KR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Restore </a:t>
            </a:r>
            <a:r>
              <a:rPr lang="ko-KR" altLang="en-US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faith </a:t>
            </a:r>
            <a:r>
              <a:rPr lang="ko-KR" altLang="en-US" sz="6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in God's Word</a:t>
            </a: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1966864" y="10383068"/>
            <a:ext cx="12522200" cy="1587500"/>
          </a:xfrm>
          <a:prstGeom prst="roundRect">
            <a:avLst>
              <a:gd name="adj" fmla="val 12000"/>
            </a:avLst>
          </a:prstGeom>
          <a:solidFill>
            <a:srgbClr val="C0006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2110880" y="10700568"/>
            <a:ext cx="1227379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2. </a:t>
            </a:r>
            <a:r>
              <a:rPr lang="en-US" altLang="ko-KR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Restore </a:t>
            </a:r>
            <a:r>
              <a:rPr lang="ko-KR" altLang="en-US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the </a:t>
            </a:r>
            <a:r>
              <a:rPr lang="ko-KR" altLang="en-US" sz="6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substance of God's Word</a:t>
            </a:r>
          </a:p>
        </p:txBody>
      </p:sp>
      <p:sp>
        <p:nvSpPr>
          <p:cNvPr id="22" name="AutoShape 3"/>
          <p:cNvSpPr>
            <a:spLocks/>
          </p:cNvSpPr>
          <p:nvPr/>
        </p:nvSpPr>
        <p:spPr bwMode="auto">
          <a:xfrm>
            <a:off x="1974056" y="8586192"/>
            <a:ext cx="12522200" cy="1587500"/>
          </a:xfrm>
          <a:prstGeom prst="roundRect">
            <a:avLst>
              <a:gd name="adj" fmla="val 12000"/>
            </a:avLst>
          </a:prstGeom>
          <a:solidFill>
            <a:srgbClr val="C0006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3" name="Rectangle 4"/>
          <p:cNvSpPr>
            <a:spLocks/>
          </p:cNvSpPr>
          <p:nvPr/>
        </p:nvSpPr>
        <p:spPr bwMode="auto">
          <a:xfrm>
            <a:off x="4946395" y="8908132"/>
            <a:ext cx="6525525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1. </a:t>
            </a:r>
            <a:r>
              <a:rPr lang="en-US" altLang="ko-KR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Foundation of </a:t>
            </a:r>
            <a:r>
              <a:rPr lang="ko-KR" altLang="en-US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faith</a:t>
            </a:r>
            <a:endParaRPr lang="ko-KR" altLang="en-US" sz="6000" b="1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24" name="AutoShape 5"/>
          <p:cNvSpPr>
            <a:spLocks/>
          </p:cNvSpPr>
          <p:nvPr/>
        </p:nvSpPr>
        <p:spPr bwMode="auto">
          <a:xfrm>
            <a:off x="1974056" y="10386392"/>
            <a:ext cx="12522200" cy="1587500"/>
          </a:xfrm>
          <a:prstGeom prst="roundRect">
            <a:avLst>
              <a:gd name="adj" fmla="val 12000"/>
            </a:avLst>
          </a:prstGeom>
          <a:solidFill>
            <a:srgbClr val="C0006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5" name="Rectangle 6"/>
          <p:cNvSpPr>
            <a:spLocks/>
          </p:cNvSpPr>
          <p:nvPr/>
        </p:nvSpPr>
        <p:spPr bwMode="auto">
          <a:xfrm>
            <a:off x="4055096" y="10602416"/>
            <a:ext cx="848482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2. </a:t>
            </a:r>
            <a:r>
              <a:rPr lang="en-US" altLang="ko-KR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Foundation of </a:t>
            </a:r>
            <a:r>
              <a:rPr lang="ko-KR" altLang="en-US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0"/>
              </a:rPr>
              <a:t>substance</a:t>
            </a:r>
            <a:endParaRPr lang="ko-KR" altLang="en-US" sz="6000" b="1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/>
      <p:bldP spid="6149" grpId="0" animBg="1"/>
      <p:bldP spid="6150" grpId="0"/>
      <p:bldP spid="6151" grpId="0"/>
      <p:bldP spid="2" grpId="0"/>
      <p:bldP spid="10" grpId="0"/>
      <p:bldP spid="3" grpId="0" animBg="1"/>
      <p:bldP spid="12" grpId="0" animBg="1"/>
      <p:bldP spid="14" grpId="0" animBg="1"/>
      <p:bldP spid="15" grpId="0"/>
      <p:bldP spid="16" grpId="0" animBg="1"/>
      <p:bldP spid="17" grpId="0"/>
      <p:bldP spid="22" grpId="0" animBg="1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2" y="665312"/>
            <a:ext cx="6516134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/>
          </p:cNvSpPr>
          <p:nvPr/>
        </p:nvSpPr>
        <p:spPr bwMode="auto">
          <a:xfrm>
            <a:off x="1531938" y="1511300"/>
            <a:ext cx="13540382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8000" dirty="0">
                <a:latin typeface="Impact"/>
                <a:ea typeface="Impact"/>
                <a:cs typeface="Impact"/>
                <a:sym typeface="나눔고딕 Bold" charset="0"/>
              </a:rPr>
              <a:t>Indemnity condition to restore the foundation of faith</a:t>
            </a:r>
          </a:p>
        </p:txBody>
      </p:sp>
      <p:sp>
        <p:nvSpPr>
          <p:cNvPr id="8194" name="AutoShape 2"/>
          <p:cNvSpPr>
            <a:spLocks/>
          </p:cNvSpPr>
          <p:nvPr/>
        </p:nvSpPr>
        <p:spPr bwMode="auto">
          <a:xfrm>
            <a:off x="1246784" y="5057800"/>
            <a:ext cx="12745416" cy="4608512"/>
          </a:xfrm>
          <a:prstGeom prst="roundRect">
            <a:avLst>
              <a:gd name="adj" fmla="val 7389"/>
            </a:avLst>
          </a:prstGeom>
          <a:solidFill>
            <a:srgbClr val="7AB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sz="7200" dirty="0">
              <a:latin typeface="Impact"/>
              <a:ea typeface="Impact"/>
              <a:cs typeface="Impact"/>
            </a:endParaRP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2001220" y="5261000"/>
            <a:ext cx="551026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>
                <a:latin typeface="Impact"/>
                <a:ea typeface="Impact"/>
                <a:cs typeface="Impact"/>
                <a:sym typeface="나눔고딕 Bold" charset="0"/>
              </a:rPr>
              <a:t>1. </a:t>
            </a:r>
            <a:r>
              <a:rPr lang="ko-KR" altLang="en-US" sz="6600" dirty="0">
                <a:latin typeface="Impact"/>
                <a:ea typeface="Impact"/>
                <a:cs typeface="Impact"/>
                <a:sym typeface="나눔고딕 Bold" charset="0"/>
              </a:rPr>
              <a:t>Central </a:t>
            </a:r>
            <a:r>
              <a:rPr lang="ko-KR" altLang="en-US" sz="6600" dirty="0" smtClean="0">
                <a:latin typeface="Impact"/>
                <a:ea typeface="Impact"/>
                <a:cs typeface="Impact"/>
                <a:sym typeface="나눔고딕 Bold" charset="0"/>
              </a:rPr>
              <a:t>figure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2092351" y="6425952"/>
            <a:ext cx="10819729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Abel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, 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Noah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, 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Abraham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, 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Is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a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ac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, 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Jacob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, 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Moses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, k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ings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, 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prophets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, 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John the Baptist</a:t>
            </a:r>
            <a:endParaRPr lang="en-US" altLang="en-US" sz="6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2" y="665312"/>
            <a:ext cx="6516134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utoShape 2"/>
          <p:cNvSpPr>
            <a:spLocks/>
          </p:cNvSpPr>
          <p:nvPr/>
        </p:nvSpPr>
        <p:spPr bwMode="auto">
          <a:xfrm>
            <a:off x="1246784" y="5057800"/>
            <a:ext cx="12889432" cy="7560840"/>
          </a:xfrm>
          <a:prstGeom prst="roundRect">
            <a:avLst>
              <a:gd name="adj" fmla="val 7389"/>
            </a:avLst>
          </a:prstGeom>
          <a:solidFill>
            <a:srgbClr val="7AB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sz="7200" dirty="0">
              <a:latin typeface="Impact"/>
              <a:ea typeface="Impact"/>
              <a:cs typeface="Impact"/>
            </a:endParaRPr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1678832" y="5417840"/>
            <a:ext cx="12313368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>
                <a:latin typeface="Impact"/>
                <a:ea typeface="Impact"/>
                <a:cs typeface="Impact"/>
                <a:sym typeface="나눔고딕 Bold" charset="0"/>
              </a:rPr>
              <a:t>2. </a:t>
            </a: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0"/>
              </a:rPr>
              <a:t>A conditional object representing God’s Word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8199" name="Rectangle 7"/>
          <p:cNvSpPr>
            <a:spLocks/>
          </p:cNvSpPr>
          <p:nvPr/>
        </p:nvSpPr>
        <p:spPr bwMode="auto">
          <a:xfrm>
            <a:off x="1750840" y="8010128"/>
            <a:ext cx="1173730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Pre-OT: 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Offerings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,</a:t>
            </a:r>
            <a:r>
              <a:rPr lang="en-US" altLang="ko-KR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 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t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he Ark</a:t>
            </a:r>
            <a:endParaRPr lang="en-US" altLang="ko-KR" sz="6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1531938" y="1511300"/>
            <a:ext cx="13540382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8000" dirty="0">
                <a:latin typeface="Impact"/>
                <a:ea typeface="Impact"/>
                <a:cs typeface="Impact"/>
                <a:sym typeface="나눔고딕 Bold" charset="0"/>
              </a:rPr>
              <a:t>Indemnity condition to restore the foundation of faith</a:t>
            </a: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750840" y="9234264"/>
            <a:ext cx="1173730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OT: </a:t>
            </a:r>
            <a:r>
              <a:rPr lang="ko-KR" alt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The </a:t>
            </a:r>
            <a:r>
              <a:rPr lang="en-US" altLang="ko-KR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Mosaic </a:t>
            </a:r>
            <a:r>
              <a:rPr lang="ko-KR" alt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Law</a:t>
            </a:r>
            <a:r>
              <a:rPr lang="en-US" altLang="ko-KR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, t</a:t>
            </a:r>
            <a:r>
              <a:rPr lang="ko-KR" alt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he 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Temple</a:t>
            </a:r>
            <a:endParaRPr lang="ko-KR" altLang="en-US" sz="6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1750840" y="10530408"/>
            <a:ext cx="1173730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NT: The </a:t>
            </a:r>
            <a:r>
              <a:rPr lang="ko-KR" alt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Gospel</a:t>
            </a:r>
            <a:r>
              <a:rPr lang="en-US" altLang="ko-KR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, 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the sacraments</a:t>
            </a:r>
            <a:endParaRPr lang="ko-KR" altLang="en-US" sz="6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24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198" grpId="0"/>
      <p:bldP spid="8199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2" y="665312"/>
            <a:ext cx="6516134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utoShape 2"/>
          <p:cNvSpPr>
            <a:spLocks/>
          </p:cNvSpPr>
          <p:nvPr/>
        </p:nvSpPr>
        <p:spPr bwMode="auto">
          <a:xfrm>
            <a:off x="1246784" y="5057800"/>
            <a:ext cx="12745416" cy="5616624"/>
          </a:xfrm>
          <a:prstGeom prst="roundRect">
            <a:avLst>
              <a:gd name="adj" fmla="val 7389"/>
            </a:avLst>
          </a:prstGeom>
          <a:solidFill>
            <a:srgbClr val="7AB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sz="7200" dirty="0">
              <a:latin typeface="Impact"/>
              <a:ea typeface="Impact"/>
              <a:cs typeface="Impact"/>
            </a:endParaRPr>
          </a:p>
        </p:txBody>
      </p:sp>
      <p:sp>
        <p:nvSpPr>
          <p:cNvPr id="8201" name="Rectangle 9"/>
          <p:cNvSpPr>
            <a:spLocks/>
          </p:cNvSpPr>
          <p:nvPr/>
        </p:nvSpPr>
        <p:spPr bwMode="auto">
          <a:xfrm>
            <a:off x="1719263" y="5417840"/>
            <a:ext cx="766341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>
                <a:latin typeface="Impact"/>
                <a:ea typeface="Impact"/>
                <a:cs typeface="Impact"/>
                <a:sym typeface="나눔고딕 Bold" charset="0"/>
              </a:rPr>
              <a:t>3. </a:t>
            </a: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0"/>
              </a:rPr>
              <a:t>Biblical time period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8202" name="Rectangle 10"/>
          <p:cNvSpPr>
            <a:spLocks/>
          </p:cNvSpPr>
          <p:nvPr/>
        </p:nvSpPr>
        <p:spPr bwMode="auto">
          <a:xfrm>
            <a:off x="1750840" y="6641976"/>
            <a:ext cx="561662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12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 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–120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 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years</a:t>
            </a:r>
            <a:endParaRPr lang="ko-KR" altLang="en-US" sz="6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6" name="Rectangle 10"/>
          <p:cNvSpPr>
            <a:spLocks/>
          </p:cNvSpPr>
          <p:nvPr/>
        </p:nvSpPr>
        <p:spPr bwMode="auto">
          <a:xfrm>
            <a:off x="1750840" y="7925633"/>
            <a:ext cx="1231336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21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 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– 21</a:t>
            </a:r>
            <a:r>
              <a:rPr lang="ko-KR" alt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 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days, 21 years, 210</a:t>
            </a:r>
            <a:r>
              <a:rPr lang="ko-KR" alt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 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years</a:t>
            </a:r>
            <a:endParaRPr lang="ko-KR" altLang="en-US" sz="6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7" name="Rectangle 10"/>
          <p:cNvSpPr>
            <a:spLocks/>
          </p:cNvSpPr>
          <p:nvPr/>
        </p:nvSpPr>
        <p:spPr bwMode="auto">
          <a:xfrm>
            <a:off x="1678832" y="9162256"/>
            <a:ext cx="1231336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40</a:t>
            </a:r>
            <a:r>
              <a:rPr lang="ko-KR" alt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 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– 40</a:t>
            </a:r>
            <a:r>
              <a:rPr lang="ko-KR" alt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 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days, 40</a:t>
            </a:r>
            <a:r>
              <a:rPr lang="ko-KR" alt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 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years, 400</a:t>
            </a:r>
            <a:r>
              <a:rPr lang="ko-KR" alt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 </a:t>
            </a:r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years</a:t>
            </a:r>
            <a:endParaRPr lang="ko-KR" altLang="en-US" sz="6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1531938" y="1511300"/>
            <a:ext cx="13540382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8000" dirty="0">
                <a:latin typeface="Impact"/>
                <a:ea typeface="Impact"/>
                <a:cs typeface="Impact"/>
                <a:sym typeface="나눔고딕 Bold" charset="0"/>
              </a:rPr>
              <a:t>Indemnity condition to restore the foundation of faith</a:t>
            </a:r>
          </a:p>
        </p:txBody>
      </p:sp>
    </p:spTree>
    <p:extLst>
      <p:ext uri="{BB962C8B-B14F-4D97-AF65-F5344CB8AC3E}">
        <p14:creationId xmlns:p14="http://schemas.microsoft.com/office/powerpoint/2010/main" val="3700763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201" grpId="0"/>
      <p:bldP spid="820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2" y="665312"/>
            <a:ext cx="6516134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utoShape 2"/>
          <p:cNvSpPr>
            <a:spLocks/>
          </p:cNvSpPr>
          <p:nvPr/>
        </p:nvSpPr>
        <p:spPr bwMode="auto">
          <a:xfrm>
            <a:off x="1246784" y="5057800"/>
            <a:ext cx="12745416" cy="5616624"/>
          </a:xfrm>
          <a:prstGeom prst="roundRect">
            <a:avLst>
              <a:gd name="adj" fmla="val 7389"/>
            </a:avLst>
          </a:prstGeom>
          <a:solidFill>
            <a:srgbClr val="7AB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sz="7200" dirty="0">
              <a:latin typeface="Impact"/>
              <a:ea typeface="Impact"/>
              <a:cs typeface="Impact"/>
            </a:endParaRPr>
          </a:p>
        </p:txBody>
      </p:sp>
      <p:sp>
        <p:nvSpPr>
          <p:cNvPr id="8201" name="Rectangle 9"/>
          <p:cNvSpPr>
            <a:spLocks/>
          </p:cNvSpPr>
          <p:nvPr/>
        </p:nvSpPr>
        <p:spPr bwMode="auto">
          <a:xfrm>
            <a:off x="1719263" y="5417840"/>
            <a:ext cx="780723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 smtClean="0">
                <a:solidFill>
                  <a:srgbClr val="FFFEFE"/>
                </a:solidFill>
                <a:latin typeface="Impact"/>
                <a:ea typeface="Impact"/>
                <a:cs typeface="Impact"/>
                <a:sym typeface="나눔고딕 Bold" charset="0"/>
              </a:rPr>
              <a:t>Our foundation of faith</a:t>
            </a:r>
            <a:endParaRPr lang="ko-KR" altLang="en-US" sz="6600" dirty="0">
              <a:solidFill>
                <a:srgbClr val="FFFEFE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8202" name="Rectangle 10"/>
          <p:cNvSpPr>
            <a:spLocks/>
          </p:cNvSpPr>
          <p:nvPr/>
        </p:nvSpPr>
        <p:spPr bwMode="auto">
          <a:xfrm>
            <a:off x="1750840" y="6641976"/>
            <a:ext cx="1123324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Separation from Satan</a:t>
            </a:r>
            <a:endParaRPr lang="ko-KR" altLang="en-US" sz="6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6" name="Rectangle 10"/>
          <p:cNvSpPr>
            <a:spLocks/>
          </p:cNvSpPr>
          <p:nvPr/>
        </p:nvSpPr>
        <p:spPr bwMode="auto">
          <a:xfrm>
            <a:off x="1750840" y="7925633"/>
            <a:ext cx="1231336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God can work with us</a:t>
            </a:r>
            <a:endParaRPr lang="ko-KR" altLang="en-US" sz="6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7" name="Rectangle 10"/>
          <p:cNvSpPr>
            <a:spLocks/>
          </p:cNvSpPr>
          <p:nvPr/>
        </p:nvSpPr>
        <p:spPr bwMode="auto">
          <a:xfrm>
            <a:off x="1678832" y="9162256"/>
            <a:ext cx="1231336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  <a:ea typeface="Impact"/>
                <a:cs typeface="Impact"/>
                <a:sym typeface="나눔고딕 Bold" charset="0"/>
              </a:rPr>
              <a:t>God can claim ownership and build</a:t>
            </a:r>
            <a:endParaRPr lang="ko-KR" altLang="en-US" sz="6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1531938" y="1511300"/>
            <a:ext cx="13540382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8000" dirty="0">
                <a:latin typeface="Impact"/>
                <a:ea typeface="Impact"/>
                <a:cs typeface="Impact"/>
                <a:sym typeface="나눔고딕 Bold" charset="0"/>
              </a:rPr>
              <a:t>Indemnity condition to restore the foundation of faith</a:t>
            </a:r>
          </a:p>
        </p:txBody>
      </p:sp>
    </p:spTree>
    <p:extLst>
      <p:ext uri="{BB962C8B-B14F-4D97-AF65-F5344CB8AC3E}">
        <p14:creationId xmlns:p14="http://schemas.microsoft.com/office/powerpoint/2010/main" val="2524867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201" grpId="0"/>
      <p:bldP spid="8202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제목 및 부제">
  <a:themeElements>
    <a:clrScheme name="">
      <a:dk1>
        <a:srgbClr val="000000"/>
      </a:dk1>
      <a:lt1>
        <a:srgbClr val="FFFEFE"/>
      </a:lt1>
      <a:dk2>
        <a:srgbClr val="000000"/>
      </a:dk2>
      <a:lt2>
        <a:srgbClr val="000000"/>
      </a:lt2>
      <a:accent1>
        <a:srgbClr val="0974B5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BCD7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부제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부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Pages>0</Pages>
  <Words>466</Words>
  <Characters>0</Characters>
  <Application>Microsoft Office PowerPoint</Application>
  <PresentationFormat>Custom</PresentationFormat>
  <Lines>0</Lines>
  <Paragraphs>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제목 및 부제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PeaceTv English Team</dc:creator>
  <cp:lastModifiedBy>.</cp:lastModifiedBy>
  <cp:revision>174</cp:revision>
  <dcterms:modified xsi:type="dcterms:W3CDTF">2020-04-20T15:07:16Z</dcterms:modified>
</cp:coreProperties>
</file>