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72" autoAdjust="0"/>
  </p:normalViewPr>
  <p:slideViewPr>
    <p:cSldViewPr snapToGrid="0" snapToObjects="1">
      <p:cViewPr>
        <p:scale>
          <a:sx n="100" d="100"/>
          <a:sy n="100" d="100"/>
        </p:scale>
        <p:origin x="-264"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DA49A-0F26-3844-BF9A-77DF4737BE9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13424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DA49A-0F26-3844-BF9A-77DF4737BE9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3748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DA49A-0F26-3844-BF9A-77DF4737BE9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142737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DA49A-0F26-3844-BF9A-77DF4737BE9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11121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DA49A-0F26-3844-BF9A-77DF4737BE9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5241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DA49A-0F26-3844-BF9A-77DF4737BE9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4648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DA49A-0F26-3844-BF9A-77DF4737BE92}"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17749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DA49A-0F26-3844-BF9A-77DF4737BE92}"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282355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A49A-0F26-3844-BF9A-77DF4737BE92}"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260731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DA49A-0F26-3844-BF9A-77DF4737BE9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69694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DA49A-0F26-3844-BF9A-77DF4737BE9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EBCC7-1348-E547-9C90-3B1E61295D05}" type="slidenum">
              <a:rPr lang="en-US" smtClean="0"/>
              <a:t>‹#›</a:t>
            </a:fld>
            <a:endParaRPr lang="en-US"/>
          </a:p>
        </p:txBody>
      </p:sp>
    </p:spTree>
    <p:extLst>
      <p:ext uri="{BB962C8B-B14F-4D97-AF65-F5344CB8AC3E}">
        <p14:creationId xmlns:p14="http://schemas.microsoft.com/office/powerpoint/2010/main" val="33205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A49A-0F26-3844-BF9A-77DF4737BE92}" type="datetimeFigureOut">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EBCC7-1348-E547-9C90-3B1E61295D05}" type="slidenum">
              <a:rPr lang="en-US" smtClean="0"/>
              <a:t>‹#›</a:t>
            </a:fld>
            <a:endParaRPr lang="en-US"/>
          </a:p>
        </p:txBody>
      </p:sp>
      <p:grpSp>
        <p:nvGrpSpPr>
          <p:cNvPr id="13" name="Shape 5"/>
          <p:cNvGrpSpPr/>
          <p:nvPr userDrawn="1"/>
        </p:nvGrpSpPr>
        <p:grpSpPr>
          <a:xfrm>
            <a:off x="0" y="0"/>
            <a:ext cx="9144000" cy="6858000"/>
            <a:chOff x="0" y="0"/>
            <a:chExt cx="24384000" cy="13716000"/>
          </a:xfrm>
        </p:grpSpPr>
        <p:pic>
          <p:nvPicPr>
            <p:cNvPr id="14" name="Shape 6"/>
            <p:cNvPicPr preferRelativeResize="0"/>
            <p:nvPr/>
          </p:nvPicPr>
          <p:blipFill rotWithShape="1">
            <a:blip r:embed="rId13">
              <a:alphaModFix/>
            </a:blip>
            <a:srcRect/>
            <a:stretch/>
          </p:blipFill>
          <p:spPr>
            <a:xfrm>
              <a:off x="0" y="0"/>
              <a:ext cx="24384000" cy="13716000"/>
            </a:xfrm>
            <a:prstGeom prst="rect">
              <a:avLst/>
            </a:prstGeom>
            <a:solidFill>
              <a:srgbClr val="FFFFFF"/>
            </a:solidFill>
            <a:ln>
              <a:noFill/>
            </a:ln>
          </p:spPr>
        </p:pic>
        <p:sp>
          <p:nvSpPr>
            <p:cNvPr id="15" name="Shape 7"/>
            <p:cNvSpPr/>
            <p:nvPr/>
          </p:nvSpPr>
          <p:spPr>
            <a:xfrm>
              <a:off x="931862" y="838200"/>
              <a:ext cx="14668500" cy="11811000"/>
            </a:xfrm>
            <a:prstGeom prst="rect">
              <a:avLst/>
            </a:prstGeom>
            <a:noFill/>
            <a:ln w="38100" cap="rnd">
              <a:solidFill>
                <a:srgbClr val="17B9FB"/>
              </a:solidFill>
              <a:prstDash val="solid"/>
              <a:round/>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None/>
              </a:pPr>
              <a:endParaRPr sz="1200" b="0" i="0" u="none" strike="noStrike" cap="none" baseline="0">
                <a:solidFill>
                  <a:schemeClr val="dk1"/>
                </a:solidFill>
                <a:latin typeface="Cabin"/>
                <a:ea typeface="Cabin"/>
                <a:cs typeface="Cabin"/>
                <a:sym typeface="Cabin"/>
              </a:endParaRPr>
            </a:p>
          </p:txBody>
        </p:sp>
      </p:grpSp>
    </p:spTree>
    <p:extLst>
      <p:ext uri="{BB962C8B-B14F-4D97-AF65-F5344CB8AC3E}">
        <p14:creationId xmlns:p14="http://schemas.microsoft.com/office/powerpoint/2010/main" val="222195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p:cNvSpPr>
          <p:nvPr/>
        </p:nvSpPr>
        <p:spPr bwMode="auto">
          <a:xfrm>
            <a:off x="548482" y="1647825"/>
            <a:ext cx="5050036"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ctr"/>
            <a:r>
              <a:rPr lang="en-US" altLang="ko-KR" sz="4000" dirty="0" smtClean="0">
                <a:latin typeface="Impact" charset="0"/>
                <a:cs typeface="Georgia" charset="0"/>
                <a:sym typeface="나눔고딕 Bold" charset="0"/>
              </a:rPr>
              <a:t>The </a:t>
            </a:r>
            <a:r>
              <a:rPr lang="en-US" altLang="ko-KR" sz="4000" dirty="0">
                <a:latin typeface="Impact" charset="0"/>
                <a:cs typeface="Georgia" charset="0"/>
                <a:sym typeface="나눔고딕 Bold" charset="0"/>
              </a:rPr>
              <a:t>Reason God Did Not Intervene in the Fall</a:t>
            </a:r>
          </a:p>
        </p:txBody>
      </p:sp>
      <p:sp>
        <p:nvSpPr>
          <p:cNvPr id="2050" name="Rectangle 1"/>
          <p:cNvSpPr>
            <a:spLocks/>
          </p:cNvSpPr>
          <p:nvPr/>
        </p:nvSpPr>
        <p:spPr bwMode="auto">
          <a:xfrm>
            <a:off x="251818" y="0"/>
            <a:ext cx="199429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r>
              <a:rPr lang="en-US" altLang="ko-KR" sz="2500">
                <a:latin typeface="Georgia" charset="0"/>
                <a:cs typeface="나눔고딕OTF ExtraBold" charset="0"/>
                <a:sym typeface="나눔고딕OTF ExtraBold" charset="0"/>
              </a:rPr>
              <a:t>Session 10</a:t>
            </a:r>
          </a:p>
        </p:txBody>
      </p:sp>
      <p:sp>
        <p:nvSpPr>
          <p:cNvPr id="2051" name="TextBox 2"/>
          <p:cNvSpPr txBox="1">
            <a:spLocks noChangeArrowheads="1"/>
          </p:cNvSpPr>
          <p:nvPr/>
        </p:nvSpPr>
        <p:spPr bwMode="auto">
          <a:xfrm>
            <a:off x="6606778" y="17463"/>
            <a:ext cx="2388295" cy="42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5" tIns="19202" rIns="38405" bIns="19202">
            <a:spAutoFit/>
          </a:bodyPr>
          <a:lstStyle>
            <a:lvl1pPr eaLnBrk="0" hangingPunct="0">
              <a:defRPr sz="56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6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6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6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ko-KR" sz="2500">
                <a:solidFill>
                  <a:schemeClr val="tx1"/>
                </a:solidFill>
                <a:latin typeface="Georgia" charset="0"/>
                <a:cs typeface="나눔고딕OTF ExtraBold" charset="0"/>
                <a:sym typeface="나눔고딕OTF ExtraBold" charset="0"/>
              </a:rPr>
              <a:t>The Human Fall</a:t>
            </a:r>
          </a:p>
        </p:txBody>
      </p:sp>
    </p:spTree>
    <p:extLst>
      <p:ext uri="{BB962C8B-B14F-4D97-AF65-F5344CB8AC3E}">
        <p14:creationId xmlns:p14="http://schemas.microsoft.com/office/powerpoint/2010/main" val="22524719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307" y="2377317"/>
            <a:ext cx="1052701" cy="13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655" y="2282016"/>
            <a:ext cx="1175952" cy="148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71" name="Rectangle 7"/>
          <p:cNvSpPr>
            <a:spLocks/>
          </p:cNvSpPr>
          <p:nvPr/>
        </p:nvSpPr>
        <p:spPr bwMode="auto">
          <a:xfrm>
            <a:off x="2711935" y="1483956"/>
            <a:ext cx="8202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500" dirty="0">
                <a:latin typeface="Impact" charset="0"/>
                <a:cs typeface="Georgia" charset="0"/>
              </a:rPr>
              <a:t>God </a:t>
            </a:r>
            <a:r>
              <a:rPr lang="en-US" altLang="ko-KR" sz="2500" dirty="0" smtClean="0">
                <a:latin typeface="Impact" charset="0"/>
                <a:cs typeface="Georgia" charset="0"/>
              </a:rPr>
              <a:t>of</a:t>
            </a:r>
            <a:endParaRPr lang="en-US" altLang="ko-KR" sz="2500" dirty="0">
              <a:latin typeface="Impact" charset="0"/>
              <a:cs typeface="Georgia" charset="0"/>
            </a:endParaRPr>
          </a:p>
          <a:p>
            <a:pPr algn="ctr"/>
            <a:r>
              <a:rPr lang="en-US" altLang="ko-KR" sz="2500" dirty="0">
                <a:latin typeface="Impact" charset="0"/>
                <a:cs typeface="Georgia" charset="0"/>
              </a:rPr>
              <a:t>Heart</a:t>
            </a:r>
            <a:endParaRPr lang="ko-KR" altLang="en-US" sz="2500" dirty="0">
              <a:latin typeface="Impact" charset="0"/>
              <a:cs typeface="Georgia" charset="0"/>
            </a:endParaRPr>
          </a:p>
        </p:txBody>
      </p:sp>
      <p:sp>
        <p:nvSpPr>
          <p:cNvPr id="11272" name="Rectangle 8"/>
          <p:cNvSpPr>
            <a:spLocks/>
          </p:cNvSpPr>
          <p:nvPr/>
        </p:nvSpPr>
        <p:spPr bwMode="auto">
          <a:xfrm>
            <a:off x="1232140" y="3861454"/>
            <a:ext cx="702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altLang="ko-KR" dirty="0" smtClean="0">
                <a:solidFill>
                  <a:schemeClr val="tx1"/>
                </a:solidFill>
                <a:latin typeface="Impact" charset="0"/>
                <a:cs typeface="Georgia" charset="0"/>
                <a:sym typeface="나눔고딕 Bold" charset="0"/>
              </a:rPr>
              <a:t>Human Beings</a:t>
            </a:r>
            <a:endParaRPr lang="ko-KR" altLang="en-US" dirty="0">
              <a:solidFill>
                <a:schemeClr val="tx1"/>
              </a:solidFill>
              <a:latin typeface="Impact" charset="0"/>
              <a:cs typeface="Georgia" charset="0"/>
              <a:sym typeface="나눔고딕 Bold" charset="0"/>
            </a:endParaRPr>
          </a:p>
        </p:txBody>
      </p:sp>
      <p:sp>
        <p:nvSpPr>
          <p:cNvPr id="11273" name="Rectangle 9"/>
          <p:cNvSpPr>
            <a:spLocks/>
          </p:cNvSpPr>
          <p:nvPr/>
        </p:nvSpPr>
        <p:spPr bwMode="auto">
          <a:xfrm>
            <a:off x="4415680" y="3861454"/>
            <a:ext cx="6396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dirty="0" smtClean="0">
                <a:solidFill>
                  <a:schemeClr val="tx1"/>
                </a:solidFill>
                <a:latin typeface="Impact" charset="0"/>
                <a:cs typeface="Georgia" charset="0"/>
                <a:sym typeface="나눔고딕 Bold" charset="0"/>
              </a:rPr>
              <a:t>All </a:t>
            </a:r>
          </a:p>
          <a:p>
            <a:pPr algn="ctr"/>
            <a:r>
              <a:rPr lang="en-US" altLang="ko-KR" dirty="0" smtClean="0">
                <a:latin typeface="Impact" charset="0"/>
                <a:cs typeface="Georgia" charset="0"/>
                <a:sym typeface="나눔고딕 Bold" charset="0"/>
              </a:rPr>
              <a:t>Things</a:t>
            </a:r>
            <a:endParaRPr lang="ko-KR" altLang="en-US" dirty="0">
              <a:solidFill>
                <a:schemeClr val="tx1"/>
              </a:solidFill>
              <a:latin typeface="Impact" charset="0"/>
              <a:cs typeface="Georgia" charset="0"/>
              <a:sym typeface="나눔고딕 Bold" charset="0"/>
            </a:endParaRPr>
          </a:p>
        </p:txBody>
      </p:sp>
      <p:sp>
        <p:nvSpPr>
          <p:cNvPr id="11274" name="Rectangle 10"/>
          <p:cNvSpPr>
            <a:spLocks/>
          </p:cNvSpPr>
          <p:nvPr/>
        </p:nvSpPr>
        <p:spPr bwMode="auto">
          <a:xfrm>
            <a:off x="621593" y="4817268"/>
            <a:ext cx="23238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400" dirty="0">
                <a:solidFill>
                  <a:schemeClr val="tx1"/>
                </a:solidFill>
                <a:latin typeface="Impact" charset="0"/>
                <a:cs typeface="Georgia" charset="0"/>
                <a:sym typeface="나눔고딕 Bold" charset="0"/>
              </a:rPr>
              <a:t>Substantial Object </a:t>
            </a:r>
          </a:p>
          <a:p>
            <a:pPr algn="ctr"/>
            <a:r>
              <a:rPr lang="en-US" altLang="ko-KR" sz="2400" dirty="0">
                <a:solidFill>
                  <a:schemeClr val="tx1"/>
                </a:solidFill>
                <a:latin typeface="Impact" charset="0"/>
                <a:cs typeface="Georgia" charset="0"/>
                <a:sym typeface="나눔고딕 Bold" charset="0"/>
              </a:rPr>
              <a:t>Partner of Joy</a:t>
            </a:r>
            <a:endParaRPr lang="ko-KR" altLang="en-US" sz="2400" dirty="0">
              <a:solidFill>
                <a:schemeClr val="tx1"/>
              </a:solidFill>
              <a:latin typeface="Impact" charset="0"/>
              <a:cs typeface="Georgia" charset="0"/>
              <a:sym typeface="나눔고딕 Bold" charset="0"/>
            </a:endParaRPr>
          </a:p>
        </p:txBody>
      </p:sp>
      <p:sp>
        <p:nvSpPr>
          <p:cNvPr id="11275" name="Rectangle 11"/>
          <p:cNvSpPr>
            <a:spLocks/>
          </p:cNvSpPr>
          <p:nvPr/>
        </p:nvSpPr>
        <p:spPr bwMode="auto">
          <a:xfrm>
            <a:off x="3321655" y="4743052"/>
            <a:ext cx="2462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400">
                <a:solidFill>
                  <a:schemeClr val="tx1"/>
                </a:solidFill>
                <a:latin typeface="Impact" charset="0"/>
                <a:cs typeface="Georgia" charset="0"/>
                <a:sym typeface="나눔고딕 Bold" charset="0"/>
              </a:rPr>
              <a:t>Symbolic Object </a:t>
            </a:r>
          </a:p>
          <a:p>
            <a:pPr algn="ctr"/>
            <a:r>
              <a:rPr lang="en-US" altLang="ko-KR" sz="2400">
                <a:solidFill>
                  <a:schemeClr val="tx1"/>
                </a:solidFill>
                <a:latin typeface="Impact" charset="0"/>
                <a:cs typeface="Georgia" charset="0"/>
                <a:sym typeface="나눔고딕 Bold" charset="0"/>
              </a:rPr>
              <a:t>Partner of the Heart</a:t>
            </a:r>
            <a:endParaRPr lang="ko-KR" altLang="en-US" sz="2400">
              <a:solidFill>
                <a:schemeClr val="tx1"/>
              </a:solidFill>
              <a:latin typeface="Impact" charset="0"/>
              <a:cs typeface="Georgia" charset="0"/>
              <a:sym typeface="나눔고딕 Bold" charset="0"/>
            </a:endParaRPr>
          </a:p>
        </p:txBody>
      </p:sp>
      <p:sp>
        <p:nvSpPr>
          <p:cNvPr id="2" name="Oval 12"/>
          <p:cNvSpPr>
            <a:spLocks/>
          </p:cNvSpPr>
          <p:nvPr/>
        </p:nvSpPr>
        <p:spPr bwMode="auto">
          <a:xfrm>
            <a:off x="1004094" y="3811812"/>
            <a:ext cx="1109663" cy="692150"/>
          </a:xfrm>
          <a:prstGeom prst="ellipse">
            <a:avLst/>
          </a:prstGeom>
          <a:noFill/>
          <a:ln w="1016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
        <p:nvSpPr>
          <p:cNvPr id="3" name="Oval 13"/>
          <p:cNvSpPr>
            <a:spLocks/>
          </p:cNvSpPr>
          <p:nvPr/>
        </p:nvSpPr>
        <p:spPr bwMode="auto">
          <a:xfrm>
            <a:off x="4195325" y="3796322"/>
            <a:ext cx="1109663" cy="692150"/>
          </a:xfrm>
          <a:prstGeom prst="ellipse">
            <a:avLst/>
          </a:prstGeom>
          <a:noFill/>
          <a:ln w="101600">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
        <p:nvSpPr>
          <p:cNvPr id="15" name="Rectangle 1"/>
          <p:cNvSpPr>
            <a:spLocks/>
          </p:cNvSpPr>
          <p:nvPr/>
        </p:nvSpPr>
        <p:spPr bwMode="auto">
          <a:xfrm>
            <a:off x="746919" y="401421"/>
            <a:ext cx="46265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800" dirty="0">
                <a:latin typeface="Impact" charset="0"/>
                <a:cs typeface="Georgia" charset="0"/>
                <a:sym typeface="나눔고딕 Bold" charset="0"/>
              </a:rPr>
              <a:t>3) For Human Beings to </a:t>
            </a:r>
            <a:r>
              <a:rPr lang="en-US" altLang="ko-KR" sz="2800" dirty="0" smtClean="0">
                <a:latin typeface="Impact" charset="0"/>
                <a:cs typeface="Georgia" charset="0"/>
                <a:sym typeface="나눔고딕 Bold" charset="0"/>
              </a:rPr>
              <a:t>Become </a:t>
            </a:r>
          </a:p>
          <a:p>
            <a:r>
              <a:rPr lang="en-US" altLang="ko-KR" sz="2800" dirty="0" smtClean="0">
                <a:latin typeface="Impact" charset="0"/>
                <a:cs typeface="Georgia" charset="0"/>
                <a:sym typeface="나눔고딕 Bold" charset="0"/>
              </a:rPr>
              <a:t>Lords of the </a:t>
            </a:r>
            <a:r>
              <a:rPr lang="en-US" altLang="ko-KR" sz="2800" dirty="0">
                <a:latin typeface="Impact" charset="0"/>
                <a:cs typeface="Georgia" charset="0"/>
                <a:sym typeface="나눔고딕 Bold" charset="0"/>
              </a:rPr>
              <a:t>Creation</a:t>
            </a:r>
            <a:endParaRPr lang="ko-KR" altLang="en-US" sz="2800" dirty="0">
              <a:latin typeface="Impact" charset="0"/>
              <a:cs typeface="Georgia" charset="0"/>
              <a:sym typeface="나눔고딕 Bold" charset="0"/>
            </a:endParaRPr>
          </a:p>
        </p:txBody>
      </p:sp>
      <p:sp>
        <p:nvSpPr>
          <p:cNvPr id="16" name="Rectangle 2"/>
          <p:cNvSpPr>
            <a:spLocks/>
          </p:cNvSpPr>
          <p:nvPr/>
        </p:nvSpPr>
        <p:spPr bwMode="auto">
          <a:xfrm>
            <a:off x="786919" y="5724337"/>
            <a:ext cx="4682697" cy="65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lnSpc>
                <a:spcPct val="120000"/>
              </a:lnSpc>
            </a:pPr>
            <a:r>
              <a:rPr lang="en-US" altLang="ko-KR" dirty="0">
                <a:solidFill>
                  <a:schemeClr val="tx1"/>
                </a:solidFill>
                <a:latin typeface="Impact" charset="0"/>
                <a:cs typeface="Georgia" charset="0"/>
                <a:sym typeface="나눔명조 Bold" charset="0"/>
              </a:rPr>
              <a:t>God created human beings and commanded them </a:t>
            </a:r>
          </a:p>
          <a:p>
            <a:pPr algn="ctr">
              <a:lnSpc>
                <a:spcPct val="120000"/>
              </a:lnSpc>
            </a:pPr>
            <a:r>
              <a:rPr lang="en-US" altLang="ko-KR" dirty="0">
                <a:solidFill>
                  <a:schemeClr val="tx1"/>
                </a:solidFill>
                <a:latin typeface="Impact" charset="0"/>
                <a:cs typeface="Georgia" charset="0"/>
                <a:sym typeface="나눔명조 Bold" charset="0"/>
              </a:rPr>
              <a:t>to have dominion over the creation – Gen. </a:t>
            </a:r>
            <a:r>
              <a:rPr lang="en-US" altLang="ko-KR" dirty="0" smtClean="0">
                <a:latin typeface="Impact" charset="0"/>
                <a:cs typeface="Georgia" charset="0"/>
                <a:sym typeface="나눔명조 Bold" charset="0"/>
              </a:rPr>
              <a:t>1:28</a:t>
            </a:r>
            <a:endParaRPr lang="en-US" altLang="ko-KR" dirty="0">
              <a:solidFill>
                <a:schemeClr val="tx1"/>
              </a:solidFill>
              <a:latin typeface="Impact" charset="0"/>
              <a:cs typeface="Georgia" charset="0"/>
              <a:sym typeface="나눔명조 Bold" charset="0"/>
            </a:endParaRPr>
          </a:p>
        </p:txBody>
      </p:sp>
    </p:spTree>
    <p:extLst>
      <p:ext uri="{BB962C8B-B14F-4D97-AF65-F5344CB8AC3E}">
        <p14:creationId xmlns:p14="http://schemas.microsoft.com/office/powerpoint/2010/main" val="321773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5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500"/>
                                        <p:tgtEl>
                                          <p:spTgt spid="11273"/>
                                        </p:tgtEl>
                                      </p:cBhvr>
                                    </p:animEffect>
                                  </p:childTnLst>
                                </p:cTn>
                              </p:par>
                              <p:par>
                                <p:cTn id="13" presetID="10"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1265"/>
                                        </p:tgtEl>
                                        <p:attrNameLst>
                                          <p:attrName>style.visibility</p:attrName>
                                        </p:attrNameLst>
                                      </p:cBhvr>
                                      <p:to>
                                        <p:strVal val="visible"/>
                                      </p:to>
                                    </p:set>
                                    <p:animEffect transition="in" filter="fade">
                                      <p:cBhvr>
                                        <p:cTn id="21" dur="500"/>
                                        <p:tgtEl>
                                          <p:spTgt spid="112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72"/>
                                        </p:tgtEl>
                                        <p:attrNameLst>
                                          <p:attrName>style.visibility</p:attrName>
                                        </p:attrNameLst>
                                      </p:cBhvr>
                                      <p:to>
                                        <p:strVal val="visible"/>
                                      </p:to>
                                    </p:set>
                                    <p:animEffect transition="in" filter="fade">
                                      <p:cBhvr>
                                        <p:cTn id="24" dur="500"/>
                                        <p:tgtEl>
                                          <p:spTgt spid="112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74"/>
                                        </p:tgtEl>
                                        <p:attrNameLst>
                                          <p:attrName>style.visibility</p:attrName>
                                        </p:attrNameLst>
                                      </p:cBhvr>
                                      <p:to>
                                        <p:strVal val="visible"/>
                                      </p:to>
                                    </p:set>
                                    <p:animEffect transition="in" filter="fade">
                                      <p:cBhvr>
                                        <p:cTn id="32" dur="500"/>
                                        <p:tgtEl>
                                          <p:spTgt spid="112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fade">
                                      <p:cBhvr>
                                        <p:cTn id="35" dur="500"/>
                                        <p:tgtEl>
                                          <p:spTgt spid="1127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iterate type="lt">
                                    <p:tmPct val="0"/>
                                  </p:iterate>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P spid="11273" grpId="0"/>
      <p:bldP spid="11274" grpId="0"/>
      <p:bldP spid="11275" grpId="0"/>
      <p:bldP spid="2" grpId="0" animBg="1"/>
      <p:bldP spid="3" grpId="0" animBg="1"/>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p:cNvSpPr>
          <p:nvPr/>
        </p:nvSpPr>
        <p:spPr bwMode="auto">
          <a:xfrm>
            <a:off x="1483370" y="1177484"/>
            <a:ext cx="5072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500">
                <a:latin typeface="Impact" charset="0"/>
                <a:cs typeface="Georgia" charset="0"/>
                <a:sym typeface="나눔고딕 Bold" charset="0"/>
              </a:rPr>
              <a:t>God</a:t>
            </a:r>
            <a:endParaRPr lang="ko-KR" altLang="en-US" sz="2500">
              <a:latin typeface="Impact" charset="0"/>
              <a:cs typeface="Georgia" charset="0"/>
              <a:sym typeface="나눔고딕 Bold" charset="0"/>
            </a:endParaRPr>
          </a:p>
        </p:txBody>
      </p:sp>
      <p:pic>
        <p:nvPicPr>
          <p:cNvPr id="133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75" y="2392194"/>
            <a:ext cx="15192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6" name="Rectangle 4"/>
          <p:cNvSpPr>
            <a:spLocks/>
          </p:cNvSpPr>
          <p:nvPr/>
        </p:nvSpPr>
        <p:spPr bwMode="auto">
          <a:xfrm>
            <a:off x="1174552" y="2528960"/>
            <a:ext cx="10469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1900" dirty="0" smtClean="0">
                <a:latin typeface="Impact" charset="0"/>
                <a:cs typeface="Georgia" charset="0"/>
                <a:sym typeface="나눔고딕 Bold" charset="0"/>
              </a:rPr>
              <a:t>Perfection</a:t>
            </a:r>
            <a:endParaRPr lang="ko-KR" altLang="en-US" sz="1900" dirty="0">
              <a:latin typeface="Impact" charset="0"/>
              <a:cs typeface="Georgia" charset="0"/>
              <a:sym typeface="나눔고딕 Bold" charset="0"/>
            </a:endParaRPr>
          </a:p>
        </p:txBody>
      </p:sp>
      <p:pic>
        <p:nvPicPr>
          <p:cNvPr id="1331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971" y="4284494"/>
            <a:ext cx="121920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8" name="Rectangle 6"/>
          <p:cNvSpPr>
            <a:spLocks/>
          </p:cNvSpPr>
          <p:nvPr/>
        </p:nvSpPr>
        <p:spPr bwMode="auto">
          <a:xfrm>
            <a:off x="1391097" y="4290557"/>
            <a:ext cx="700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1900" dirty="0" smtClean="0">
                <a:latin typeface="Impact" charset="0"/>
                <a:cs typeface="Georgia" charset="0"/>
                <a:sym typeface="나눔고딕 Bold" charset="0"/>
              </a:rPr>
              <a:t>Human</a:t>
            </a:r>
          </a:p>
          <a:p>
            <a:pPr algn="ctr"/>
            <a:r>
              <a:rPr lang="en-US" altLang="ko-KR" sz="1900" dirty="0" smtClean="0">
                <a:latin typeface="Impact" charset="0"/>
                <a:cs typeface="Georgia" charset="0"/>
                <a:sym typeface="나눔고딕 Bold" charset="0"/>
              </a:rPr>
              <a:t>Beings</a:t>
            </a:r>
            <a:endParaRPr lang="ko-KR" altLang="en-US" sz="1900" dirty="0">
              <a:latin typeface="Impact" charset="0"/>
              <a:cs typeface="Georgia" charset="0"/>
              <a:sym typeface="나눔고딕 Bold" charset="0"/>
            </a:endParaRPr>
          </a:p>
        </p:txBody>
      </p:sp>
      <p:sp>
        <p:nvSpPr>
          <p:cNvPr id="13319" name="AutoShape 7"/>
          <p:cNvSpPr>
            <a:spLocks/>
          </p:cNvSpPr>
          <p:nvPr/>
        </p:nvSpPr>
        <p:spPr bwMode="auto">
          <a:xfrm rot="-5400000">
            <a:off x="1124794" y="3311357"/>
            <a:ext cx="1168400" cy="661988"/>
          </a:xfrm>
          <a:prstGeom prst="rightArrow">
            <a:avLst>
              <a:gd name="adj1" fmla="val 53250"/>
              <a:gd name="adj2" fmla="val 34007"/>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grpSp>
        <p:nvGrpSpPr>
          <p:cNvPr id="13320" name="Group 8"/>
          <p:cNvGrpSpPr>
            <a:grpSpLocks/>
          </p:cNvGrpSpPr>
          <p:nvPr/>
        </p:nvGrpSpPr>
        <p:grpSpPr bwMode="auto">
          <a:xfrm>
            <a:off x="1397050" y="3033544"/>
            <a:ext cx="620316" cy="1136650"/>
            <a:chOff x="0" y="0"/>
            <a:chExt cx="1042" cy="1432"/>
          </a:xfrm>
        </p:grpSpPr>
        <p:sp>
          <p:nvSpPr>
            <p:cNvPr id="2" name="Line 9"/>
            <p:cNvSpPr>
              <a:spLocks noChangeShapeType="1"/>
            </p:cNvSpPr>
            <p:nvPr/>
          </p:nvSpPr>
          <p:spPr bwMode="auto">
            <a:xfrm>
              <a:off x="0" y="1432"/>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 name="Line 10"/>
            <p:cNvSpPr>
              <a:spLocks noChangeShapeType="1"/>
            </p:cNvSpPr>
            <p:nvPr/>
          </p:nvSpPr>
          <p:spPr bwMode="auto">
            <a:xfrm>
              <a:off x="0" y="96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328" name="Line 11"/>
            <p:cNvSpPr>
              <a:spLocks noChangeShapeType="1"/>
            </p:cNvSpPr>
            <p:nvPr/>
          </p:nvSpPr>
          <p:spPr bwMode="auto">
            <a:xfrm>
              <a:off x="0" y="48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329" name="Line 12"/>
            <p:cNvSpPr>
              <a:spLocks noChangeShapeType="1"/>
            </p:cNvSpPr>
            <p:nvPr/>
          </p:nvSpPr>
          <p:spPr bwMode="auto">
            <a:xfrm>
              <a:off x="0" y="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pic>
        <p:nvPicPr>
          <p:cNvPr id="133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50" y="1712744"/>
            <a:ext cx="9953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26" name="Rectangle 14"/>
          <p:cNvSpPr>
            <a:spLocks/>
          </p:cNvSpPr>
          <p:nvPr/>
        </p:nvSpPr>
        <p:spPr bwMode="auto">
          <a:xfrm>
            <a:off x="2852072" y="1407870"/>
            <a:ext cx="21609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ctr"/>
            <a:r>
              <a:rPr lang="en-US" altLang="ko-KR" dirty="0" smtClean="0">
                <a:latin typeface="Impact" charset="0"/>
                <a:cs typeface="Georgia" charset="0"/>
                <a:sym typeface="나눔고딕 Bold" charset="0"/>
              </a:rPr>
              <a:t>Gain the </a:t>
            </a:r>
            <a:r>
              <a:rPr lang="en-US" altLang="ko-KR" dirty="0">
                <a:latin typeface="Impact" charset="0"/>
                <a:cs typeface="Georgia" charset="0"/>
                <a:sym typeface="나눔고딕 Bold" charset="0"/>
              </a:rPr>
              <a:t>qualification </a:t>
            </a:r>
          </a:p>
          <a:p>
            <a:pPr algn="ctr"/>
            <a:r>
              <a:rPr lang="en-US" altLang="ko-KR" dirty="0">
                <a:latin typeface="Impact" charset="0"/>
                <a:cs typeface="Georgia" charset="0"/>
                <a:sym typeface="나눔고딕 Bold" charset="0"/>
              </a:rPr>
              <a:t>to govern over all things just as God governs over humankind</a:t>
            </a:r>
            <a:endParaRPr lang="ko-KR" altLang="en-US" dirty="0">
              <a:latin typeface="Impact" charset="0"/>
              <a:cs typeface="Georgia" charset="0"/>
              <a:sym typeface="나눔고딕 Bold" charset="0"/>
            </a:endParaRPr>
          </a:p>
        </p:txBody>
      </p:sp>
      <p:sp>
        <p:nvSpPr>
          <p:cNvPr id="13327" name="Rectangle 15"/>
          <p:cNvSpPr>
            <a:spLocks/>
          </p:cNvSpPr>
          <p:nvPr/>
        </p:nvSpPr>
        <p:spPr bwMode="auto">
          <a:xfrm>
            <a:off x="3257994" y="3490076"/>
            <a:ext cx="13284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dirty="0">
                <a:latin typeface="Impact" charset="0"/>
                <a:cs typeface="Georgia" charset="0"/>
                <a:sym typeface="나눔고딕 Bold" charset="0"/>
              </a:rPr>
              <a:t>Fulfill </a:t>
            </a:r>
          </a:p>
          <a:p>
            <a:pPr algn="ctr"/>
            <a:r>
              <a:rPr lang="en-US" altLang="ko-KR" dirty="0">
                <a:latin typeface="Impact" charset="0"/>
                <a:cs typeface="Georgia" charset="0"/>
                <a:sym typeface="나눔고딕 Bold" charset="0"/>
              </a:rPr>
              <a:t>responsibility </a:t>
            </a:r>
          </a:p>
          <a:p>
            <a:pPr algn="ctr"/>
            <a:r>
              <a:rPr lang="en-US" altLang="ko-KR" dirty="0">
                <a:latin typeface="Impact" charset="0"/>
                <a:cs typeface="Georgia" charset="0"/>
                <a:sym typeface="나눔고딕 Bold" charset="0"/>
              </a:rPr>
              <a:t>during the </a:t>
            </a:r>
          </a:p>
          <a:p>
            <a:pPr algn="ctr"/>
            <a:r>
              <a:rPr lang="en-US" altLang="ko-KR" dirty="0">
                <a:latin typeface="Impact" charset="0"/>
                <a:cs typeface="Georgia" charset="0"/>
                <a:sym typeface="나눔고딕 Bold" charset="0"/>
              </a:rPr>
              <a:t>growth period</a:t>
            </a:r>
            <a:endParaRPr lang="ko-KR" altLang="en-US" dirty="0">
              <a:latin typeface="Impact" charset="0"/>
              <a:cs typeface="Georgia" charset="0"/>
              <a:sym typeface="나눔고딕 Bold" charset="0"/>
            </a:endParaRPr>
          </a:p>
        </p:txBody>
      </p:sp>
      <p:sp>
        <p:nvSpPr>
          <p:cNvPr id="13324" name="AutoShape 16"/>
          <p:cNvSpPr>
            <a:spLocks/>
          </p:cNvSpPr>
          <p:nvPr/>
        </p:nvSpPr>
        <p:spPr bwMode="auto">
          <a:xfrm rot="16200000">
            <a:off x="3138814" y="2849107"/>
            <a:ext cx="1572816" cy="2273300"/>
          </a:xfrm>
          <a:prstGeom prst="rightArrow">
            <a:avLst>
              <a:gd name="adj1" fmla="val 63528"/>
              <a:gd name="adj2" fmla="val 3343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
        <p:nvSpPr>
          <p:cNvPr id="4" name="AutoShape 17"/>
          <p:cNvSpPr>
            <a:spLocks/>
          </p:cNvSpPr>
          <p:nvPr/>
        </p:nvSpPr>
        <p:spPr bwMode="auto">
          <a:xfrm>
            <a:off x="2798494" y="1257405"/>
            <a:ext cx="2295525" cy="1691481"/>
          </a:xfrm>
          <a:prstGeom prst="roundRect">
            <a:avLst>
              <a:gd name="adj" fmla="val 646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Tree>
    <p:extLst>
      <p:ext uri="{BB962C8B-B14F-4D97-AF65-F5344CB8AC3E}">
        <p14:creationId xmlns:p14="http://schemas.microsoft.com/office/powerpoint/2010/main" val="162455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par>
                                <p:cTn id="8" presetID="10" presetClass="entr" presetSubtype="0"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3320"/>
                                        </p:tgtEl>
                                        <p:attrNameLst>
                                          <p:attrName>style.visibility</p:attrName>
                                        </p:attrNameLst>
                                      </p:cBhvr>
                                      <p:to>
                                        <p:strVal val="visible"/>
                                      </p:to>
                                    </p:set>
                                    <p:anim calcmode="lin" valueType="num">
                                      <p:cBhvr>
                                        <p:cTn id="15" dur="1000" fill="hold"/>
                                        <p:tgtEl>
                                          <p:spTgt spid="13320"/>
                                        </p:tgtEl>
                                        <p:attrNameLst>
                                          <p:attrName>ppt_w</p:attrName>
                                        </p:attrNameLst>
                                      </p:cBhvr>
                                      <p:tavLst>
                                        <p:tav tm="0">
                                          <p:val>
                                            <p:strVal val="#ppt_w*0.70"/>
                                          </p:val>
                                        </p:tav>
                                        <p:tav tm="100000">
                                          <p:val>
                                            <p:strVal val="#ppt_w"/>
                                          </p:val>
                                        </p:tav>
                                      </p:tavLst>
                                    </p:anim>
                                    <p:anim calcmode="lin" valueType="num">
                                      <p:cBhvr>
                                        <p:cTn id="16" dur="1000" fill="hold"/>
                                        <p:tgtEl>
                                          <p:spTgt spid="13320"/>
                                        </p:tgtEl>
                                        <p:attrNameLst>
                                          <p:attrName>ppt_h</p:attrName>
                                        </p:attrNameLst>
                                      </p:cBhvr>
                                      <p:tavLst>
                                        <p:tav tm="0">
                                          <p:val>
                                            <p:strVal val="#ppt_h"/>
                                          </p:val>
                                        </p:tav>
                                        <p:tav tm="100000">
                                          <p:val>
                                            <p:strVal val="#ppt_h"/>
                                          </p:val>
                                        </p:tav>
                                      </p:tavLst>
                                    </p:anim>
                                    <p:animEffect transition="in" filter="fade">
                                      <p:cBhvr>
                                        <p:cTn id="17" dur="1000"/>
                                        <p:tgtEl>
                                          <p:spTgt spid="1332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319"/>
                                        </p:tgtEl>
                                        <p:attrNameLst>
                                          <p:attrName>style.visibility</p:attrName>
                                        </p:attrNameLst>
                                      </p:cBhvr>
                                      <p:to>
                                        <p:strVal val="visible"/>
                                      </p:to>
                                    </p:set>
                                    <p:anim calcmode="lin" valueType="num">
                                      <p:cBhvr>
                                        <p:cTn id="20" dur="1000" fill="hold"/>
                                        <p:tgtEl>
                                          <p:spTgt spid="13319"/>
                                        </p:tgtEl>
                                        <p:attrNameLst>
                                          <p:attrName>ppt_w</p:attrName>
                                        </p:attrNameLst>
                                      </p:cBhvr>
                                      <p:tavLst>
                                        <p:tav tm="0">
                                          <p:val>
                                            <p:strVal val="#ppt_w*0.70"/>
                                          </p:val>
                                        </p:tav>
                                        <p:tav tm="100000">
                                          <p:val>
                                            <p:strVal val="#ppt_w"/>
                                          </p:val>
                                        </p:tav>
                                      </p:tavLst>
                                    </p:anim>
                                    <p:anim calcmode="lin" valueType="num">
                                      <p:cBhvr>
                                        <p:cTn id="21" dur="1000" fill="hold"/>
                                        <p:tgtEl>
                                          <p:spTgt spid="13319"/>
                                        </p:tgtEl>
                                        <p:attrNameLst>
                                          <p:attrName>ppt_h</p:attrName>
                                        </p:attrNameLst>
                                      </p:cBhvr>
                                      <p:tavLst>
                                        <p:tav tm="0">
                                          <p:val>
                                            <p:strVal val="#ppt_h"/>
                                          </p:val>
                                        </p:tav>
                                        <p:tav tm="100000">
                                          <p:val>
                                            <p:strVal val="#ppt_h"/>
                                          </p:val>
                                        </p:tav>
                                      </p:tavLst>
                                    </p:anim>
                                    <p:animEffect transition="in" filter="fade">
                                      <p:cBhvr>
                                        <p:cTn id="22" dur="1000"/>
                                        <p:tgtEl>
                                          <p:spTgt spid="133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gtEl>
                                        <p:attrNameLst>
                                          <p:attrName>style.visibility</p:attrName>
                                        </p:attrNameLst>
                                      </p:cBhvr>
                                      <p:to>
                                        <p:strVal val="visible"/>
                                      </p:to>
                                    </p:set>
                                    <p:animEffect transition="in" filter="fade">
                                      <p:cBhvr>
                                        <p:cTn id="27" dur="500"/>
                                        <p:tgtEl>
                                          <p:spTgt spid="133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316"/>
                                        </p:tgtEl>
                                        <p:attrNameLst>
                                          <p:attrName>style.visibility</p:attrName>
                                        </p:attrNameLst>
                                      </p:cBhvr>
                                      <p:to>
                                        <p:strVal val="visible"/>
                                      </p:to>
                                    </p:set>
                                    <p:animEffect transition="in" filter="fade">
                                      <p:cBhvr>
                                        <p:cTn id="30" dur="500"/>
                                        <p:tgtEl>
                                          <p:spTgt spid="13316"/>
                                        </p:tgtEl>
                                      </p:cBhvr>
                                    </p:animEffect>
                                  </p:childTnLst>
                                </p:cTn>
                              </p:par>
                              <p:par>
                                <p:cTn id="31" presetID="10" presetClass="entr" presetSubtype="0" fill="hold" nodeType="withEffect">
                                  <p:stCondLst>
                                    <p:cond delay="0"/>
                                  </p:stCondLst>
                                  <p:childTnLst>
                                    <p:set>
                                      <p:cBhvr>
                                        <p:cTn id="32" dur="1" fill="hold">
                                          <p:stCondLst>
                                            <p:cond delay="0"/>
                                          </p:stCondLst>
                                        </p:cTn>
                                        <p:tgtEl>
                                          <p:spTgt spid="13325"/>
                                        </p:tgtEl>
                                        <p:attrNameLst>
                                          <p:attrName>style.visibility</p:attrName>
                                        </p:attrNameLst>
                                      </p:cBhvr>
                                      <p:to>
                                        <p:strVal val="visible"/>
                                      </p:to>
                                    </p:set>
                                    <p:animEffect transition="in" filter="fade">
                                      <p:cBhvr>
                                        <p:cTn id="33" dur="500"/>
                                        <p:tgtEl>
                                          <p:spTgt spid="133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314"/>
                                        </p:tgtEl>
                                        <p:attrNameLst>
                                          <p:attrName>style.visibility</p:attrName>
                                        </p:attrNameLst>
                                      </p:cBhvr>
                                      <p:to>
                                        <p:strVal val="visible"/>
                                      </p:to>
                                    </p:set>
                                    <p:animEffect transition="in" filter="fade">
                                      <p:cBhvr>
                                        <p:cTn id="36" dur="500"/>
                                        <p:tgtEl>
                                          <p:spTgt spid="133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326"/>
                                        </p:tgtEl>
                                        <p:attrNameLst>
                                          <p:attrName>style.visibility</p:attrName>
                                        </p:attrNameLst>
                                      </p:cBhvr>
                                      <p:to>
                                        <p:strVal val="visible"/>
                                      </p:to>
                                    </p:set>
                                    <p:animEffect transition="in" filter="fade">
                                      <p:cBhvr>
                                        <p:cTn id="41" dur="500"/>
                                        <p:tgtEl>
                                          <p:spTgt spid="133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327"/>
                                        </p:tgtEl>
                                        <p:attrNameLst>
                                          <p:attrName>style.visibility</p:attrName>
                                        </p:attrNameLst>
                                      </p:cBhvr>
                                      <p:to>
                                        <p:strVal val="visible"/>
                                      </p:to>
                                    </p:set>
                                    <p:animEffect transition="in" filter="fade">
                                      <p:cBhvr>
                                        <p:cTn id="49" dur="500"/>
                                        <p:tgtEl>
                                          <p:spTgt spid="133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324"/>
                                        </p:tgtEl>
                                        <p:attrNameLst>
                                          <p:attrName>style.visibility</p:attrName>
                                        </p:attrNameLst>
                                      </p:cBhvr>
                                      <p:to>
                                        <p:strVal val="visible"/>
                                      </p:to>
                                    </p:set>
                                    <p:animEffect transition="in" filter="fade">
                                      <p:cBhvr>
                                        <p:cTn id="52"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8" grpId="0"/>
      <p:bldP spid="13319" grpId="0" animBg="1"/>
      <p:bldP spid="13326" grpId="0"/>
      <p:bldP spid="13327" grpId="0"/>
      <p:bldP spid="13324"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97" y="949496"/>
            <a:ext cx="9953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38" name="Rectangle 2"/>
          <p:cNvSpPr>
            <a:spLocks/>
          </p:cNvSpPr>
          <p:nvPr/>
        </p:nvSpPr>
        <p:spPr bwMode="auto">
          <a:xfrm>
            <a:off x="2315380" y="2203448"/>
            <a:ext cx="287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400" dirty="0">
                <a:latin typeface="Impact" charset="0"/>
                <a:cs typeface="Georgia" charset="0"/>
                <a:sym typeface="나눔고딕 Bold" charset="0"/>
              </a:rPr>
              <a:t>Bestowing creatorship</a:t>
            </a:r>
            <a:endParaRPr lang="ko-KR" altLang="en-US" sz="2400" dirty="0">
              <a:latin typeface="Impact" charset="0"/>
              <a:cs typeface="Georgia" charset="0"/>
              <a:sym typeface="나눔고딕 Bold"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9019" y="2730952"/>
            <a:ext cx="35599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0" name="Rectangle 4"/>
          <p:cNvSpPr>
            <a:spLocks/>
          </p:cNvSpPr>
          <p:nvPr/>
        </p:nvSpPr>
        <p:spPr bwMode="auto">
          <a:xfrm>
            <a:off x="2152617" y="2976365"/>
            <a:ext cx="2869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400" dirty="0">
                <a:latin typeface="Impact" charset="0"/>
                <a:cs typeface="Georgia" charset="0"/>
                <a:sym typeface="나눔고딕 Bold" charset="0"/>
              </a:rPr>
              <a:t>Qualification to govern </a:t>
            </a:r>
            <a:r>
              <a:rPr lang="en-US" altLang="ko-KR" sz="2400" dirty="0" smtClean="0">
                <a:latin typeface="Impact" charset="0"/>
                <a:cs typeface="Georgia" charset="0"/>
                <a:sym typeface="나눔고딕 Bold" charset="0"/>
              </a:rPr>
              <a:t/>
            </a:r>
            <a:br>
              <a:rPr lang="en-US" altLang="ko-KR" sz="2400" dirty="0" smtClean="0">
                <a:latin typeface="Impact" charset="0"/>
                <a:cs typeface="Georgia" charset="0"/>
                <a:sym typeface="나눔고딕 Bold" charset="0"/>
              </a:rPr>
            </a:br>
            <a:r>
              <a:rPr lang="en-US" altLang="ko-KR" sz="2400" dirty="0" smtClean="0">
                <a:latin typeface="Impact" charset="0"/>
                <a:cs typeface="Georgia" charset="0"/>
                <a:sym typeface="나눔고딕 Bold" charset="0"/>
              </a:rPr>
              <a:t>over </a:t>
            </a:r>
            <a:r>
              <a:rPr lang="en-US" altLang="ko-KR" sz="2400" dirty="0">
                <a:latin typeface="Impact" charset="0"/>
                <a:cs typeface="Georgia" charset="0"/>
                <a:sym typeface="나눔고딕 Bold" charset="0"/>
              </a:rPr>
              <a:t>all things</a:t>
            </a:r>
            <a:endParaRPr lang="ko-KR" altLang="en-US" sz="2400" dirty="0">
              <a:latin typeface="Impact" charset="0"/>
              <a:cs typeface="Georgia" charset="0"/>
              <a:sym typeface="나눔고딕 Bold" charset="0"/>
            </a:endParaRPr>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14127" y="1096097"/>
            <a:ext cx="314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2" name="Rectangle 6"/>
          <p:cNvSpPr>
            <a:spLocks/>
          </p:cNvSpPr>
          <p:nvPr/>
        </p:nvSpPr>
        <p:spPr bwMode="auto">
          <a:xfrm>
            <a:off x="1169621" y="470414"/>
            <a:ext cx="4260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a:latin typeface="Impact" charset="0"/>
                <a:cs typeface="Georgia" charset="0"/>
                <a:sym typeface="나눔고딕 Bold" charset="0"/>
              </a:rPr>
              <a:t>God</a:t>
            </a:r>
            <a:endParaRPr lang="ko-KR" altLang="en-US" sz="2100">
              <a:latin typeface="Impact" charset="0"/>
              <a:cs typeface="Georgia" charset="0"/>
              <a:sym typeface="나눔고딕 Bold" charset="0"/>
            </a:endParaRPr>
          </a:p>
        </p:txBody>
      </p:sp>
      <p:sp>
        <p:nvSpPr>
          <p:cNvPr id="14346" name="AutoShape 10"/>
          <p:cNvSpPr>
            <a:spLocks/>
          </p:cNvSpPr>
          <p:nvPr/>
        </p:nvSpPr>
        <p:spPr bwMode="auto">
          <a:xfrm rot="5400000">
            <a:off x="422504" y="2575096"/>
            <a:ext cx="1790700" cy="1052513"/>
          </a:xfrm>
          <a:prstGeom prst="rightArrow">
            <a:avLst>
              <a:gd name="adj1" fmla="val 52463"/>
              <a:gd name="adj2" fmla="val 37572"/>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grpSp>
        <p:nvGrpSpPr>
          <p:cNvPr id="14347" name="Group 11"/>
          <p:cNvGrpSpPr>
            <a:grpSpLocks/>
          </p:cNvGrpSpPr>
          <p:nvPr/>
        </p:nvGrpSpPr>
        <p:grpSpPr bwMode="auto">
          <a:xfrm>
            <a:off x="953523" y="2181396"/>
            <a:ext cx="723900" cy="1803400"/>
            <a:chOff x="0" y="0"/>
            <a:chExt cx="1216" cy="2272"/>
          </a:xfrm>
        </p:grpSpPr>
        <p:sp>
          <p:nvSpPr>
            <p:cNvPr id="2" name="Line 12"/>
            <p:cNvSpPr>
              <a:spLocks noChangeShapeType="1"/>
            </p:cNvSpPr>
            <p:nvPr/>
          </p:nvSpPr>
          <p:spPr bwMode="auto">
            <a:xfrm>
              <a:off x="36" y="2272"/>
              <a:ext cx="1180"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 name="Line 13"/>
            <p:cNvSpPr>
              <a:spLocks noChangeShapeType="1"/>
            </p:cNvSpPr>
            <p:nvPr/>
          </p:nvSpPr>
          <p:spPr bwMode="auto">
            <a:xfrm>
              <a:off x="0" y="1488"/>
              <a:ext cx="1179"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 name="Line 14"/>
            <p:cNvSpPr>
              <a:spLocks noChangeShapeType="1"/>
            </p:cNvSpPr>
            <p:nvPr/>
          </p:nvSpPr>
          <p:spPr bwMode="auto">
            <a:xfrm>
              <a:off x="36" y="768"/>
              <a:ext cx="1180"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7" name="Line 15"/>
            <p:cNvSpPr>
              <a:spLocks noChangeShapeType="1"/>
            </p:cNvSpPr>
            <p:nvPr/>
          </p:nvSpPr>
          <p:spPr bwMode="auto">
            <a:xfrm>
              <a:off x="27" y="0"/>
              <a:ext cx="1179"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4352" name="Rectangle 16"/>
          <p:cNvSpPr>
            <a:spLocks/>
          </p:cNvSpPr>
          <p:nvPr/>
        </p:nvSpPr>
        <p:spPr bwMode="auto">
          <a:xfrm>
            <a:off x="796819" y="4378627"/>
            <a:ext cx="1085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100" dirty="0">
                <a:latin typeface="Impact" charset="0"/>
                <a:cs typeface="Georgia" charset="0"/>
                <a:sym typeface="나눔고딕 Bold" charset="0"/>
              </a:rPr>
              <a:t>Immature</a:t>
            </a:r>
          </a:p>
          <a:p>
            <a:pPr algn="ctr"/>
            <a:r>
              <a:rPr lang="en-US" altLang="ko-KR" sz="2100" dirty="0">
                <a:latin typeface="Impact" charset="0"/>
                <a:cs typeface="Georgia" charset="0"/>
                <a:sym typeface="나눔고딕 Bold" charset="0"/>
              </a:rPr>
              <a:t>man</a:t>
            </a:r>
            <a:endParaRPr lang="ko-KR" altLang="en-US" sz="2100" dirty="0">
              <a:latin typeface="Impact" charset="0"/>
              <a:cs typeface="Georgia" charset="0"/>
              <a:sym typeface="나눔고딕 Bold" charset="0"/>
            </a:endParaRPr>
          </a:p>
        </p:txBody>
      </p:sp>
      <p:sp>
        <p:nvSpPr>
          <p:cNvPr id="14353" name="Rectangle 17"/>
          <p:cNvSpPr>
            <a:spLocks/>
          </p:cNvSpPr>
          <p:nvPr/>
        </p:nvSpPr>
        <p:spPr bwMode="auto">
          <a:xfrm>
            <a:off x="2761892" y="1481327"/>
            <a:ext cx="1600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400" dirty="0">
                <a:latin typeface="Impact" charset="0"/>
                <a:cs typeface="Georgia" charset="0"/>
                <a:sym typeface="나눔고딕 Bold" charset="0"/>
              </a:rPr>
              <a:t>Interference</a:t>
            </a:r>
            <a:endParaRPr lang="ko-KR" altLang="en-US" sz="2400" dirty="0">
              <a:latin typeface="Impact" charset="0"/>
              <a:cs typeface="Georgia" charset="0"/>
              <a:sym typeface="나눔고딕 Bold" charset="0"/>
            </a:endParaRPr>
          </a:p>
        </p:txBody>
      </p:sp>
      <p:sp>
        <p:nvSpPr>
          <p:cNvPr id="14354" name="Rectangle 18"/>
          <p:cNvSpPr>
            <a:spLocks/>
          </p:cNvSpPr>
          <p:nvPr/>
        </p:nvSpPr>
        <p:spPr bwMode="auto">
          <a:xfrm>
            <a:off x="1725106" y="5176960"/>
            <a:ext cx="3857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ltLang="ko-KR" sz="2000" dirty="0" smtClean="0">
                <a:latin typeface="Impact" charset="0"/>
                <a:cs typeface="Georgia" charset="0"/>
                <a:sym typeface="나눔고딕 Bold" charset="0"/>
              </a:rPr>
              <a:t>God works only through the Principle</a:t>
            </a:r>
            <a:endParaRPr lang="ko-KR" altLang="en-US" sz="2000" dirty="0">
              <a:latin typeface="Impact" charset="0"/>
              <a:cs typeface="Georgia" charset="0"/>
              <a:sym typeface="나눔고딕 Bold" charset="0"/>
            </a:endParaRPr>
          </a:p>
        </p:txBody>
      </p:sp>
      <p:sp>
        <p:nvSpPr>
          <p:cNvPr id="14356" name="Rectangle 20"/>
          <p:cNvSpPr>
            <a:spLocks/>
          </p:cNvSpPr>
          <p:nvPr/>
        </p:nvSpPr>
        <p:spPr bwMode="auto">
          <a:xfrm>
            <a:off x="2063660" y="5479533"/>
            <a:ext cx="30132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000" dirty="0" smtClean="0">
                <a:latin typeface="Impact" charset="0"/>
                <a:cs typeface="Georgia" charset="0"/>
                <a:sym typeface="나눔고딕 Bold" charset="0"/>
              </a:rPr>
              <a:t>God had to be silent because </a:t>
            </a:r>
          </a:p>
          <a:p>
            <a:pPr algn="ctr"/>
            <a:r>
              <a:rPr lang="en-US" altLang="ko-KR" sz="2000" dirty="0" smtClean="0">
                <a:latin typeface="Impact" charset="0"/>
                <a:cs typeface="Georgia" charset="0"/>
                <a:sym typeface="나눔고딕 Bold" charset="0"/>
              </a:rPr>
              <a:t>He gave us responsibility</a:t>
            </a:r>
            <a:endParaRPr lang="ko-KR" altLang="en-US" sz="2000" dirty="0">
              <a:latin typeface="Impact" charset="0"/>
              <a:cs typeface="Georgia" charset="0"/>
              <a:sym typeface="나눔고딕 Bold" charset="0"/>
            </a:endParaRPr>
          </a:p>
        </p:txBody>
      </p:sp>
      <p:sp>
        <p:nvSpPr>
          <p:cNvPr id="5" name="Oval 21"/>
          <p:cNvSpPr>
            <a:spLocks/>
          </p:cNvSpPr>
          <p:nvPr/>
        </p:nvSpPr>
        <p:spPr bwMode="auto">
          <a:xfrm>
            <a:off x="699216" y="4130786"/>
            <a:ext cx="1257300" cy="1098719"/>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65834" y="3983098"/>
            <a:ext cx="1206876" cy="7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185574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500"/>
                                        <p:tgtEl>
                                          <p:spTgt spid="14353"/>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500"/>
                                        <p:tgtEl>
                                          <p:spTgt spid="143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500"/>
                                        <p:tgtEl>
                                          <p:spTgt spid="143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500"/>
                                        <p:tgtEl>
                                          <p:spTgt spid="143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354"/>
                                        </p:tgtEl>
                                        <p:attrNameLst>
                                          <p:attrName>style.visibility</p:attrName>
                                        </p:attrNameLst>
                                      </p:cBhvr>
                                      <p:to>
                                        <p:strVal val="visible"/>
                                      </p:to>
                                    </p:set>
                                    <p:animEffect transition="in" filter="fade">
                                      <p:cBhvr>
                                        <p:cTn id="29" dur="500"/>
                                        <p:tgtEl>
                                          <p:spTgt spid="143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356"/>
                                        </p:tgtEl>
                                        <p:attrNameLst>
                                          <p:attrName>style.visibility</p:attrName>
                                        </p:attrNameLst>
                                      </p:cBhvr>
                                      <p:to>
                                        <p:strVal val="visible"/>
                                      </p:to>
                                    </p:set>
                                    <p:animEffect transition="in" filter="fade">
                                      <p:cBhvr>
                                        <p:cTn id="34"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P spid="14353" grpId="0"/>
      <p:bldP spid="14354" grpId="0"/>
      <p:bldP spid="143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732830" y="632390"/>
            <a:ext cx="482843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latinLnBrk="1"/>
            <a:r>
              <a:rPr lang="en-US" altLang="ko-KR" sz="2500" dirty="0">
                <a:latin typeface="Impact" charset="0"/>
                <a:cs typeface="Georgia" charset="0"/>
              </a:rPr>
              <a:t>Thus, to maintain the </a:t>
            </a:r>
            <a:r>
              <a:rPr lang="en-US" altLang="ko-KR" sz="2500" dirty="0">
                <a:solidFill>
                  <a:srgbClr val="FF0000"/>
                </a:solidFill>
                <a:latin typeface="Impact" charset="0"/>
                <a:cs typeface="Georgia" charset="0"/>
              </a:rPr>
              <a:t>absoluteness </a:t>
            </a:r>
            <a:endParaRPr lang="en-US" altLang="ko-KR" sz="2500" dirty="0" smtClean="0">
              <a:solidFill>
                <a:srgbClr val="FF0000"/>
              </a:solidFill>
              <a:latin typeface="Impact" charset="0"/>
              <a:cs typeface="Georgia" charset="0"/>
            </a:endParaRPr>
          </a:p>
          <a:p>
            <a:pPr algn="ctr" latinLnBrk="1"/>
            <a:r>
              <a:rPr lang="en-US" altLang="ko-KR" sz="2500" dirty="0" smtClean="0">
                <a:solidFill>
                  <a:srgbClr val="FF0000"/>
                </a:solidFill>
                <a:latin typeface="Impact" charset="0"/>
                <a:cs typeface="Georgia" charset="0"/>
              </a:rPr>
              <a:t>and </a:t>
            </a:r>
            <a:r>
              <a:rPr lang="en-US" altLang="ko-KR" sz="2500" dirty="0">
                <a:solidFill>
                  <a:srgbClr val="FF0000"/>
                </a:solidFill>
                <a:latin typeface="Impact" charset="0"/>
                <a:cs typeface="Georgia" charset="0"/>
              </a:rPr>
              <a:t>perfection of the principle</a:t>
            </a:r>
            <a:r>
              <a:rPr lang="en-US" altLang="ko-KR" sz="2500" dirty="0">
                <a:latin typeface="Impact" charset="0"/>
                <a:cs typeface="Georgia" charset="0"/>
              </a:rPr>
              <a:t>, </a:t>
            </a:r>
          </a:p>
          <a:p>
            <a:pPr algn="ctr" latinLnBrk="1"/>
            <a:r>
              <a:rPr lang="en-US" altLang="ko-KR" sz="2500" dirty="0">
                <a:latin typeface="Impact" charset="0"/>
                <a:cs typeface="Georgia" charset="0"/>
              </a:rPr>
              <a:t>for God to remain as the </a:t>
            </a:r>
            <a:r>
              <a:rPr lang="en-US" altLang="ko-KR" sz="2500" dirty="0" smtClean="0">
                <a:solidFill>
                  <a:srgbClr val="FF0000"/>
                </a:solidFill>
                <a:latin typeface="Impact" charset="0"/>
                <a:cs typeface="Georgia" charset="0"/>
              </a:rPr>
              <a:t>Creator</a:t>
            </a:r>
            <a:r>
              <a:rPr lang="en-US" altLang="ko-KR" sz="2500" dirty="0">
                <a:latin typeface="Impact" charset="0"/>
                <a:cs typeface="Georgia" charset="0"/>
              </a:rPr>
              <a:t>, </a:t>
            </a:r>
          </a:p>
          <a:p>
            <a:pPr algn="ctr" latinLnBrk="1"/>
            <a:r>
              <a:rPr lang="en-US" altLang="ko-KR" sz="2500" dirty="0">
                <a:latin typeface="Impact" charset="0"/>
                <a:cs typeface="Georgia" charset="0"/>
              </a:rPr>
              <a:t>and for human beings to </a:t>
            </a:r>
            <a:r>
              <a:rPr lang="en-US" altLang="ko-KR" sz="2500" dirty="0">
                <a:solidFill>
                  <a:srgbClr val="FF0000"/>
                </a:solidFill>
                <a:latin typeface="Impact" charset="0"/>
                <a:cs typeface="Georgia" charset="0"/>
              </a:rPr>
              <a:t>have </a:t>
            </a:r>
            <a:endParaRPr lang="en-US" altLang="ko-KR" sz="2500" dirty="0" smtClean="0">
              <a:solidFill>
                <a:srgbClr val="FF0000"/>
              </a:solidFill>
              <a:latin typeface="Impact" charset="0"/>
              <a:cs typeface="Georgia" charset="0"/>
            </a:endParaRPr>
          </a:p>
          <a:p>
            <a:pPr algn="ctr" latinLnBrk="1"/>
            <a:r>
              <a:rPr lang="en-US" altLang="ko-KR" sz="2500" dirty="0" smtClean="0">
                <a:solidFill>
                  <a:srgbClr val="FF0000"/>
                </a:solidFill>
                <a:latin typeface="Impact" charset="0"/>
                <a:cs typeface="Georgia" charset="0"/>
              </a:rPr>
              <a:t>dominion </a:t>
            </a:r>
            <a:r>
              <a:rPr lang="en-US" altLang="ko-KR" sz="2500" dirty="0">
                <a:solidFill>
                  <a:srgbClr val="FF0000"/>
                </a:solidFill>
                <a:latin typeface="Impact" charset="0"/>
                <a:cs typeface="Georgia" charset="0"/>
              </a:rPr>
              <a:t>over the creation</a:t>
            </a:r>
            <a:r>
              <a:rPr lang="en-US" altLang="ko-KR" sz="2500" dirty="0">
                <a:latin typeface="Impact" charset="0"/>
                <a:cs typeface="Georgia" charset="0"/>
              </a:rPr>
              <a:t>, </a:t>
            </a:r>
          </a:p>
          <a:p>
            <a:pPr algn="ctr" latinLnBrk="1"/>
            <a:endParaRPr lang="en-US" altLang="ko-KR" sz="2500" dirty="0">
              <a:latin typeface="Impact" charset="0"/>
              <a:cs typeface="Georgia" charset="0"/>
            </a:endParaRPr>
          </a:p>
          <a:p>
            <a:pPr algn="ctr" latinLnBrk="1"/>
            <a:r>
              <a:rPr lang="en-US" altLang="ko-KR" sz="2500" b="1" i="1" dirty="0">
                <a:latin typeface="Georgia" charset="0"/>
                <a:cs typeface="Georgia" charset="0"/>
              </a:rPr>
              <a:t>even though God knew about </a:t>
            </a:r>
            <a:r>
              <a:rPr lang="en-US" altLang="ko-KR" sz="2500" b="1" i="1" dirty="0" smtClean="0">
                <a:latin typeface="Georgia" charset="0"/>
                <a:cs typeface="Georgia" charset="0"/>
              </a:rPr>
              <a:t>it, and </a:t>
            </a:r>
            <a:r>
              <a:rPr lang="en-US" altLang="ko-KR" sz="2500" b="1" i="1" dirty="0">
                <a:latin typeface="Georgia" charset="0"/>
                <a:cs typeface="Georgia" charset="0"/>
              </a:rPr>
              <a:t>had the power to stop it, H</a:t>
            </a:r>
            <a:r>
              <a:rPr lang="en-US" altLang="ko-KR" sz="2500" b="1" i="1" dirty="0" smtClean="0">
                <a:latin typeface="Georgia" charset="0"/>
                <a:cs typeface="Georgia" charset="0"/>
              </a:rPr>
              <a:t>e </a:t>
            </a:r>
            <a:r>
              <a:rPr lang="en-US" altLang="ko-KR" sz="2500" b="1" i="1" dirty="0">
                <a:latin typeface="Georgia" charset="0"/>
                <a:cs typeface="Georgia" charset="0"/>
              </a:rPr>
              <a:t>did not interfere in the fallen act.</a:t>
            </a:r>
            <a:endParaRPr lang="ko-KR" altLang="en-US" sz="2500" b="1" i="1" dirty="0">
              <a:latin typeface="Georgia" charset="0"/>
              <a:cs typeface="Georgia" charset="0"/>
            </a:endParaRPr>
          </a:p>
        </p:txBody>
      </p:sp>
    </p:spTree>
    <p:extLst>
      <p:ext uri="{BB962C8B-B14F-4D97-AF65-F5344CB8AC3E}">
        <p14:creationId xmlns:p14="http://schemas.microsoft.com/office/powerpoint/2010/main" val="465325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686106" y="1150605"/>
            <a:ext cx="4776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altLang="ko-KR" sz="3600" dirty="0" smtClean="0">
                <a:latin typeface="Impact" charset="0"/>
                <a:cs typeface="Georgia" charset="0"/>
              </a:rPr>
              <a:t>A great blessing</a:t>
            </a:r>
            <a:endParaRPr lang="en-US" altLang="ko-KR" sz="3600" dirty="0">
              <a:latin typeface="Impact" charset="0"/>
              <a:cs typeface="Georgia" charset="0"/>
            </a:endParaRPr>
          </a:p>
        </p:txBody>
      </p:sp>
      <p:sp>
        <p:nvSpPr>
          <p:cNvPr id="15363" name="Rectangle 3"/>
          <p:cNvSpPr>
            <a:spLocks/>
          </p:cNvSpPr>
          <p:nvPr/>
        </p:nvSpPr>
        <p:spPr bwMode="auto">
          <a:xfrm>
            <a:off x="686106" y="2706355"/>
            <a:ext cx="4776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altLang="ko-KR" sz="2800" dirty="0" smtClean="0">
                <a:latin typeface="Impact" charset="0"/>
                <a:cs typeface="Georgia" charset="0"/>
                <a:sym typeface="나눔고딕 Bold" charset="0"/>
              </a:rPr>
              <a:t>Grateful that God did not intervene</a:t>
            </a:r>
            <a:endParaRPr lang="ko-KR" altLang="en-US" sz="2800" dirty="0">
              <a:latin typeface="Impact" charset="0"/>
              <a:cs typeface="Georgia" charset="0"/>
              <a:sym typeface="나눔고딕 Bold" charset="0"/>
            </a:endParaRPr>
          </a:p>
        </p:txBody>
      </p:sp>
      <p:sp>
        <p:nvSpPr>
          <p:cNvPr id="15364" name="Rectangle 4"/>
          <p:cNvSpPr>
            <a:spLocks/>
          </p:cNvSpPr>
          <p:nvPr/>
        </p:nvSpPr>
        <p:spPr bwMode="auto">
          <a:xfrm>
            <a:off x="686106" y="3849355"/>
            <a:ext cx="4776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altLang="ko-KR" sz="2800" dirty="0" smtClean="0">
                <a:latin typeface="Impact" charset="0"/>
                <a:cs typeface="Georgia" charset="0"/>
                <a:sym typeface="나눔고딕 Bold" charset="0"/>
              </a:rPr>
              <a:t>Want to fulfill our responsibility</a:t>
            </a:r>
            <a:endParaRPr lang="ko-KR" altLang="en-US" sz="2800" dirty="0">
              <a:latin typeface="Impact" charset="0"/>
              <a:cs typeface="Georgia" charset="0"/>
              <a:sym typeface="나눔고딕 Bold" charset="0"/>
            </a:endParaRPr>
          </a:p>
        </p:txBody>
      </p:sp>
      <p:sp>
        <p:nvSpPr>
          <p:cNvPr id="15365" name="AutoShape 5"/>
          <p:cNvSpPr>
            <a:spLocks/>
          </p:cNvSpPr>
          <p:nvPr/>
        </p:nvSpPr>
        <p:spPr bwMode="auto">
          <a:xfrm>
            <a:off x="682335" y="1042655"/>
            <a:ext cx="4767263" cy="1098550"/>
          </a:xfrm>
          <a:prstGeom prst="roundRect">
            <a:avLst>
              <a:gd name="adj" fmla="val 8667"/>
            </a:avLst>
          </a:prstGeom>
          <a:noFill/>
          <a:ln w="1016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
        <p:nvSpPr>
          <p:cNvPr id="15366" name="AutoShape 6"/>
          <p:cNvSpPr>
            <a:spLocks/>
          </p:cNvSpPr>
          <p:nvPr/>
        </p:nvSpPr>
        <p:spPr bwMode="auto">
          <a:xfrm>
            <a:off x="572798" y="2458705"/>
            <a:ext cx="4981575" cy="933450"/>
          </a:xfrm>
          <a:prstGeom prst="roundRect">
            <a:avLst>
              <a:gd name="adj" fmla="val 10204"/>
            </a:avLst>
          </a:prstGeom>
          <a:noFill/>
          <a:ln w="1016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
        <p:nvSpPr>
          <p:cNvPr id="15367" name="AutoShape 7"/>
          <p:cNvSpPr>
            <a:spLocks/>
          </p:cNvSpPr>
          <p:nvPr/>
        </p:nvSpPr>
        <p:spPr bwMode="auto">
          <a:xfrm>
            <a:off x="572798" y="3716005"/>
            <a:ext cx="4981575" cy="1098550"/>
          </a:xfrm>
          <a:prstGeom prst="roundRect">
            <a:avLst>
              <a:gd name="adj" fmla="val 8667"/>
            </a:avLst>
          </a:prstGeom>
          <a:noFill/>
          <a:ln w="1016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ko-KR" altLang="en-US">
              <a:latin typeface="Georgia" charset="0"/>
              <a:cs typeface="Georgia" charset="0"/>
            </a:endParaRPr>
          </a:p>
        </p:txBody>
      </p:sp>
    </p:spTree>
    <p:extLst>
      <p:ext uri="{BB962C8B-B14F-4D97-AF65-F5344CB8AC3E}">
        <p14:creationId xmlns:p14="http://schemas.microsoft.com/office/powerpoint/2010/main" val="4118189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fade">
                                      <p:cBhvr>
                                        <p:cTn id="10" dur="500"/>
                                        <p:tgtEl>
                                          <p:spTgt spid="15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animEffect transition="in" filter="fade">
                                      <p:cBhvr>
                                        <p:cTn id="15" dur="500"/>
                                        <p:tgtEl>
                                          <p:spTgt spid="153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fade">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6" grpId="0" animBg="1"/>
      <p:bldP spid="153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449900" y="-4346"/>
            <a:ext cx="5072107" cy="7710051"/>
          </a:xfrm>
          <a:prstGeom prst="rect">
            <a:avLst/>
          </a:prstGeom>
          <a:ln/>
          <a:effectLst>
            <a:glow rad="495300">
              <a:schemeClr val="accent1">
                <a:lumMod val="20000"/>
                <a:lumOff val="80000"/>
                <a:alpha val="39000"/>
              </a:schemeClr>
            </a:glow>
            <a:softEdge rad="533400"/>
          </a:effectLst>
        </p:spPr>
        <p:style>
          <a:lnRef idx="2">
            <a:schemeClr val="accent3"/>
          </a:lnRef>
          <a:fillRef idx="1">
            <a:schemeClr val="lt1"/>
          </a:fillRef>
          <a:effectRef idx="0">
            <a:schemeClr val="accent3"/>
          </a:effectRef>
          <a:fontRef idx="minor">
            <a:schemeClr val="dk1"/>
          </a:fontRef>
        </p:style>
      </p:pic>
      <p:sp>
        <p:nvSpPr>
          <p:cNvPr id="3" name="Content Placeholder 2"/>
          <p:cNvSpPr>
            <a:spLocks noGrp="1"/>
          </p:cNvSpPr>
          <p:nvPr>
            <p:ph idx="1"/>
          </p:nvPr>
        </p:nvSpPr>
        <p:spPr>
          <a:xfrm>
            <a:off x="457200" y="550959"/>
            <a:ext cx="4948273" cy="2471642"/>
          </a:xfrm>
        </p:spPr>
        <p:txBody>
          <a:bodyPr/>
          <a:lstStyle/>
          <a:p>
            <a:pPr marL="0" indent="0" algn="ctr"/>
            <a:r>
              <a:rPr lang="en-US" dirty="0" smtClean="0">
                <a:latin typeface="Impact" charset="0"/>
                <a:ea typeface="Georgia" charset="0"/>
              </a:rPr>
              <a:t>All cultures teach that something is wrong and this world has to end.</a:t>
            </a:r>
          </a:p>
          <a:p>
            <a:pPr marL="0" indent="0" algn="ctr"/>
            <a:r>
              <a:rPr lang="en-US" dirty="0" smtClean="0">
                <a:latin typeface="Impact" charset="0"/>
                <a:ea typeface="Georgia" charset="0"/>
              </a:rPr>
              <a:t>What does this tell us?</a:t>
            </a:r>
          </a:p>
        </p:txBody>
      </p:sp>
    </p:spTree>
    <p:extLst>
      <p:ext uri="{BB962C8B-B14F-4D97-AF65-F5344CB8AC3E}">
        <p14:creationId xmlns:p14="http://schemas.microsoft.com/office/powerpoint/2010/main" val="28312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449900" y="-4346"/>
            <a:ext cx="5072107" cy="7710051"/>
          </a:xfrm>
          <a:prstGeom prst="rect">
            <a:avLst/>
          </a:prstGeom>
          <a:ln/>
          <a:effectLst>
            <a:glow rad="495300">
              <a:schemeClr val="accent1">
                <a:lumMod val="20000"/>
                <a:lumOff val="80000"/>
                <a:alpha val="39000"/>
              </a:schemeClr>
            </a:glow>
            <a:softEdge rad="533400"/>
          </a:effectLst>
        </p:spPr>
        <p:style>
          <a:lnRef idx="2">
            <a:schemeClr val="accent3"/>
          </a:lnRef>
          <a:fillRef idx="1">
            <a:schemeClr val="lt1"/>
          </a:fillRef>
          <a:effectRef idx="0">
            <a:schemeClr val="accent3"/>
          </a:effectRef>
          <a:fontRef idx="minor">
            <a:schemeClr val="dk1"/>
          </a:fontRef>
        </p:style>
      </p:pic>
      <p:sp>
        <p:nvSpPr>
          <p:cNvPr id="3074" name="Content Placeholder 2"/>
          <p:cNvSpPr>
            <a:spLocks noGrp="1"/>
          </p:cNvSpPr>
          <p:nvPr>
            <p:ph idx="1"/>
          </p:nvPr>
        </p:nvSpPr>
        <p:spPr bwMode="auto">
          <a:xfrm>
            <a:off x="638460" y="727075"/>
            <a:ext cx="4870847" cy="2051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405" tIns="19202" rIns="38405" bIns="19202" numCol="1" anchor="t" anchorCtr="0" compatLnSpc="1">
            <a:prstTxWarp prst="textNoShape">
              <a:avLst/>
            </a:prstTxWarp>
            <a:normAutofit fontScale="85000" lnSpcReduction="10000"/>
          </a:bodyPr>
          <a:lstStyle/>
          <a:p>
            <a:pPr marL="0" indent="0" algn="ctr">
              <a:buNone/>
            </a:pPr>
            <a:r>
              <a:rPr lang="en-US" dirty="0">
                <a:latin typeface="Impact" charset="0"/>
                <a:ea typeface="Georgia" charset="0"/>
              </a:rPr>
              <a:t>Now we have to ask why God, who must have known about the fallen acts of the first human ancestors, did not intervene to prevent the act of the fall. </a:t>
            </a:r>
          </a:p>
        </p:txBody>
      </p:sp>
    </p:spTree>
    <p:extLst>
      <p:ext uri="{BB962C8B-B14F-4D97-AF65-F5344CB8AC3E}">
        <p14:creationId xmlns:p14="http://schemas.microsoft.com/office/powerpoint/2010/main" val="12577812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449900" y="-4346"/>
            <a:ext cx="5072107" cy="7710051"/>
          </a:xfrm>
          <a:prstGeom prst="rect">
            <a:avLst/>
          </a:prstGeom>
          <a:ln/>
          <a:effectLst>
            <a:glow rad="495300">
              <a:schemeClr val="accent1">
                <a:lumMod val="20000"/>
                <a:lumOff val="80000"/>
                <a:alpha val="39000"/>
              </a:schemeClr>
            </a:glow>
            <a:softEdge rad="533400"/>
          </a:effectLst>
        </p:spPr>
        <p:style>
          <a:lnRef idx="2">
            <a:schemeClr val="accent3"/>
          </a:lnRef>
          <a:fillRef idx="1">
            <a:schemeClr val="lt1"/>
          </a:fillRef>
          <a:effectRef idx="0">
            <a:schemeClr val="accent3"/>
          </a:effectRef>
          <a:fontRef idx="minor">
            <a:schemeClr val="dk1"/>
          </a:fontRef>
        </p:style>
      </p:pic>
      <p:sp>
        <p:nvSpPr>
          <p:cNvPr id="4098" name="Content Placeholder 2"/>
          <p:cNvSpPr>
            <a:spLocks noGrp="1"/>
          </p:cNvSpPr>
          <p:nvPr>
            <p:ph idx="1"/>
          </p:nvPr>
        </p:nvSpPr>
        <p:spPr bwMode="auto">
          <a:xfrm>
            <a:off x="635000" y="650651"/>
            <a:ext cx="4870847" cy="2051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405" tIns="19202" rIns="38405" bIns="19202" numCol="1" anchor="t" anchorCtr="0" compatLnSpc="1">
            <a:prstTxWarp prst="textNoShape">
              <a:avLst/>
            </a:prstTxWarp>
            <a:normAutofit fontScale="85000" lnSpcReduction="20000"/>
          </a:bodyPr>
          <a:lstStyle/>
          <a:p>
            <a:pPr marL="0" indent="0" algn="ctr">
              <a:buNone/>
            </a:pPr>
            <a:r>
              <a:rPr lang="en-US" dirty="0">
                <a:latin typeface="Impact" charset="0"/>
                <a:ea typeface="ヒラギノ角ゴ ProN W3" charset="0"/>
                <a:cs typeface="Georgia" charset="0"/>
              </a:rPr>
              <a:t>If God had stepped in at the moment before the first human ancestors fell, there would be no human fall and humankind would not have to live in pain, in the midst of crimes and wars.</a:t>
            </a:r>
          </a:p>
          <a:p>
            <a:pPr marL="0" indent="0" algn="ctr"/>
            <a:endParaRPr lang="en-US" dirty="0">
              <a:latin typeface="Impact" charset="0"/>
              <a:ea typeface="ヒラギノ角ゴ ProN W3" charset="0"/>
              <a:cs typeface="Georgia" charset="0"/>
            </a:endParaRPr>
          </a:p>
        </p:txBody>
      </p:sp>
    </p:spTree>
    <p:extLst>
      <p:ext uri="{BB962C8B-B14F-4D97-AF65-F5344CB8AC3E}">
        <p14:creationId xmlns:p14="http://schemas.microsoft.com/office/powerpoint/2010/main" val="2184678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449900" y="-4346"/>
            <a:ext cx="5072107" cy="7710051"/>
          </a:xfrm>
          <a:prstGeom prst="rect">
            <a:avLst/>
          </a:prstGeom>
          <a:ln/>
          <a:effectLst>
            <a:glow rad="495300">
              <a:schemeClr val="accent1">
                <a:lumMod val="20000"/>
                <a:lumOff val="80000"/>
                <a:alpha val="39000"/>
              </a:schemeClr>
            </a:glow>
            <a:softEdge rad="533400"/>
          </a:effectLst>
        </p:spPr>
        <p:style>
          <a:lnRef idx="2">
            <a:schemeClr val="accent3"/>
          </a:lnRef>
          <a:fillRef idx="1">
            <a:schemeClr val="lt1"/>
          </a:fillRef>
          <a:effectRef idx="0">
            <a:schemeClr val="accent3"/>
          </a:effectRef>
          <a:fontRef idx="minor">
            <a:schemeClr val="dk1"/>
          </a:fontRef>
        </p:style>
      </p:pic>
      <p:sp>
        <p:nvSpPr>
          <p:cNvPr id="3" name="Content Placeholder 2"/>
          <p:cNvSpPr>
            <a:spLocks noGrp="1"/>
          </p:cNvSpPr>
          <p:nvPr>
            <p:ph idx="1"/>
          </p:nvPr>
        </p:nvSpPr>
        <p:spPr bwMode="auto">
          <a:xfrm>
            <a:off x="241300" y="389181"/>
            <a:ext cx="5787033" cy="25826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405" tIns="19202" rIns="38405" bIns="19202" numCol="1" anchor="t" anchorCtr="0" compatLnSpc="1">
            <a:prstTxWarp prst="textNoShape">
              <a:avLst/>
            </a:prstTxWarp>
            <a:normAutofit fontScale="77500" lnSpcReduction="20000"/>
          </a:bodyPr>
          <a:lstStyle/>
          <a:p>
            <a:pPr marL="0" indent="0" algn="ctr">
              <a:lnSpc>
                <a:spcPct val="120000"/>
              </a:lnSpc>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altLang="ko-KR" dirty="0">
                <a:latin typeface="Impact" charset="0"/>
                <a:ea typeface="ヒラギノ角ゴ ProN W3" charset="0"/>
                <a:cs typeface="Georgia" charset="0"/>
                <a:sym typeface="나눔명조 Bold" charset="0"/>
              </a:rPr>
              <a:t>Was the </a:t>
            </a:r>
            <a:r>
              <a:rPr lang="en-US" altLang="ko-KR" dirty="0" smtClean="0">
                <a:latin typeface="Impact" charset="0"/>
                <a:ea typeface="ヒラギノ角ゴ ProN W3" charset="0"/>
                <a:cs typeface="Georgia" charset="0"/>
                <a:sym typeface="나눔명조 Bold" charset="0"/>
              </a:rPr>
              <a:t>human Fall part </a:t>
            </a:r>
            <a:r>
              <a:rPr lang="en-US" altLang="ko-KR" dirty="0">
                <a:latin typeface="Impact" charset="0"/>
                <a:ea typeface="ヒラギノ角ゴ ProN W3" charset="0"/>
                <a:cs typeface="Georgia" charset="0"/>
                <a:sym typeface="나눔명조 Bold" charset="0"/>
              </a:rPr>
              <a:t>of God’s plan?</a:t>
            </a:r>
          </a:p>
          <a:p>
            <a:pPr marL="0" indent="0" algn="ctr">
              <a:lnSpc>
                <a:spcPct val="120000"/>
              </a:lnSpc>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altLang="ko-KR" dirty="0">
                <a:latin typeface="Impact" charset="0"/>
                <a:ea typeface="ヒラギノ角ゴ ProN W3" charset="0"/>
                <a:cs typeface="Georgia" charset="0"/>
                <a:sym typeface="나눔명조 Bold" charset="0"/>
              </a:rPr>
              <a:t>Is that why God did not block it even when </a:t>
            </a:r>
            <a:r>
              <a:rPr lang="en-US" altLang="ko-KR" dirty="0" smtClean="0">
                <a:latin typeface="Impact" charset="0"/>
                <a:ea typeface="ヒラギノ角ゴ ProN W3" charset="0"/>
                <a:cs typeface="Georgia" charset="0"/>
                <a:sym typeface="나눔명조 Bold" charset="0"/>
              </a:rPr>
              <a:t>He </a:t>
            </a:r>
            <a:r>
              <a:rPr lang="en-US" altLang="ko-KR" dirty="0">
                <a:latin typeface="Impact" charset="0"/>
                <a:ea typeface="ヒラギノ角ゴ ProN W3" charset="0"/>
                <a:cs typeface="Georgia" charset="0"/>
                <a:sym typeface="나눔명조 Bold" charset="0"/>
              </a:rPr>
              <a:t>knew of it</a:t>
            </a:r>
            <a:r>
              <a:rPr lang="en-US" altLang="ko-KR" dirty="0" smtClean="0">
                <a:latin typeface="Impact" charset="0"/>
                <a:ea typeface="ヒラギノ角ゴ ProN W3" charset="0"/>
                <a:cs typeface="Georgia" charset="0"/>
                <a:sym typeface="나눔명조 Bold" charset="0"/>
              </a:rPr>
              <a:t>?</a:t>
            </a:r>
            <a:endParaRPr lang="en-US" altLang="ko-KR" dirty="0">
              <a:latin typeface="Impact" charset="0"/>
              <a:ea typeface="ヒラギノ角ゴ ProN W3" charset="0"/>
              <a:cs typeface="Georgia" charset="0"/>
              <a:sym typeface="나눔명조 Bold" charset="0"/>
            </a:endParaRPr>
          </a:p>
          <a:p>
            <a:pPr marL="0" indent="0" algn="ctr">
              <a:lnSpc>
                <a:spcPct val="120000"/>
              </a:lnSpc>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altLang="ko-KR" dirty="0">
                <a:latin typeface="Impact" charset="0"/>
                <a:ea typeface="ヒラギノ角ゴ ProN W3" charset="0"/>
                <a:cs typeface="Georgia" charset="0"/>
                <a:sym typeface="나눔명조 Bold" charset="0"/>
              </a:rPr>
              <a:t>“But of the tree of the knowledge of good and evil you shall not eat, for in the day that you eat of it, you shall die.” Gen </a:t>
            </a:r>
            <a:r>
              <a:rPr lang="en-US" altLang="ko-KR" dirty="0" smtClean="0">
                <a:latin typeface="Impact" charset="0"/>
                <a:ea typeface="ヒラギノ角ゴ ProN W3" charset="0"/>
                <a:cs typeface="Georgia" charset="0"/>
                <a:sym typeface="나눔명조 Bold" charset="0"/>
              </a:rPr>
              <a:t>2:17</a:t>
            </a:r>
            <a:endParaRPr lang="ko-KR" altLang="en-US" dirty="0">
              <a:latin typeface="Impact" charset="0"/>
              <a:ea typeface="ヒラギノ角ゴ ProN W3" charset="0"/>
              <a:cs typeface="Georgia" charset="0"/>
              <a:sym typeface="나눔명조 Bold" charset="0"/>
            </a:endParaRPr>
          </a:p>
        </p:txBody>
      </p:sp>
    </p:spTree>
    <p:extLst>
      <p:ext uri="{BB962C8B-B14F-4D97-AF65-F5344CB8AC3E}">
        <p14:creationId xmlns:p14="http://schemas.microsoft.com/office/powerpoint/2010/main" val="692882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a:off x="386358" y="478790"/>
            <a:ext cx="52119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altLang="ko-KR" sz="2400" dirty="0">
                <a:latin typeface="Impact" charset="0"/>
                <a:cs typeface="Georgia" charset="0"/>
                <a:sym typeface="나눔고딕 Bold" charset="0"/>
              </a:rPr>
              <a:t>1) To Maintain the Absoluteness and Perfection of the Principle of Creation</a:t>
            </a:r>
            <a:endParaRPr lang="ko-KR" altLang="en-US" sz="2400" dirty="0">
              <a:latin typeface="Impact" charset="0"/>
              <a:cs typeface="Georgia" charset="0"/>
              <a:sym typeface="나눔고딕 Bold"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9981" r="79666"/>
          <a:stretch>
            <a:fillRect/>
          </a:stretch>
        </p:blipFill>
        <p:spPr bwMode="auto">
          <a:xfrm>
            <a:off x="2987278" y="3032919"/>
            <a:ext cx="266700" cy="22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48" name="Rectangle 4"/>
          <p:cNvSpPr>
            <a:spLocks/>
          </p:cNvSpPr>
          <p:nvPr/>
        </p:nvSpPr>
        <p:spPr bwMode="auto">
          <a:xfrm>
            <a:off x="1977033" y="1851368"/>
            <a:ext cx="4260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b="1">
                <a:latin typeface="Impact" charset="0"/>
                <a:cs typeface="Georgia" charset="0"/>
                <a:sym typeface="나눔고딕 Bold" charset="0"/>
              </a:rPr>
              <a:t>God</a:t>
            </a:r>
            <a:endParaRPr lang="ko-KR" altLang="en-US" sz="2100" b="1">
              <a:latin typeface="Impact" charset="0"/>
              <a:cs typeface="Georgia" charset="0"/>
              <a:sym typeface="나눔고딕 Bold" charset="0"/>
            </a:endParaRPr>
          </a:p>
        </p:txBody>
      </p:sp>
      <p:pic>
        <p:nvPicPr>
          <p:cNvPr id="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086" y="2386013"/>
            <a:ext cx="175498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49" name="Rectangle 6"/>
          <p:cNvSpPr>
            <a:spLocks/>
          </p:cNvSpPr>
          <p:nvPr/>
        </p:nvSpPr>
        <p:spPr bwMode="auto">
          <a:xfrm>
            <a:off x="1687116" y="2538268"/>
            <a:ext cx="10469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1900" dirty="0">
                <a:latin typeface="Impact" charset="0"/>
                <a:cs typeface="Georgia" charset="0"/>
                <a:sym typeface="나눔고딕 Bold" charset="0"/>
              </a:rPr>
              <a:t>Perfection</a:t>
            </a:r>
            <a:endParaRPr lang="ko-KR" altLang="en-US" sz="1900" dirty="0">
              <a:latin typeface="Impact" charset="0"/>
              <a:cs typeface="Georgia" charset="0"/>
              <a:sym typeface="나눔고딕 Bold" charset="0"/>
            </a:endParaRPr>
          </a:p>
        </p:txBody>
      </p:sp>
      <p:pic>
        <p:nvPicPr>
          <p:cNvPr id="615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308" y="5208588"/>
            <a:ext cx="1117005" cy="8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51" name="Rectangle 8"/>
          <p:cNvSpPr>
            <a:spLocks/>
          </p:cNvSpPr>
          <p:nvPr/>
        </p:nvSpPr>
        <p:spPr bwMode="auto">
          <a:xfrm>
            <a:off x="1802011" y="5327541"/>
            <a:ext cx="774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dirty="0">
                <a:latin typeface="Impact" charset="0"/>
                <a:cs typeface="Georgia" charset="0"/>
                <a:sym typeface="나눔고딕 Bold" charset="0"/>
              </a:rPr>
              <a:t>Human</a:t>
            </a:r>
          </a:p>
          <a:p>
            <a:r>
              <a:rPr lang="en-US" altLang="ko-KR" sz="2100" dirty="0">
                <a:latin typeface="Impact" charset="0"/>
                <a:cs typeface="Georgia" charset="0"/>
                <a:sym typeface="나눔고딕 Bold" charset="0"/>
              </a:rPr>
              <a:t>Beings</a:t>
            </a:r>
            <a:endParaRPr lang="ko-KR" altLang="en-US" sz="2100" dirty="0">
              <a:latin typeface="Impact" charset="0"/>
              <a:cs typeface="Georgia" charset="0"/>
              <a:sym typeface="나눔고딕 Bold" charset="0"/>
            </a:endParaRPr>
          </a:p>
        </p:txBody>
      </p:sp>
      <p:sp>
        <p:nvSpPr>
          <p:cNvPr id="6153" name="AutoShape 9"/>
          <p:cNvSpPr>
            <a:spLocks/>
          </p:cNvSpPr>
          <p:nvPr/>
        </p:nvSpPr>
        <p:spPr bwMode="auto">
          <a:xfrm rot="-5400000">
            <a:off x="1137047" y="3737769"/>
            <a:ext cx="2033588" cy="661988"/>
          </a:xfrm>
          <a:prstGeom prst="rightArrow">
            <a:avLst>
              <a:gd name="adj1" fmla="val 53250"/>
              <a:gd name="adj2" fmla="val 34015"/>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grpSp>
        <p:nvGrpSpPr>
          <p:cNvPr id="6154" name="Group 10"/>
          <p:cNvGrpSpPr>
            <a:grpSpLocks/>
          </p:cNvGrpSpPr>
          <p:nvPr/>
        </p:nvGrpSpPr>
        <p:grpSpPr bwMode="auto">
          <a:xfrm>
            <a:off x="1841897" y="3027363"/>
            <a:ext cx="620316" cy="2129632"/>
            <a:chOff x="0" y="0"/>
            <a:chExt cx="1042" cy="1432"/>
          </a:xfrm>
        </p:grpSpPr>
        <p:sp>
          <p:nvSpPr>
            <p:cNvPr id="3" name="Line 11"/>
            <p:cNvSpPr>
              <a:spLocks noChangeShapeType="1"/>
            </p:cNvSpPr>
            <p:nvPr/>
          </p:nvSpPr>
          <p:spPr bwMode="auto">
            <a:xfrm>
              <a:off x="0" y="1432"/>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 name="Line 12"/>
            <p:cNvSpPr>
              <a:spLocks noChangeShapeType="1"/>
            </p:cNvSpPr>
            <p:nvPr/>
          </p:nvSpPr>
          <p:spPr bwMode="auto">
            <a:xfrm>
              <a:off x="0" y="96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Line 13"/>
            <p:cNvSpPr>
              <a:spLocks noChangeShapeType="1"/>
            </p:cNvSpPr>
            <p:nvPr/>
          </p:nvSpPr>
          <p:spPr bwMode="auto">
            <a:xfrm>
              <a:off x="0" y="48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162" name="Line 14"/>
            <p:cNvSpPr>
              <a:spLocks noChangeShapeType="1"/>
            </p:cNvSpPr>
            <p:nvPr/>
          </p:nvSpPr>
          <p:spPr bwMode="auto">
            <a:xfrm>
              <a:off x="0" y="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6159" name="Rectangle 15"/>
          <p:cNvSpPr>
            <a:spLocks/>
          </p:cNvSpPr>
          <p:nvPr/>
        </p:nvSpPr>
        <p:spPr bwMode="auto">
          <a:xfrm>
            <a:off x="299095" y="3798600"/>
            <a:ext cx="14106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altLang="ko-KR" sz="1900">
                <a:latin typeface="Impact" charset="0"/>
                <a:cs typeface="Georgia" charset="0"/>
              </a:rPr>
              <a:t>Human </a:t>
            </a:r>
          </a:p>
          <a:p>
            <a:pPr algn="r"/>
            <a:r>
              <a:rPr lang="en-US" altLang="ko-KR" sz="1900">
                <a:latin typeface="Impact" charset="0"/>
                <a:cs typeface="Georgia" charset="0"/>
              </a:rPr>
              <a:t>responsibility</a:t>
            </a:r>
            <a:endParaRPr lang="ko-KR" altLang="en-US" sz="1900">
              <a:latin typeface="Impact" charset="0"/>
              <a:cs typeface="Georgia" charset="0"/>
            </a:endParaRPr>
          </a:p>
        </p:txBody>
      </p:sp>
      <p:sp>
        <p:nvSpPr>
          <p:cNvPr id="6160" name="Rectangle 16"/>
          <p:cNvSpPr>
            <a:spLocks/>
          </p:cNvSpPr>
          <p:nvPr/>
        </p:nvSpPr>
        <p:spPr bwMode="auto">
          <a:xfrm>
            <a:off x="3573135" y="2022211"/>
            <a:ext cx="1547956" cy="74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30000"/>
              </a:lnSpc>
            </a:pPr>
            <a:r>
              <a:rPr lang="en-US" altLang="ko-KR" sz="1900" dirty="0">
                <a:latin typeface="Impact" charset="0"/>
                <a:cs typeface="Georgia" charset="0"/>
                <a:sym typeface="나눔고딕 Bold" charset="0"/>
              </a:rPr>
              <a:t>Creative </a:t>
            </a:r>
            <a:r>
              <a:rPr lang="en-US" altLang="ko-KR" sz="1900" dirty="0" smtClean="0">
                <a:latin typeface="Impact" charset="0"/>
                <a:cs typeface="Georgia" charset="0"/>
                <a:sym typeface="나눔고딕 Bold" charset="0"/>
              </a:rPr>
              <a:t>nature</a:t>
            </a:r>
          </a:p>
          <a:p>
            <a:pPr>
              <a:lnSpc>
                <a:spcPct val="130000"/>
              </a:lnSpc>
            </a:pPr>
            <a:r>
              <a:rPr lang="en-US" altLang="ko-KR" sz="1900" dirty="0" smtClean="0">
                <a:latin typeface="Impact" charset="0"/>
                <a:cs typeface="Georgia" charset="0"/>
                <a:sym typeface="나눔고딕 Bold" charset="0"/>
              </a:rPr>
              <a:t>Governance </a:t>
            </a:r>
            <a:endParaRPr lang="ko-KR" altLang="en-US" sz="1900" dirty="0" smtClean="0">
              <a:latin typeface="Impact" charset="0"/>
              <a:cs typeface="Georgia" charset="0"/>
              <a:sym typeface="나눔고딕 Bold" charset="0"/>
            </a:endParaRPr>
          </a:p>
        </p:txBody>
      </p:sp>
      <p:sp>
        <p:nvSpPr>
          <p:cNvPr id="6163" name="Rectangle 19"/>
          <p:cNvSpPr>
            <a:spLocks/>
          </p:cNvSpPr>
          <p:nvPr/>
        </p:nvSpPr>
        <p:spPr bwMode="auto">
          <a:xfrm rot="5400000">
            <a:off x="1783060" y="4063063"/>
            <a:ext cx="21113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altLang="ko-KR" sz="1900" dirty="0">
                <a:latin typeface="Impact" charset="0"/>
                <a:cs typeface="Georgia" charset="0"/>
              </a:rPr>
              <a:t>Period of Growth</a:t>
            </a:r>
          </a:p>
        </p:txBody>
      </p:sp>
      <p:sp>
        <p:nvSpPr>
          <p:cNvPr id="6164" name="Rectangle 20"/>
          <p:cNvSpPr>
            <a:spLocks/>
          </p:cNvSpPr>
          <p:nvPr/>
        </p:nvSpPr>
        <p:spPr bwMode="auto">
          <a:xfrm>
            <a:off x="3302794" y="3079032"/>
            <a:ext cx="2538413" cy="226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marL="288036" indent="-288036">
              <a:lnSpc>
                <a:spcPct val="130000"/>
              </a:lnSpc>
              <a:buFont typeface="Arial" charset="0"/>
              <a:buChar char="•"/>
            </a:pPr>
            <a:r>
              <a:rPr lang="en-US" altLang="ko-KR" sz="1900" dirty="0">
                <a:latin typeface="Impact" charset="0"/>
                <a:cs typeface="Georgia" charset="0"/>
              </a:rPr>
              <a:t>Indirect dominion</a:t>
            </a:r>
            <a:r>
              <a:rPr lang="en-US" altLang="ko-KR" sz="1900" dirty="0">
                <a:latin typeface="Impact" charset="0"/>
                <a:cs typeface="Georgia" charset="0"/>
                <a:sym typeface="나눔고딕 Bold" charset="0"/>
              </a:rPr>
              <a:t>,</a:t>
            </a:r>
          </a:p>
          <a:p>
            <a:pPr marL="288036" indent="-288036">
              <a:lnSpc>
                <a:spcPct val="130000"/>
              </a:lnSpc>
              <a:buFont typeface="Arial" charset="0"/>
              <a:buChar char="•"/>
            </a:pPr>
            <a:r>
              <a:rPr lang="en-US" altLang="ko-KR" sz="1900" dirty="0">
                <a:latin typeface="Impact" charset="0"/>
                <a:cs typeface="Georgia" charset="0"/>
              </a:rPr>
              <a:t>Dominion based on accomplishments </a:t>
            </a:r>
          </a:p>
          <a:p>
            <a:pPr marL="288036" indent="-288036">
              <a:lnSpc>
                <a:spcPct val="130000"/>
              </a:lnSpc>
              <a:buFont typeface="Arial" charset="0"/>
              <a:buChar char="•"/>
            </a:pPr>
            <a:r>
              <a:rPr lang="en-US" altLang="ko-KR" sz="1900" dirty="0">
                <a:latin typeface="Impact" charset="0"/>
                <a:cs typeface="Georgia" charset="0"/>
              </a:rPr>
              <a:t>through the Principle</a:t>
            </a:r>
          </a:p>
          <a:p>
            <a:pPr marL="288036" indent="-288036">
              <a:lnSpc>
                <a:spcPct val="130000"/>
              </a:lnSpc>
              <a:buFont typeface="Arial" charset="0"/>
              <a:buChar char="•"/>
            </a:pPr>
            <a:r>
              <a:rPr lang="en-US" altLang="ko-KR" sz="1900" dirty="0">
                <a:latin typeface="Impact" charset="0"/>
                <a:cs typeface="Georgia" charset="0"/>
                <a:sym typeface="나눔고딕 Bold" charset="0"/>
              </a:rPr>
              <a:t>God cannot directly govern this realm.</a:t>
            </a:r>
          </a:p>
        </p:txBody>
      </p:sp>
    </p:spTree>
    <p:extLst>
      <p:ext uri="{BB962C8B-B14F-4D97-AF65-F5344CB8AC3E}">
        <p14:creationId xmlns:p14="http://schemas.microsoft.com/office/powerpoint/2010/main" val="39076234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
                                        <p:tgtEl>
                                          <p:spTgt spid="6151"/>
                                        </p:tgtEl>
                                      </p:cBhvr>
                                    </p:animEffect>
                                  </p:childTnLst>
                                </p:cTn>
                              </p:par>
                              <p:par>
                                <p:cTn id="8" presetID="10" presetClass="entr" presetSubtype="0" fill="hold" nodeType="withEffect">
                                  <p:stCondLst>
                                    <p:cond delay="0"/>
                                  </p:stCondLst>
                                  <p:childTnLst>
                                    <p:set>
                                      <p:cBhvr>
                                        <p:cTn id="9" dur="1" fill="hold">
                                          <p:stCondLst>
                                            <p:cond delay="0"/>
                                          </p:stCondLst>
                                        </p:cTn>
                                        <p:tgtEl>
                                          <p:spTgt spid="6154"/>
                                        </p:tgtEl>
                                        <p:attrNameLst>
                                          <p:attrName>style.visibility</p:attrName>
                                        </p:attrNameLst>
                                      </p:cBhvr>
                                      <p:to>
                                        <p:strVal val="visible"/>
                                      </p:to>
                                    </p:set>
                                    <p:animEffect transition="in" filter="fade">
                                      <p:cBhvr>
                                        <p:cTn id="10" dur="500"/>
                                        <p:tgtEl>
                                          <p:spTgt spid="6154"/>
                                        </p:tgtEl>
                                      </p:cBhvr>
                                    </p:animEffect>
                                  </p:childTnLst>
                                </p:cTn>
                              </p:par>
                              <p:par>
                                <p:cTn id="11" presetID="10"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500"/>
                                        <p:tgtEl>
                                          <p:spTgt spid="61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fade">
                                      <p:cBhvr>
                                        <p:cTn id="16" dur="500"/>
                                        <p:tgtEl>
                                          <p:spTgt spid="614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59"/>
                                        </p:tgtEl>
                                        <p:attrNameLst>
                                          <p:attrName>style.visibility</p:attrName>
                                        </p:attrNameLst>
                                      </p:cBhvr>
                                      <p:to>
                                        <p:strVal val="visible"/>
                                      </p:to>
                                    </p:set>
                                    <p:animEffect transition="in" filter="fade">
                                      <p:cBhvr>
                                        <p:cTn id="25" dur="500"/>
                                        <p:tgtEl>
                                          <p:spTgt spid="61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60"/>
                                        </p:tgtEl>
                                        <p:attrNameLst>
                                          <p:attrName>style.visibility</p:attrName>
                                        </p:attrNameLst>
                                      </p:cBhvr>
                                      <p:to>
                                        <p:strVal val="visible"/>
                                      </p:to>
                                    </p:set>
                                    <p:animEffect transition="in" filter="fade">
                                      <p:cBhvr>
                                        <p:cTn id="30" dur="500"/>
                                        <p:tgtEl>
                                          <p:spTgt spid="6160"/>
                                        </p:tgtEl>
                                      </p:cBhvr>
                                    </p:animEffect>
                                  </p:childTnLst>
                                </p:cTn>
                              </p:par>
                            </p:childTnLst>
                          </p:cTn>
                        </p:par>
                        <p:par>
                          <p:cTn id="31" fill="hold">
                            <p:stCondLst>
                              <p:cond delay="500"/>
                            </p:stCondLst>
                            <p:childTnLst>
                              <p:par>
                                <p:cTn id="32" presetID="37" presetClass="entr" presetSubtype="0"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Effect transition="in" filter="fade">
                                      <p:cBhvr>
                                        <p:cTn id="34" dur="3000"/>
                                        <p:tgtEl>
                                          <p:spTgt spid="6153"/>
                                        </p:tgtEl>
                                      </p:cBhvr>
                                    </p:animEffect>
                                    <p:anim calcmode="lin" valueType="num">
                                      <p:cBhvr>
                                        <p:cTn id="35" dur="3000" fill="hold"/>
                                        <p:tgtEl>
                                          <p:spTgt spid="6153"/>
                                        </p:tgtEl>
                                        <p:attrNameLst>
                                          <p:attrName>ppt_x</p:attrName>
                                        </p:attrNameLst>
                                      </p:cBhvr>
                                      <p:tavLst>
                                        <p:tav tm="0">
                                          <p:val>
                                            <p:strVal val="#ppt_x"/>
                                          </p:val>
                                        </p:tav>
                                        <p:tav tm="100000">
                                          <p:val>
                                            <p:strVal val="#ppt_x"/>
                                          </p:val>
                                        </p:tav>
                                      </p:tavLst>
                                    </p:anim>
                                    <p:anim calcmode="lin" valueType="num">
                                      <p:cBhvr>
                                        <p:cTn id="36" dur="2700" decel="100000" fill="hold"/>
                                        <p:tgtEl>
                                          <p:spTgt spid="6153"/>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6153"/>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gtEl>
                                        <p:attrNameLst>
                                          <p:attrName>style.visibility</p:attrName>
                                        </p:attrNameLst>
                                      </p:cBhvr>
                                      <p:to>
                                        <p:strVal val="visible"/>
                                      </p:to>
                                    </p:set>
                                    <p:animEffect transition="in" filter="fade">
                                      <p:cBhvr>
                                        <p:cTn id="42" dur="2000"/>
                                        <p:tgtEl>
                                          <p:spTgt spid="61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63"/>
                                        </p:tgtEl>
                                        <p:attrNameLst>
                                          <p:attrName>style.visibility</p:attrName>
                                        </p:attrNameLst>
                                      </p:cBhvr>
                                      <p:to>
                                        <p:strVal val="visible"/>
                                      </p:to>
                                    </p:set>
                                    <p:animEffect transition="in" filter="fade">
                                      <p:cBhvr>
                                        <p:cTn id="45" dur="2000"/>
                                        <p:tgtEl>
                                          <p:spTgt spid="6163"/>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6164"/>
                                        </p:tgtEl>
                                        <p:attrNameLst>
                                          <p:attrName>style.visibility</p:attrName>
                                        </p:attrNameLst>
                                      </p:cBhvr>
                                      <p:to>
                                        <p:strVal val="visible"/>
                                      </p:to>
                                    </p:set>
                                    <p:animEffect transition="in" filter="fade">
                                      <p:cBhvr>
                                        <p:cTn id="49" dur="30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1" grpId="0"/>
      <p:bldP spid="6153" grpId="0" animBg="1"/>
      <p:bldP spid="6159" grpId="0"/>
      <p:bldP spid="6160" grpId="0"/>
      <p:bldP spid="6163" grpId="0"/>
      <p:bldP spid="61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4"/>
          <p:cNvSpPr>
            <a:spLocks/>
          </p:cNvSpPr>
          <p:nvPr/>
        </p:nvSpPr>
        <p:spPr bwMode="auto">
          <a:xfrm>
            <a:off x="1398963" y="1096750"/>
            <a:ext cx="166749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500" dirty="0">
                <a:latin typeface="Impact" charset="0"/>
                <a:cs typeface="Georgia" charset="0"/>
              </a:rPr>
              <a:t>Interference</a:t>
            </a:r>
            <a:endParaRPr lang="ko-KR" altLang="en-US" sz="2500" dirty="0">
              <a:latin typeface="Impact" charset="0"/>
              <a:cs typeface="Georgia" charset="0"/>
            </a:endParaRPr>
          </a:p>
        </p:txBody>
      </p:sp>
      <p:sp>
        <p:nvSpPr>
          <p:cNvPr id="7179" name="Rectangle 15"/>
          <p:cNvSpPr>
            <a:spLocks/>
          </p:cNvSpPr>
          <p:nvPr/>
        </p:nvSpPr>
        <p:spPr bwMode="auto">
          <a:xfrm>
            <a:off x="3317027" y="1560917"/>
            <a:ext cx="25329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altLang="ko-KR" sz="2400" dirty="0">
                <a:latin typeface="Impact" charset="0"/>
                <a:cs typeface="Georgia" charset="0"/>
                <a:sym typeface="나눔고딕 Bold" charset="0"/>
              </a:rPr>
              <a:t>Ignoring </a:t>
            </a:r>
            <a:r>
              <a:rPr lang="en-US" altLang="ko-KR" sz="2400" dirty="0" smtClean="0">
                <a:latin typeface="Impact" charset="0"/>
                <a:cs typeface="Georgia" charset="0"/>
                <a:sym typeface="나눔고딕 Bold" charset="0"/>
              </a:rPr>
              <a:t>human responsibility</a:t>
            </a:r>
            <a:endParaRPr lang="ko-KR" altLang="en-US" sz="2400" dirty="0">
              <a:latin typeface="Impact" charset="0"/>
              <a:cs typeface="Georgia" charset="0"/>
              <a:sym typeface="나눔고딕 Bold" charset="0"/>
            </a:endParaRPr>
          </a:p>
        </p:txBody>
      </p:sp>
      <p:sp>
        <p:nvSpPr>
          <p:cNvPr id="7180" name="Rectangle 16"/>
          <p:cNvSpPr>
            <a:spLocks/>
          </p:cNvSpPr>
          <p:nvPr/>
        </p:nvSpPr>
        <p:spPr bwMode="auto">
          <a:xfrm>
            <a:off x="3333089" y="2476315"/>
            <a:ext cx="2160677"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altLang="ko-KR" sz="2400" dirty="0">
                <a:latin typeface="Impact" charset="0"/>
                <a:cs typeface="Georgia" charset="0"/>
                <a:sym typeface="나눔고딕 Bold" charset="0"/>
              </a:rPr>
              <a:t>Disregarding His own Principle of Creation</a:t>
            </a:r>
            <a:endParaRPr lang="ko-KR" altLang="en-US" sz="2400" dirty="0">
              <a:latin typeface="Impact" charset="0"/>
              <a:cs typeface="Georgia" charset="0"/>
              <a:sym typeface="나눔고딕 Bold" charset="0"/>
            </a:endParaRPr>
          </a:p>
        </p:txBody>
      </p:sp>
      <p:sp>
        <p:nvSpPr>
          <p:cNvPr id="7181" name="Rectangle 17"/>
          <p:cNvSpPr>
            <a:spLocks/>
          </p:cNvSpPr>
          <p:nvPr/>
        </p:nvSpPr>
        <p:spPr bwMode="auto">
          <a:xfrm>
            <a:off x="3355740" y="3665902"/>
            <a:ext cx="238584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altLang="ko-KR" sz="2400" dirty="0">
                <a:latin typeface="Impact" charset="0"/>
                <a:cs typeface="Georgia" charset="0"/>
                <a:sym typeface="나눔고딕 Bold" charset="0"/>
              </a:rPr>
              <a:t>Undermining the absoluteness and perfection </a:t>
            </a:r>
          </a:p>
          <a:p>
            <a:r>
              <a:rPr lang="en-US" altLang="ko-KR" sz="2400" dirty="0">
                <a:latin typeface="Impact" charset="0"/>
                <a:cs typeface="Georgia" charset="0"/>
                <a:sym typeface="나눔고딕 Bold" charset="0"/>
              </a:rPr>
              <a:t>of the Principle of Creation</a:t>
            </a:r>
            <a:endParaRPr lang="ko-KR" altLang="en-US" sz="2400" dirty="0">
              <a:latin typeface="Impact" charset="0"/>
              <a:cs typeface="Georgia" charset="0"/>
              <a:sym typeface="나눔고딕 Bold" charset="0"/>
            </a:endParaRPr>
          </a:p>
        </p:txBody>
      </p:sp>
      <p:sp>
        <p:nvSpPr>
          <p:cNvPr id="20" name="Rectangle 4"/>
          <p:cNvSpPr>
            <a:spLocks/>
          </p:cNvSpPr>
          <p:nvPr/>
        </p:nvSpPr>
        <p:spPr bwMode="auto">
          <a:xfrm>
            <a:off x="1977033" y="1851368"/>
            <a:ext cx="4260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b="1">
                <a:latin typeface="Impact" charset="0"/>
                <a:cs typeface="Georgia" charset="0"/>
                <a:sym typeface="나눔고딕 Bold" charset="0"/>
              </a:rPr>
              <a:t>God</a:t>
            </a:r>
            <a:endParaRPr lang="ko-KR" altLang="en-US" sz="2100" b="1">
              <a:latin typeface="Impact" charset="0"/>
              <a:cs typeface="Georgia" charset="0"/>
              <a:sym typeface="나눔고딕 Bold" charset="0"/>
            </a:endParaRPr>
          </a:p>
        </p:txBody>
      </p:sp>
      <p:pic>
        <p:nvPicPr>
          <p:cNvPr id="2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086" y="2386013"/>
            <a:ext cx="175498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 name="Rectangle 6"/>
          <p:cNvSpPr>
            <a:spLocks/>
          </p:cNvSpPr>
          <p:nvPr/>
        </p:nvSpPr>
        <p:spPr bwMode="auto">
          <a:xfrm>
            <a:off x="1687116" y="2538268"/>
            <a:ext cx="10469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1900" dirty="0">
                <a:latin typeface="Impact" charset="0"/>
                <a:cs typeface="Georgia" charset="0"/>
                <a:sym typeface="나눔고딕 Bold" charset="0"/>
              </a:rPr>
              <a:t>Perfection</a:t>
            </a:r>
            <a:endParaRPr lang="ko-KR" altLang="en-US" sz="1900" dirty="0">
              <a:latin typeface="Impact" charset="0"/>
              <a:cs typeface="Georgia" charset="0"/>
              <a:sym typeface="나눔고딕 Bold" charset="0"/>
            </a:endParaRPr>
          </a:p>
        </p:txBody>
      </p:sp>
      <p:pic>
        <p:nvPicPr>
          <p:cNvPr id="2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308" y="5208588"/>
            <a:ext cx="1117005" cy="8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4" name="Rectangle 8"/>
          <p:cNvSpPr>
            <a:spLocks/>
          </p:cNvSpPr>
          <p:nvPr/>
        </p:nvSpPr>
        <p:spPr bwMode="auto">
          <a:xfrm>
            <a:off x="1802011" y="5327541"/>
            <a:ext cx="774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dirty="0">
                <a:latin typeface="Impact" charset="0"/>
                <a:cs typeface="Georgia" charset="0"/>
                <a:sym typeface="나눔고딕 Bold" charset="0"/>
              </a:rPr>
              <a:t>Human</a:t>
            </a:r>
          </a:p>
          <a:p>
            <a:r>
              <a:rPr lang="en-US" altLang="ko-KR" sz="2100" dirty="0">
                <a:latin typeface="Impact" charset="0"/>
                <a:cs typeface="Georgia" charset="0"/>
                <a:sym typeface="나눔고딕 Bold" charset="0"/>
              </a:rPr>
              <a:t>Beings</a:t>
            </a:r>
            <a:endParaRPr lang="ko-KR" altLang="en-US" sz="2100" dirty="0">
              <a:latin typeface="Impact" charset="0"/>
              <a:cs typeface="Georgia" charset="0"/>
              <a:sym typeface="나눔고딕 Bold" charset="0"/>
            </a:endParaRPr>
          </a:p>
        </p:txBody>
      </p:sp>
      <p:sp>
        <p:nvSpPr>
          <p:cNvPr id="25" name="AutoShape 9"/>
          <p:cNvSpPr>
            <a:spLocks/>
          </p:cNvSpPr>
          <p:nvPr/>
        </p:nvSpPr>
        <p:spPr bwMode="auto">
          <a:xfrm rot="16200000">
            <a:off x="1137047" y="3737769"/>
            <a:ext cx="2033588" cy="661988"/>
          </a:xfrm>
          <a:prstGeom prst="rightArrow">
            <a:avLst>
              <a:gd name="adj1" fmla="val 53250"/>
              <a:gd name="adj2" fmla="val 34015"/>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grpSp>
        <p:nvGrpSpPr>
          <p:cNvPr id="26" name="Group 10"/>
          <p:cNvGrpSpPr>
            <a:grpSpLocks/>
          </p:cNvGrpSpPr>
          <p:nvPr/>
        </p:nvGrpSpPr>
        <p:grpSpPr bwMode="auto">
          <a:xfrm>
            <a:off x="1841897" y="3027363"/>
            <a:ext cx="620316" cy="2129632"/>
            <a:chOff x="0" y="0"/>
            <a:chExt cx="1042" cy="1432"/>
          </a:xfrm>
        </p:grpSpPr>
        <p:sp>
          <p:nvSpPr>
            <p:cNvPr id="27" name="Line 11"/>
            <p:cNvSpPr>
              <a:spLocks noChangeShapeType="1"/>
            </p:cNvSpPr>
            <p:nvPr/>
          </p:nvSpPr>
          <p:spPr bwMode="auto">
            <a:xfrm>
              <a:off x="0" y="1432"/>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 name="Line 12"/>
            <p:cNvSpPr>
              <a:spLocks noChangeShapeType="1"/>
            </p:cNvSpPr>
            <p:nvPr/>
          </p:nvSpPr>
          <p:spPr bwMode="auto">
            <a:xfrm>
              <a:off x="0" y="96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 name="Line 13"/>
            <p:cNvSpPr>
              <a:spLocks noChangeShapeType="1"/>
            </p:cNvSpPr>
            <p:nvPr/>
          </p:nvSpPr>
          <p:spPr bwMode="auto">
            <a:xfrm>
              <a:off x="0" y="48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 name="Line 14"/>
            <p:cNvSpPr>
              <a:spLocks noChangeShapeType="1"/>
            </p:cNvSpPr>
            <p:nvPr/>
          </p:nvSpPr>
          <p:spPr bwMode="auto">
            <a:xfrm>
              <a:off x="0" y="0"/>
              <a:ext cx="1042" cy="0"/>
            </a:xfrm>
            <a:prstGeom prst="line">
              <a:avLst/>
            </a:prstGeom>
            <a:noFill/>
            <a:ln w="190500">
              <a:solidFill>
                <a:srgbClr val="8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31" name="Rectangle 15"/>
          <p:cNvSpPr>
            <a:spLocks/>
          </p:cNvSpPr>
          <p:nvPr/>
        </p:nvSpPr>
        <p:spPr bwMode="auto">
          <a:xfrm>
            <a:off x="299095" y="3798600"/>
            <a:ext cx="14106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altLang="ko-KR" sz="1900">
                <a:latin typeface="Impact" charset="0"/>
                <a:cs typeface="Georgia" charset="0"/>
              </a:rPr>
              <a:t>Human </a:t>
            </a:r>
          </a:p>
          <a:p>
            <a:pPr algn="r"/>
            <a:r>
              <a:rPr lang="en-US" altLang="ko-KR" sz="1900">
                <a:latin typeface="Impact" charset="0"/>
                <a:cs typeface="Georgia" charset="0"/>
              </a:rPr>
              <a:t>responsibility</a:t>
            </a:r>
            <a:endParaRPr lang="ko-KR" altLang="en-US" sz="1900">
              <a:latin typeface="Impact" charset="0"/>
              <a:cs typeface="Georgia" charset="0"/>
            </a:endParaRPr>
          </a:p>
        </p:txBody>
      </p:sp>
      <p:sp>
        <p:nvSpPr>
          <p:cNvPr id="32" name="Rectangle 19"/>
          <p:cNvSpPr>
            <a:spLocks/>
          </p:cNvSpPr>
          <p:nvPr/>
        </p:nvSpPr>
        <p:spPr bwMode="auto">
          <a:xfrm rot="5400000">
            <a:off x="1783060" y="4063063"/>
            <a:ext cx="21113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altLang="ko-KR" sz="1900" dirty="0">
                <a:latin typeface="Impact" charset="0"/>
                <a:cs typeface="Georgia" charset="0"/>
              </a:rPr>
              <a:t>Period of Growth</a:t>
            </a:r>
          </a:p>
        </p:txBody>
      </p:sp>
    </p:spTree>
    <p:extLst>
      <p:ext uri="{BB962C8B-B14F-4D97-AF65-F5344CB8AC3E}">
        <p14:creationId xmlns:p14="http://schemas.microsoft.com/office/powerpoint/2010/main" val="1064622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500"/>
                                        <p:tgtEl>
                                          <p:spTgt spid="7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fade">
                                      <p:cBhvr>
                                        <p:cTn id="12" dur="500"/>
                                        <p:tgtEl>
                                          <p:spTgt spid="71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81"/>
                                        </p:tgtEl>
                                        <p:attrNameLst>
                                          <p:attrName>style.visibility</p:attrName>
                                        </p:attrNameLst>
                                      </p:cBhvr>
                                      <p:to>
                                        <p:strVal val="visible"/>
                                      </p:to>
                                    </p:set>
                                    <p:animEffect transition="in" filter="fade">
                                      <p:cBhvr>
                                        <p:cTn id="17"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p:bldP spid="7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170217" y="875553"/>
            <a:ext cx="60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3000" dirty="0">
                <a:latin typeface="Impact" charset="0"/>
                <a:cs typeface="Georgia" charset="0"/>
                <a:sym typeface="나눔고딕 Bold" charset="0"/>
              </a:rPr>
              <a:t>God</a:t>
            </a:r>
            <a:endParaRPr lang="ko-KR" altLang="en-US" sz="3000" dirty="0">
              <a:latin typeface="Impact" charset="0"/>
              <a:cs typeface="Georgia" charset="0"/>
              <a:sym typeface="나눔고딕 Bold"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145" y="4648395"/>
            <a:ext cx="3095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81" y="1657363"/>
            <a:ext cx="3978607" cy="128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96" name="Rectangle 4"/>
          <p:cNvSpPr>
            <a:spLocks/>
          </p:cNvSpPr>
          <p:nvPr/>
        </p:nvSpPr>
        <p:spPr bwMode="auto">
          <a:xfrm>
            <a:off x="650409" y="1864520"/>
            <a:ext cx="3608909"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100" dirty="0">
                <a:latin typeface="Impact" charset="0"/>
                <a:cs typeface="Georgia" charset="0"/>
                <a:sym typeface="나눔고딕 Bold" charset="0"/>
              </a:rPr>
              <a:t>Created all things and governed their activities based on the principle</a:t>
            </a:r>
            <a:endParaRPr lang="ko-KR" altLang="en-US" sz="2100" dirty="0">
              <a:latin typeface="Impact" charset="0"/>
              <a:cs typeface="Georgia" charset="0"/>
              <a:sym typeface="나눔고딕 Bold" charset="0"/>
            </a:endParaRPr>
          </a:p>
        </p:txBody>
      </p:sp>
      <p:pic>
        <p:nvPicPr>
          <p:cNvPr id="819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87" y="3051434"/>
            <a:ext cx="3978601" cy="136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98" name="Rectangle 6"/>
          <p:cNvSpPr>
            <a:spLocks/>
          </p:cNvSpPr>
          <p:nvPr/>
        </p:nvSpPr>
        <p:spPr bwMode="auto">
          <a:xfrm>
            <a:off x="589251" y="3222494"/>
            <a:ext cx="37320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100" dirty="0" smtClean="0">
                <a:latin typeface="Impact" charset="0"/>
                <a:cs typeface="Georgia" charset="0"/>
                <a:sym typeface="나눔고딕 Bold" charset="0"/>
              </a:rPr>
              <a:t>Can express love only in a principled situation. </a:t>
            </a:r>
          </a:p>
          <a:p>
            <a:pPr algn="ctr"/>
            <a:r>
              <a:rPr lang="en-US" altLang="ko-KR" sz="2100" dirty="0" smtClean="0">
                <a:latin typeface="Impact" charset="0"/>
                <a:cs typeface="Georgia" charset="0"/>
                <a:sym typeface="나눔고딕 Bold" charset="0"/>
              </a:rPr>
              <a:t>Cannot work outside of principle.  </a:t>
            </a:r>
            <a:endParaRPr lang="ko-KR" altLang="en-US" sz="2100" dirty="0">
              <a:latin typeface="Impact" charset="0"/>
              <a:cs typeface="Georgia" charset="0"/>
              <a:sym typeface="나눔고딕 Bold" charset="0"/>
            </a:endParaRPr>
          </a:p>
        </p:txBody>
      </p:sp>
      <p:sp>
        <p:nvSpPr>
          <p:cNvPr id="8199" name="Rectangle 7"/>
          <p:cNvSpPr>
            <a:spLocks/>
          </p:cNvSpPr>
          <p:nvPr/>
        </p:nvSpPr>
        <p:spPr bwMode="auto">
          <a:xfrm>
            <a:off x="945475" y="5379204"/>
            <a:ext cx="291146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100" dirty="0">
                <a:latin typeface="Impact" charset="0"/>
                <a:cs typeface="Georgia" charset="0"/>
                <a:sym typeface="나눔고딕 Bold" charset="0"/>
              </a:rPr>
              <a:t>Did not interfere in the Fall</a:t>
            </a:r>
            <a:endParaRPr lang="ko-KR" altLang="en-US" sz="2100" dirty="0">
              <a:latin typeface="Impact" charset="0"/>
              <a:cs typeface="Georgia" charset="0"/>
              <a:sym typeface="나눔고딕 Bold" charset="0"/>
            </a:endParaRPr>
          </a:p>
        </p:txBody>
      </p:sp>
    </p:spTree>
    <p:extLst>
      <p:ext uri="{BB962C8B-B14F-4D97-AF65-F5344CB8AC3E}">
        <p14:creationId xmlns:p14="http://schemas.microsoft.com/office/powerpoint/2010/main" val="2954777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500"/>
                                        <p:tgtEl>
                                          <p:spTgt spid="81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fade">
                                      <p:cBhvr>
                                        <p:cTn id="23" dur="500"/>
                                        <p:tgtEl>
                                          <p:spTgt spid="819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99"/>
                                        </p:tgtEl>
                                        <p:attrNameLst>
                                          <p:attrName>style.visibility</p:attrName>
                                        </p:attrNameLst>
                                      </p:cBhvr>
                                      <p:to>
                                        <p:strVal val="visible"/>
                                      </p:to>
                                    </p:set>
                                    <p:animEffect transition="in" filter="fade">
                                      <p:cBhvr>
                                        <p:cTn id="2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461795" y="724358"/>
            <a:ext cx="46965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800" dirty="0">
                <a:latin typeface="Impact" charset="0"/>
                <a:cs typeface="Georgia" charset="0"/>
                <a:sym typeface="나눔고딕 Bold" charset="0"/>
              </a:rPr>
              <a:t>2) That God Alone Be the Creator</a:t>
            </a:r>
            <a:endParaRPr lang="ko-KR" altLang="en-US" sz="2800" dirty="0">
              <a:latin typeface="Impact" charset="0"/>
              <a:cs typeface="Georgia" charset="0"/>
              <a:sym typeface="나눔고딕 Bold"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280" y="2658350"/>
            <a:ext cx="323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21" y="3331450"/>
            <a:ext cx="235684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20" name="Rectangle 4"/>
          <p:cNvSpPr>
            <a:spLocks/>
          </p:cNvSpPr>
          <p:nvPr/>
        </p:nvSpPr>
        <p:spPr bwMode="auto">
          <a:xfrm>
            <a:off x="1106745" y="3596349"/>
            <a:ext cx="14363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altLang="ko-KR" sz="2400" dirty="0">
                <a:solidFill>
                  <a:schemeClr val="tx1"/>
                </a:solidFill>
                <a:latin typeface="Impact" charset="0"/>
                <a:cs typeface="Georgia" charset="0"/>
                <a:sym typeface="나눔고딕 Bold" charset="0"/>
              </a:rPr>
              <a:t>Had </a:t>
            </a:r>
            <a:r>
              <a:rPr lang="en-US" altLang="ko-KR" sz="2400" dirty="0" smtClean="0">
                <a:solidFill>
                  <a:schemeClr val="tx1"/>
                </a:solidFill>
                <a:latin typeface="Impact" charset="0"/>
                <a:cs typeface="Georgia" charset="0"/>
                <a:sym typeface="나눔고딕 Bold" charset="0"/>
              </a:rPr>
              <a:t>God</a:t>
            </a:r>
          </a:p>
          <a:p>
            <a:pPr algn="ctr"/>
            <a:r>
              <a:rPr lang="en-US" altLang="ko-KR" sz="2400" dirty="0" smtClean="0">
                <a:solidFill>
                  <a:schemeClr val="tx1"/>
                </a:solidFill>
                <a:latin typeface="Impact" charset="0"/>
                <a:cs typeface="Georgia" charset="0"/>
                <a:sym typeface="나눔고딕 Bold" charset="0"/>
              </a:rPr>
              <a:t>intervened</a:t>
            </a:r>
            <a:endParaRPr lang="ko-KR" altLang="en-US" sz="2400" dirty="0">
              <a:solidFill>
                <a:schemeClr val="tx1"/>
              </a:solidFill>
              <a:latin typeface="Impact" charset="0"/>
              <a:cs typeface="Georgia" charset="0"/>
              <a:sym typeface="나눔고딕 Bold" charset="0"/>
            </a:endParaRP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210" y="2503450"/>
            <a:ext cx="1809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769" y="3660487"/>
            <a:ext cx="1809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257" y="4886149"/>
            <a:ext cx="1809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25" name="Rectangle 9"/>
          <p:cNvSpPr>
            <a:spLocks/>
          </p:cNvSpPr>
          <p:nvPr/>
        </p:nvSpPr>
        <p:spPr bwMode="auto">
          <a:xfrm>
            <a:off x="1600200" y="2123090"/>
            <a:ext cx="5072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500">
                <a:latin typeface="Impact" charset="0"/>
                <a:cs typeface="Georgia" charset="0"/>
                <a:sym typeface="나눔고딕 Bold" charset="0"/>
              </a:rPr>
              <a:t>God</a:t>
            </a:r>
            <a:endParaRPr lang="ko-KR" altLang="en-US" sz="2500">
              <a:latin typeface="Impact" charset="0"/>
              <a:cs typeface="Georgia" charset="0"/>
              <a:sym typeface="나눔고딕 Bold" charset="0"/>
            </a:endParaRPr>
          </a:p>
        </p:txBody>
      </p:sp>
      <p:sp>
        <p:nvSpPr>
          <p:cNvPr id="9226" name="Rectangle 10"/>
          <p:cNvSpPr>
            <a:spLocks/>
          </p:cNvSpPr>
          <p:nvPr/>
        </p:nvSpPr>
        <p:spPr bwMode="auto">
          <a:xfrm rot="5400000">
            <a:off x="-206421" y="3312858"/>
            <a:ext cx="15921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ko-KR" sz="2800" dirty="0">
                <a:latin typeface="Impact" charset="0"/>
                <a:cs typeface="Georgia" charset="0"/>
                <a:sym typeface="나눔고딕 Bold" charset="0"/>
              </a:rPr>
              <a:t>Fallen </a:t>
            </a:r>
            <a:r>
              <a:rPr lang="en-US" altLang="ko-KR" sz="2800" dirty="0" smtClean="0">
                <a:latin typeface="Impact" charset="0"/>
                <a:cs typeface="Georgia" charset="0"/>
                <a:sym typeface="나눔고딕 Bold" charset="0"/>
              </a:rPr>
              <a:t>acts</a:t>
            </a:r>
            <a:endParaRPr lang="ko-KR" altLang="en-US" sz="2800" dirty="0">
              <a:latin typeface="Impact" charset="0"/>
              <a:cs typeface="Georgia" charset="0"/>
              <a:sym typeface="나눔고딕 Bold" charset="0"/>
            </a:endParaRPr>
          </a:p>
        </p:txBody>
      </p:sp>
      <p:sp>
        <p:nvSpPr>
          <p:cNvPr id="9227" name="Rectangle 11"/>
          <p:cNvSpPr>
            <a:spLocks/>
          </p:cNvSpPr>
          <p:nvPr/>
        </p:nvSpPr>
        <p:spPr bwMode="auto">
          <a:xfrm>
            <a:off x="3007420" y="1749094"/>
            <a:ext cx="2642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300" dirty="0">
                <a:latin typeface="Impact" charset="0"/>
                <a:cs typeface="Georgia" charset="0"/>
              </a:rPr>
              <a:t>Attributing the value of His creation</a:t>
            </a:r>
          </a:p>
        </p:txBody>
      </p:sp>
      <p:sp>
        <p:nvSpPr>
          <p:cNvPr id="9228" name="Rectangle 12"/>
          <p:cNvSpPr>
            <a:spLocks/>
          </p:cNvSpPr>
          <p:nvPr/>
        </p:nvSpPr>
        <p:spPr bwMode="auto">
          <a:xfrm>
            <a:off x="3146683" y="2939814"/>
            <a:ext cx="2353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300" dirty="0">
                <a:latin typeface="Impact" charset="0"/>
                <a:cs typeface="Georgia" charset="0"/>
              </a:rPr>
              <a:t>Recognizing them as principled</a:t>
            </a:r>
          </a:p>
        </p:txBody>
      </p:sp>
      <p:sp>
        <p:nvSpPr>
          <p:cNvPr id="9229" name="Rectangle 13"/>
          <p:cNvSpPr>
            <a:spLocks/>
          </p:cNvSpPr>
          <p:nvPr/>
        </p:nvSpPr>
        <p:spPr bwMode="auto">
          <a:xfrm>
            <a:off x="3038455" y="4113630"/>
            <a:ext cx="2540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400" dirty="0" smtClean="0">
                <a:latin typeface="Impact" charset="0"/>
                <a:cs typeface="Georgia" charset="0"/>
                <a:sym typeface="나눔고딕 Bold" charset="0"/>
              </a:rPr>
              <a:t>A new principle created by Satan</a:t>
            </a:r>
            <a:endParaRPr lang="ko-KR" altLang="en-US" sz="2400" dirty="0">
              <a:latin typeface="Impact" charset="0"/>
              <a:cs typeface="Georgia" charset="0"/>
              <a:sym typeface="나눔고딕 Bold" charset="0"/>
            </a:endParaRPr>
          </a:p>
        </p:txBody>
      </p:sp>
      <p:sp>
        <p:nvSpPr>
          <p:cNvPr id="9230" name="Rectangle 14"/>
          <p:cNvSpPr>
            <a:spLocks/>
          </p:cNvSpPr>
          <p:nvPr/>
        </p:nvSpPr>
        <p:spPr bwMode="auto">
          <a:xfrm>
            <a:off x="2829815" y="5347960"/>
            <a:ext cx="29572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2400" dirty="0">
                <a:latin typeface="Impact" charset="0"/>
                <a:cs typeface="Georgia" charset="0"/>
                <a:sym typeface="나눔고딕 Bold" charset="0"/>
              </a:rPr>
              <a:t>Satan would have stood as the creator</a:t>
            </a:r>
            <a:endParaRPr lang="ko-KR" altLang="en-US" sz="2400" dirty="0">
              <a:latin typeface="Impact" charset="0"/>
              <a:cs typeface="Georgia" charset="0"/>
              <a:sym typeface="나눔고딕 Bold" charset="0"/>
            </a:endParaRPr>
          </a:p>
        </p:txBody>
      </p:sp>
    </p:spTree>
    <p:extLst>
      <p:ext uri="{BB962C8B-B14F-4D97-AF65-F5344CB8AC3E}">
        <p14:creationId xmlns:p14="http://schemas.microsoft.com/office/powerpoint/2010/main" val="330264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fade">
                                      <p:cBhvr>
                                        <p:cTn id="15" dur="500"/>
                                        <p:tgtEl>
                                          <p:spTgt spid="92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8"/>
                                        </p:tgtEl>
                                        <p:attrNameLst>
                                          <p:attrName>style.visibility</p:attrName>
                                        </p:attrNameLst>
                                      </p:cBhvr>
                                      <p:to>
                                        <p:strVal val="visible"/>
                                      </p:to>
                                    </p:set>
                                    <p:animEffect transition="in" filter="fade">
                                      <p:cBhvr>
                                        <p:cTn id="18" dur="500"/>
                                        <p:tgtEl>
                                          <p:spTgt spid="92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fade">
                                      <p:cBhvr>
                                        <p:cTn id="23" dur="500"/>
                                        <p:tgtEl>
                                          <p:spTgt spid="92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fade">
                                      <p:cBhvr>
                                        <p:cTn id="26" dur="500"/>
                                        <p:tgtEl>
                                          <p:spTgt spid="92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30"/>
                                        </p:tgtEl>
                                        <p:attrNameLst>
                                          <p:attrName>style.visibility</p:attrName>
                                        </p:attrNameLst>
                                      </p:cBhvr>
                                      <p:to>
                                        <p:strVal val="visible"/>
                                      </p:to>
                                    </p:set>
                                    <p:animEffect transition="in" filter="fade">
                                      <p:cBhvr>
                                        <p:cTn id="31"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P spid="9229" grpId="0"/>
      <p:bldP spid="9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p:cNvSpPr>
          <p:nvPr/>
        </p:nvSpPr>
        <p:spPr bwMode="auto">
          <a:xfrm>
            <a:off x="669072" y="903697"/>
            <a:ext cx="3435370" cy="998122"/>
          </a:xfrm>
          <a:prstGeom prst="roundRect">
            <a:avLst>
              <a:gd name="adj" fmla="val 15000"/>
            </a:avLst>
          </a:prstGeom>
          <a:solidFill>
            <a:srgbClr val="FF00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sp>
        <p:nvSpPr>
          <p:cNvPr id="10243" name="Rectangle 3"/>
          <p:cNvSpPr>
            <a:spLocks/>
          </p:cNvSpPr>
          <p:nvPr/>
        </p:nvSpPr>
        <p:spPr bwMode="auto">
          <a:xfrm>
            <a:off x="1034654" y="1122217"/>
            <a:ext cx="285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3600" b="1" dirty="0">
                <a:solidFill>
                  <a:srgbClr val="FFFFFF"/>
                </a:solidFill>
                <a:latin typeface="Impact" charset="0"/>
                <a:cs typeface="Georgia" charset="0"/>
                <a:sym typeface="나눔고딕 Bold" charset="0"/>
              </a:rPr>
              <a:t>Principled God</a:t>
            </a:r>
            <a:endParaRPr lang="ko-KR" altLang="en-US" sz="3600" b="1" dirty="0">
              <a:solidFill>
                <a:srgbClr val="FFFFFF"/>
              </a:solidFill>
              <a:latin typeface="Impact" charset="0"/>
              <a:cs typeface="Georgia" charset="0"/>
              <a:sym typeface="나눔고딕 Bold" charset="0"/>
            </a:endParaRPr>
          </a:p>
        </p:txBody>
      </p:sp>
      <p:sp>
        <p:nvSpPr>
          <p:cNvPr id="10244" name="AutoShape 4"/>
          <p:cNvSpPr>
            <a:spLocks/>
          </p:cNvSpPr>
          <p:nvPr/>
        </p:nvSpPr>
        <p:spPr bwMode="auto">
          <a:xfrm>
            <a:off x="310637" y="2194486"/>
            <a:ext cx="4428830" cy="1817295"/>
          </a:xfrm>
          <a:prstGeom prst="roundRect">
            <a:avLst>
              <a:gd name="adj" fmla="val 15000"/>
            </a:avLst>
          </a:prstGeom>
          <a:solidFill>
            <a:srgbClr val="4600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sp>
        <p:nvSpPr>
          <p:cNvPr id="10245" name="Rectangle 5"/>
          <p:cNvSpPr>
            <a:spLocks/>
          </p:cNvSpPr>
          <p:nvPr/>
        </p:nvSpPr>
        <p:spPr bwMode="auto">
          <a:xfrm>
            <a:off x="587121" y="2346449"/>
            <a:ext cx="3935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3200" b="1" dirty="0">
                <a:solidFill>
                  <a:srgbClr val="FFFFFF"/>
                </a:solidFill>
                <a:latin typeface="Impact" charset="0"/>
                <a:cs typeface="Georgia" charset="0"/>
                <a:sym typeface="나눔고딕 Bold" charset="0"/>
              </a:rPr>
              <a:t>God had to remain </a:t>
            </a:r>
            <a:r>
              <a:rPr lang="en-US" altLang="ko-KR" sz="3200" b="1" dirty="0" smtClean="0">
                <a:solidFill>
                  <a:srgbClr val="FFFFFF"/>
                </a:solidFill>
                <a:latin typeface="Impact" charset="0"/>
                <a:cs typeface="Georgia" charset="0"/>
                <a:sym typeface="나눔고딕 Bold" charset="0"/>
              </a:rPr>
              <a:t>silent </a:t>
            </a:r>
            <a:r>
              <a:rPr lang="en-US" altLang="ko-KR" sz="3200" b="1" dirty="0">
                <a:solidFill>
                  <a:srgbClr val="FFFFFF"/>
                </a:solidFill>
                <a:latin typeface="Impact" charset="0"/>
                <a:cs typeface="Georgia" charset="0"/>
                <a:sym typeface="나눔고딕 Bold" charset="0"/>
              </a:rPr>
              <a:t>in front of unprincipled crime</a:t>
            </a:r>
            <a:endParaRPr lang="ko-KR" altLang="en-US" sz="3200" b="1" dirty="0">
              <a:solidFill>
                <a:srgbClr val="FFFFFF"/>
              </a:solidFill>
              <a:latin typeface="Impact" charset="0"/>
              <a:cs typeface="Georgia" charset="0"/>
              <a:sym typeface="나눔고딕 Bold" charset="0"/>
            </a:endParaRPr>
          </a:p>
        </p:txBody>
      </p:sp>
      <p:sp>
        <p:nvSpPr>
          <p:cNvPr id="10246" name="AutoShape 6"/>
          <p:cNvSpPr>
            <a:spLocks/>
          </p:cNvSpPr>
          <p:nvPr/>
        </p:nvSpPr>
        <p:spPr bwMode="auto">
          <a:xfrm>
            <a:off x="347584" y="4290601"/>
            <a:ext cx="4407371" cy="2013642"/>
          </a:xfrm>
          <a:prstGeom prst="roundRect">
            <a:avLst>
              <a:gd name="adj" fmla="val 15000"/>
            </a:avLst>
          </a:prstGeom>
          <a:solidFill>
            <a:srgbClr val="673300"/>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ko-KR" altLang="en-US">
              <a:latin typeface="Georgia" charset="0"/>
              <a:cs typeface="Georgia" charset="0"/>
            </a:endParaRPr>
          </a:p>
        </p:txBody>
      </p:sp>
      <p:sp>
        <p:nvSpPr>
          <p:cNvPr id="10247" name="Rectangle 7"/>
          <p:cNvSpPr>
            <a:spLocks/>
          </p:cNvSpPr>
          <p:nvPr/>
        </p:nvSpPr>
        <p:spPr bwMode="auto">
          <a:xfrm>
            <a:off x="895263" y="4795929"/>
            <a:ext cx="32282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altLang="ko-KR" sz="3200" b="1" dirty="0">
                <a:solidFill>
                  <a:srgbClr val="FFFFFF"/>
                </a:solidFill>
                <a:latin typeface="Impact" charset="0"/>
                <a:cs typeface="Georgia" charset="0"/>
                <a:sym typeface="나눔고딕 Bold" charset="0"/>
              </a:rPr>
              <a:t>God </a:t>
            </a:r>
            <a:r>
              <a:rPr lang="en-US" altLang="ko-KR" sz="3200" b="1" dirty="0" smtClean="0">
                <a:solidFill>
                  <a:srgbClr val="FFFFFF"/>
                </a:solidFill>
                <a:latin typeface="Impact" charset="0"/>
                <a:cs typeface="Georgia" charset="0"/>
                <a:sym typeface="나눔고딕 Bold" charset="0"/>
              </a:rPr>
              <a:t>lamented </a:t>
            </a:r>
            <a:r>
              <a:rPr lang="en-US" altLang="ko-KR" sz="3200" b="1" dirty="0">
                <a:solidFill>
                  <a:srgbClr val="FFFFFF"/>
                </a:solidFill>
                <a:latin typeface="Impact" charset="0"/>
                <a:cs typeface="Georgia" charset="0"/>
                <a:sym typeface="나눔고딕 Bold" charset="0"/>
              </a:rPr>
              <a:t>over criminal acts</a:t>
            </a:r>
            <a:endParaRPr lang="ko-KR" altLang="en-US" sz="3200" b="1" dirty="0">
              <a:solidFill>
                <a:srgbClr val="FFFFFF"/>
              </a:solidFill>
              <a:latin typeface="Impact" charset="0"/>
              <a:cs typeface="Georgia" charset="0"/>
              <a:sym typeface="나눔고딕 Bold" charset="0"/>
            </a:endParaRPr>
          </a:p>
        </p:txBody>
      </p:sp>
    </p:spTree>
    <p:extLst>
      <p:ext uri="{BB962C8B-B14F-4D97-AF65-F5344CB8AC3E}">
        <p14:creationId xmlns:p14="http://schemas.microsoft.com/office/powerpoint/2010/main" val="3357693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fade">
                                      <p:cBhvr>
                                        <p:cTn id="15" dur="500"/>
                                        <p:tgtEl>
                                          <p:spTgt spid="102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fade">
                                      <p:cBhvr>
                                        <p:cTn id="18"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p:bldP spid="10246" grpId="0" animBg="1"/>
      <p:bldP spid="102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485</Words>
  <Application>Microsoft Office PowerPoint</Application>
  <PresentationFormat>On-screen Show (4:3)</PresentationFormat>
  <Paragraphs>95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Hendricks</dc:creator>
  <cp:lastModifiedBy>.</cp:lastModifiedBy>
  <cp:revision>103</cp:revision>
  <dcterms:created xsi:type="dcterms:W3CDTF">2014-10-06T00:43:12Z</dcterms:created>
  <dcterms:modified xsi:type="dcterms:W3CDTF">2020-04-16T18:09:18Z</dcterms:modified>
</cp:coreProperties>
</file>