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45B43-DEC6-1949-95AF-726BDE04550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B007B-5155-9642-A8CA-C0762E43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1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CC86-BEFB-4FEB-B022-528D7244EA6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21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CC86-BEFB-4FEB-B022-528D7244EA6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8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CC86-BEFB-4FEB-B022-528D7244EA6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4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CC86-BEFB-4FEB-B022-528D7244EA6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11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1A02-F390-2D49-BCBD-4F0A5227D30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2B0B-442B-EA4F-9057-F396BEBDD5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912" y="-408778"/>
            <a:ext cx="12944673" cy="72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5.jpe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179513" y="164638"/>
            <a:ext cx="2611937" cy="7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3200" b="0" dirty="0">
                <a:latin typeface="Georgia" charset="0"/>
                <a:ea typeface="Georgia"/>
                <a:cs typeface="Georgia"/>
                <a:sym typeface="나눔고딕OTF ExtraBold" charset="0"/>
              </a:rPr>
              <a:t>Session </a:t>
            </a:r>
            <a:r>
              <a:rPr lang="en-US" altLang="ko-KR" sz="32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1</a:t>
            </a:r>
            <a:endParaRPr lang="en-US" altLang="ko-KR" sz="3200" b="0" dirty="0">
              <a:latin typeface="Georgia" charset="0"/>
              <a:ea typeface="Georgia"/>
              <a:cs typeface="Georgia"/>
              <a:sym typeface="나눔고딕OTF ExtraBold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899592" y="1412776"/>
            <a:ext cx="4536504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ko-KR" sz="40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General</a:t>
            </a:r>
          </a:p>
          <a:p>
            <a:pPr algn="ctr"/>
            <a:r>
              <a:rPr lang="en-US" altLang="ko-KR" sz="40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Introduction:</a:t>
            </a:r>
          </a:p>
          <a:p>
            <a:pPr algn="ctr"/>
            <a:r>
              <a:rPr lang="en-US" altLang="ko-KR" sz="400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A New Expression </a:t>
            </a:r>
          </a:p>
          <a:p>
            <a:pPr algn="ctr"/>
            <a:r>
              <a:rPr lang="en-US" altLang="ko-KR" sz="400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Of Truth</a:t>
            </a:r>
            <a:endParaRPr lang="en-US" altLang="ko-KR" sz="4000" b="0" dirty="0">
              <a:latin typeface="Georgia" charset="0"/>
              <a:ea typeface="Georgia"/>
              <a:cs typeface="Georgia"/>
              <a:sym typeface="나눔고딕OTF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:\김희선\원리강의 ppt디자인\이미지변환\4p\bar_gr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58" y="5177041"/>
            <a:ext cx="2249252" cy="13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:\김희선\원리강의 ppt디자인\이미지변환\4p\bar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1800200" cy="10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김희선\Desktop\피피티\ball_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28" y="1604798"/>
            <a:ext cx="1638622" cy="176874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김희선\Desktop\피피티\ball_g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2" y="1604798"/>
            <a:ext cx="1639187" cy="179711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1782496" y="-145879"/>
            <a:ext cx="553998" cy="231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en-US" altLang="ko-KR" sz="2400" b="1" dirty="0" smtClean="0">
                <a:latin typeface="Georgia"/>
                <a:ea typeface="Georgia"/>
              </a:rPr>
              <a:t>Original Mind</a:t>
            </a:r>
            <a:endParaRPr lang="ko-KR" altLang="en-US" sz="2400" b="1" dirty="0">
              <a:latin typeface="Georgia"/>
              <a:ea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204132" y="232495"/>
            <a:ext cx="553998" cy="16218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en-US" altLang="ko-KR" sz="2400" b="1" dirty="0" smtClean="0">
                <a:latin typeface="Georgia"/>
                <a:ea typeface="Georgia"/>
              </a:rPr>
              <a:t>Evil Mind</a:t>
            </a:r>
            <a:endParaRPr lang="ko-KR" altLang="en-US" sz="2400" b="1" dirty="0">
              <a:latin typeface="Georgia"/>
              <a:ea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7" y="2047299"/>
            <a:ext cx="163918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Georgia"/>
                <a:ea typeface="Georgia"/>
              </a:rPr>
              <a:t>Happiness</a:t>
            </a:r>
            <a:endParaRPr lang="ko-KR" altLang="en-US" sz="2000" dirty="0">
              <a:latin typeface="Georgia"/>
              <a:ea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657" y="2052340"/>
            <a:ext cx="17332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Georgia"/>
                <a:ea typeface="Georgia"/>
              </a:rPr>
              <a:t>Misfortune</a:t>
            </a:r>
            <a:endParaRPr lang="ko-KR" altLang="en-US" sz="2000" dirty="0">
              <a:latin typeface="Georgia"/>
              <a:ea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1" y="373253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Georgia"/>
                <a:ea typeface="Georgia"/>
              </a:rPr>
              <a:t>Contradictory </a:t>
            </a:r>
          </a:p>
          <a:p>
            <a:pPr algn="ctr"/>
            <a:r>
              <a:rPr lang="en-US" altLang="ko-KR" sz="2000" dirty="0" smtClean="0">
                <a:latin typeface="Georgia"/>
                <a:ea typeface="Georgia"/>
              </a:rPr>
              <a:t>Nature</a:t>
            </a:r>
            <a:endParaRPr lang="ko-KR" altLang="en-US" sz="2000" dirty="0">
              <a:latin typeface="Georgia"/>
              <a:ea typeface="Georgi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68688" y="5391037"/>
            <a:ext cx="2043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Georgia"/>
                <a:ea typeface="Georgia"/>
              </a:rPr>
              <a:t>Self-Destruction</a:t>
            </a:r>
            <a:r>
              <a:rPr lang="ko-KR" altLang="en-US" sz="2000" dirty="0" smtClean="0">
                <a:latin typeface="Georgia"/>
                <a:ea typeface="Georgia"/>
              </a:rPr>
              <a:t> </a:t>
            </a:r>
            <a:endParaRPr lang="ko-KR" altLang="en-US" sz="2000" dirty="0">
              <a:latin typeface="Georgia"/>
              <a:ea typeface="Georgia"/>
            </a:endParaRPr>
          </a:p>
        </p:txBody>
      </p:sp>
      <p:pic>
        <p:nvPicPr>
          <p:cNvPr id="14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5" y="2106524"/>
            <a:ext cx="168765" cy="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6369" y="2170024"/>
            <a:ext cx="168765" cy="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7645" y="3363913"/>
            <a:ext cx="282172" cy="2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59801" y="4779408"/>
            <a:ext cx="282172" cy="2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s-4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86" y="1509117"/>
            <a:ext cx="2501925" cy="1785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1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91829" y="3267969"/>
            <a:ext cx="2808312" cy="1248863"/>
            <a:chOff x="1619672" y="1779118"/>
            <a:chExt cx="2808312" cy="936647"/>
          </a:xfrm>
        </p:grpSpPr>
        <p:pic>
          <p:nvPicPr>
            <p:cNvPr id="9" name="Picture 4" descr="S:\김희선\원리강의 ppt디자인\이미지변환\4p\bar_r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79118"/>
              <a:ext cx="2664296" cy="936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1619672" y="1923678"/>
              <a:ext cx="2808312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latin typeface="Georgia"/>
                  <a:ea typeface="Georgia"/>
                </a:rPr>
                <a:t>Self-Destruction</a:t>
              </a:r>
              <a:endParaRPr lang="ko-KR" altLang="en-US" sz="2000" dirty="0">
                <a:latin typeface="Georgia"/>
                <a:ea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27125" y="4197810"/>
            <a:ext cx="4238731" cy="736170"/>
            <a:chOff x="1115616" y="2571750"/>
            <a:chExt cx="3530685" cy="552128"/>
          </a:xfrm>
        </p:grpSpPr>
        <p:sp>
          <p:nvSpPr>
            <p:cNvPr id="3" name="TextBox 2"/>
            <p:cNvSpPr txBox="1"/>
            <p:nvPr/>
          </p:nvSpPr>
          <p:spPr>
            <a:xfrm>
              <a:off x="1547664" y="2727960"/>
              <a:ext cx="3098637" cy="3462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atin typeface="Georgia"/>
                  <a:ea typeface="Georgia"/>
                </a:rPr>
                <a:t>Christianity</a:t>
              </a:r>
              <a:r>
                <a:rPr lang="ko-KR" altLang="en-US" sz="2400" b="1" dirty="0" smtClean="0">
                  <a:latin typeface="Georgia"/>
                  <a:ea typeface="Georgia"/>
                </a:rPr>
                <a:t> </a:t>
              </a:r>
              <a:r>
                <a:rPr lang="en-US" altLang="ko-KR" sz="2400" b="1" dirty="0">
                  <a:latin typeface="Georgia"/>
                  <a:ea typeface="Georgia"/>
                </a:rPr>
                <a:t>= T</a:t>
              </a:r>
              <a:r>
                <a:rPr lang="en-US" altLang="ko-KR" sz="2400" b="1" dirty="0" smtClean="0">
                  <a:latin typeface="Georgia"/>
                  <a:ea typeface="Georgia"/>
                </a:rPr>
                <a:t>he Fall</a:t>
              </a:r>
              <a:endParaRPr lang="ko-KR" altLang="en-US" sz="2400" b="1" dirty="0">
                <a:latin typeface="Georgia"/>
                <a:ea typeface="Georgia"/>
              </a:endParaRPr>
            </a:p>
          </p:txBody>
        </p:sp>
        <p:pic>
          <p:nvPicPr>
            <p:cNvPr id="5125" name="Picture 5" descr="C:\Users\김희선\Desktop\피피티\ddd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571750"/>
              <a:ext cx="371226" cy="5521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84251" y="5222178"/>
            <a:ext cx="4595029" cy="761339"/>
            <a:chOff x="1048668" y="3363838"/>
            <a:chExt cx="3476802" cy="571004"/>
          </a:xfrm>
        </p:grpSpPr>
        <p:sp>
          <p:nvSpPr>
            <p:cNvPr id="8" name="TextBox 7"/>
            <p:cNvSpPr txBox="1"/>
            <p:nvPr/>
          </p:nvSpPr>
          <p:spPr>
            <a:xfrm>
              <a:off x="1547664" y="3448040"/>
              <a:ext cx="2977806" cy="3462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atin typeface="Georgia"/>
                  <a:ea typeface="Georgia"/>
                </a:rPr>
                <a:t>Buddhism</a:t>
              </a:r>
              <a:r>
                <a:rPr lang="ko-KR" altLang="en-US" sz="2400" b="1" dirty="0" smtClean="0">
                  <a:latin typeface="Georgia"/>
                  <a:ea typeface="Georgia"/>
                </a:rPr>
                <a:t> </a:t>
              </a:r>
              <a:r>
                <a:rPr lang="en-US" altLang="ko-KR" sz="2400" b="1" dirty="0">
                  <a:latin typeface="Georgia"/>
                  <a:ea typeface="Georgia"/>
                </a:rPr>
                <a:t>= </a:t>
              </a:r>
              <a:r>
                <a:rPr lang="en-US" altLang="ko-KR" sz="2400" b="1" dirty="0" smtClean="0">
                  <a:latin typeface="Georgia"/>
                  <a:ea typeface="Georgia"/>
                </a:rPr>
                <a:t>Ignorance</a:t>
              </a:r>
              <a:endParaRPr lang="ko-KR" altLang="en-US" sz="2400" b="1" dirty="0">
                <a:latin typeface="Georgia"/>
                <a:ea typeface="Georgia"/>
              </a:endParaRPr>
            </a:p>
          </p:txBody>
        </p:sp>
        <p:pic>
          <p:nvPicPr>
            <p:cNvPr id="2" name="Picture 1" descr="images-2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68" y="3363838"/>
              <a:ext cx="571004" cy="571004"/>
            </a:xfrm>
            <a:prstGeom prst="rect">
              <a:avLst/>
            </a:prstGeom>
          </p:spPr>
        </p:pic>
      </p:grpSp>
      <p:pic>
        <p:nvPicPr>
          <p:cNvPr id="12" name="Picture 11" descr="images-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92152"/>
            <a:ext cx="2501925" cy="1785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8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459675" y="755817"/>
            <a:ext cx="156064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Georgia"/>
                <a:ea typeface="Georgia"/>
              </a:rPr>
              <a:t>Ignorance</a:t>
            </a:r>
            <a:endParaRPr lang="ko-KR" altLang="en-US" sz="2400" dirty="0">
              <a:latin typeface="Georgia"/>
              <a:ea typeface="Georgia"/>
            </a:endParaRPr>
          </a:p>
        </p:txBody>
      </p:sp>
      <p:pic>
        <p:nvPicPr>
          <p:cNvPr id="1028" name="Picture 4" descr="C:\Users\김희선\Desktop\피피티\ball_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9" y="3282323"/>
            <a:ext cx="1008112" cy="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김희선\Desktop\피피티\ball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7" y="3282323"/>
            <a:ext cx="899306" cy="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:\김희선\원리강의 ppt디자인\이미지변환\4p\bar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" y="3571875"/>
            <a:ext cx="1395324" cy="15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S:\김희선\원리강의 ppt디자인\이미지변환\4p\bar_gr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7" y="3602297"/>
            <a:ext cx="1354244" cy="18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63" y="4039601"/>
            <a:ext cx="168765" cy="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S:\김희선\원리강의 ppt디자인\이미지변환\arrow_lef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64336" y="4015185"/>
            <a:ext cx="168765" cy="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63173" y="3923407"/>
            <a:ext cx="1529354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5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External </a:t>
            </a:r>
            <a:endParaRPr lang="en-US" altLang="ko-KR" sz="1600" b="1" dirty="0">
              <a:latin typeface="Georgia"/>
              <a:ea typeface="Georgia"/>
            </a:endParaRPr>
          </a:p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Ignorance</a:t>
            </a:r>
            <a:endParaRPr lang="ko-KR" altLang="en-US" sz="1600" b="1" dirty="0">
              <a:latin typeface="Georgia"/>
              <a:ea typeface="Georgi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935" y="3859147"/>
            <a:ext cx="1584176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5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Internal </a:t>
            </a:r>
          </a:p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Ignorance</a:t>
            </a:r>
            <a:endParaRPr lang="ko-KR" altLang="en-US" sz="1600" b="1" dirty="0">
              <a:latin typeface="Georgia"/>
              <a:ea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2156" y="3464712"/>
            <a:ext cx="76412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Georgia"/>
                <a:ea typeface="Georgia"/>
              </a:rPr>
              <a:t>Body</a:t>
            </a:r>
            <a:endParaRPr lang="ko-KR" altLang="en-US" sz="2000" dirty="0">
              <a:latin typeface="Georgia"/>
              <a:ea typeface="Georgi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92127" y="3436031"/>
            <a:ext cx="87640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Georgia"/>
                <a:ea typeface="Georgia"/>
              </a:rPr>
              <a:t>Mind</a:t>
            </a:r>
            <a:endParaRPr lang="ko-KR" altLang="en-US" sz="2000" dirty="0">
              <a:latin typeface="Georgia"/>
              <a:ea typeface="Georg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0359" y="4067803"/>
            <a:ext cx="152935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5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Science</a:t>
            </a:r>
            <a:endParaRPr lang="ko-KR" altLang="en-US" sz="1600" b="1" dirty="0">
              <a:latin typeface="Georgia"/>
              <a:ea typeface="Georg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943" y="4003543"/>
            <a:ext cx="158417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5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Georgia"/>
                <a:ea typeface="Georgia"/>
              </a:rPr>
              <a:t>Religion</a:t>
            </a:r>
            <a:endParaRPr lang="ko-KR" altLang="en-US" sz="1600" b="1" dirty="0">
              <a:latin typeface="Georgia"/>
              <a:ea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0119" y="4980285"/>
            <a:ext cx="2002316" cy="1845352"/>
            <a:chOff x="2267744" y="3651870"/>
            <a:chExt cx="2002316" cy="1384014"/>
          </a:xfrm>
        </p:grpSpPr>
        <p:pic>
          <p:nvPicPr>
            <p:cNvPr id="17" name="Picture 3" descr="S:\김희선\원리강의 ppt디자인\이미지변환\4p\bar_gra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651870"/>
              <a:ext cx="2002316" cy="138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94574" y="3889052"/>
              <a:ext cx="1673370" cy="4385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50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Georgia"/>
                  <a:ea typeface="Georgia"/>
                </a:rPr>
                <a:t>Internal and external truth</a:t>
              </a:r>
              <a:endParaRPr lang="ko-KR" altLang="en-US" sz="1600" b="1" dirty="0">
                <a:latin typeface="Georgia"/>
                <a:ea typeface="Georgi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59173" y="4816066"/>
            <a:ext cx="2221187" cy="243593"/>
            <a:chOff x="2206797" y="3469174"/>
            <a:chExt cx="2221187" cy="182695"/>
          </a:xfrm>
        </p:grpSpPr>
        <p:pic>
          <p:nvPicPr>
            <p:cNvPr id="18" name="Picture 7" descr="S:\김희선\원리강의 ppt디자인\이미지변환\arrow_lef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0000">
              <a:off x="4259219" y="3476169"/>
              <a:ext cx="168765" cy="17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S:\김희선\원리강의 ppt디자인\이미지변환\arrow_lef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80000">
              <a:off x="2206797" y="3469174"/>
              <a:ext cx="168765" cy="17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 descr="images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476277"/>
            <a:ext cx="2501925" cy="1785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5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/>
      <p:bldP spid="25" grpId="1"/>
      <p:bldP spid="44" grpId="0"/>
      <p:bldP spid="44" grpId="1"/>
      <p:bldP spid="34" grpId="0"/>
      <p:bldP spid="46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03" y="661327"/>
            <a:ext cx="4176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Georgia" panose="02040502050405020303" pitchFamily="18" charset="0"/>
                <a:ea typeface="Times New Roman"/>
              </a:rPr>
              <a:t>We need a new truth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421" y="4309733"/>
            <a:ext cx="403244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Georgia" panose="02040502050405020303" pitchFamily="18" charset="0"/>
                <a:ea typeface="Times New Roman"/>
              </a:rPr>
              <a:t>Show the path to </a:t>
            </a:r>
            <a:r>
              <a:rPr lang="en-US" altLang="ko-KR" sz="2400" dirty="0" smtClean="0">
                <a:latin typeface="Georgia" panose="02040502050405020303" pitchFamily="18" charset="0"/>
                <a:ea typeface="Times New Roman"/>
              </a:rPr>
              <a:t>happiness</a:t>
            </a:r>
            <a:endParaRPr lang="en-US" altLang="ko-KR" sz="2400" dirty="0">
              <a:latin typeface="Georgia" panose="02040502050405020303" pitchFamily="18" charset="0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876" y="4885797"/>
            <a:ext cx="460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Georgia" panose="02040502050405020303" pitchFamily="18" charset="0"/>
                <a:ea typeface="Times New Roman"/>
              </a:rPr>
              <a:t>End conflict, contradiction and corruption </a:t>
            </a:r>
            <a:endParaRPr lang="en-US" altLang="ko-KR" sz="2400" dirty="0">
              <a:latin typeface="Georgia" panose="02040502050405020303" pitchFamily="18" charset="0"/>
              <a:ea typeface="Times New Roman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15877" b="27210"/>
          <a:stretch/>
        </p:blipFill>
        <p:spPr>
          <a:xfrm>
            <a:off x="864421" y="1638069"/>
            <a:ext cx="3298813" cy="22181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7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9153" y="4885797"/>
            <a:ext cx="4424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Can a book be the truth itself</a:t>
            </a:r>
            <a:r>
              <a:rPr lang="en-US" sz="2400" dirty="0" smtClean="0">
                <a:latin typeface="Times New Roman"/>
                <a:cs typeface="Times New Roman"/>
              </a:rPr>
              <a:t>? No,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it is a </a:t>
            </a:r>
            <a:r>
              <a:rPr lang="en-US" sz="2400" dirty="0">
                <a:latin typeface="Times New Roman"/>
                <a:cs typeface="Times New Roman"/>
              </a:rPr>
              <a:t>text for teaching the </a:t>
            </a:r>
            <a:r>
              <a:rPr lang="en-US" sz="2400" dirty="0" smtClean="0">
                <a:latin typeface="Times New Roman"/>
                <a:cs typeface="Times New Roman"/>
              </a:rPr>
              <a:t>truth.  </a:t>
            </a:r>
            <a:endParaRPr lang="en-US" altLang="ko-KR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421" y="3947053"/>
            <a:ext cx="475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latin typeface="Times New Roman"/>
                <a:cs typeface="Times New Roman"/>
              </a:rPr>
              <a:t>nique</a:t>
            </a:r>
            <a:r>
              <a:rPr lang="en-US" sz="2400" dirty="0">
                <a:latin typeface="Times New Roman"/>
                <a:cs typeface="Times New Roman"/>
              </a:rPr>
              <a:t>, eternal, unchanging and absolute </a:t>
            </a:r>
            <a:endParaRPr lang="en-US" altLang="ko-KR" sz="24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15877" b="27210"/>
          <a:stretch/>
        </p:blipFill>
        <p:spPr>
          <a:xfrm>
            <a:off x="864421" y="1638069"/>
            <a:ext cx="3298813" cy="22181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96467" y="649711"/>
            <a:ext cx="4176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Georgia" panose="02040502050405020303" pitchFamily="18" charset="0"/>
                <a:ea typeface="Times New Roman"/>
              </a:rPr>
              <a:t>What is truth?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74" y="5737502"/>
            <a:ext cx="591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range of truth </a:t>
            </a:r>
            <a:r>
              <a:rPr lang="en-US" sz="2400" dirty="0" smtClean="0">
                <a:latin typeface="Times New Roman"/>
                <a:cs typeface="Times New Roman"/>
              </a:rPr>
              <a:t>and levels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dirty="0" smtClean="0">
                <a:latin typeface="Times New Roman"/>
                <a:cs typeface="Times New Roman"/>
              </a:rPr>
              <a:t>expression develop.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3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12776"/>
            <a:ext cx="2812633" cy="2976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52670"/>
            <a:ext cx="4196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</a:rPr>
              <a:t>The character </a:t>
            </a:r>
            <a:r>
              <a:rPr lang="en-US" sz="3600" dirty="0">
                <a:latin typeface="Times New Roman"/>
              </a:rPr>
              <a:t>of </a:t>
            </a:r>
            <a:r>
              <a:rPr lang="en-US" sz="3600" dirty="0" smtClean="0">
                <a:latin typeface="Times New Roman"/>
              </a:rPr>
              <a:t>truth</a:t>
            </a:r>
            <a:endParaRPr lang="en-US" sz="360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9" y="4581128"/>
            <a:ext cx="432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latin typeface="Times New Roman"/>
                <a:cs typeface="Times New Roman"/>
              </a:rPr>
              <a:t>ot only </a:t>
            </a:r>
            <a:r>
              <a:rPr lang="en-US" sz="2800" dirty="0">
                <a:latin typeface="Times New Roman"/>
                <a:cs typeface="Times New Roman"/>
              </a:rPr>
              <a:t>a religious doctrine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046067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 smtClean="0">
                <a:latin typeface="Times New Roman"/>
                <a:cs typeface="Times New Roman"/>
              </a:rPr>
              <a:t>Life </a:t>
            </a:r>
            <a:r>
              <a:rPr lang="en-US" sz="2800" dirty="0">
                <a:latin typeface="Times New Roman"/>
                <a:cs typeface="Times New Roman"/>
              </a:rPr>
              <a:t>experience, </a:t>
            </a:r>
            <a:r>
              <a:rPr lang="en-US" sz="2800" dirty="0" smtClean="0">
                <a:latin typeface="Times New Roman"/>
                <a:cs typeface="Times New Roman"/>
              </a:rPr>
              <a:t>research and reflection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18" y="5876131"/>
            <a:ext cx="267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Revealed by God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43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52670"/>
            <a:ext cx="784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/>
              </a:rPr>
              <a:t>Sun </a:t>
            </a:r>
            <a:r>
              <a:rPr lang="en-US" sz="3600" dirty="0" err="1" smtClean="0">
                <a:latin typeface="Times New Roman"/>
              </a:rPr>
              <a:t>Myung</a:t>
            </a:r>
            <a:r>
              <a:rPr lang="en-US" sz="3600" dirty="0" smtClean="0">
                <a:latin typeface="Times New Roman"/>
              </a:rPr>
              <a:t> Moon and </a:t>
            </a:r>
            <a:r>
              <a:rPr lang="en-US" sz="3600" dirty="0" err="1" smtClean="0">
                <a:latin typeface="Times New Roman"/>
              </a:rPr>
              <a:t>Hak</a:t>
            </a:r>
            <a:r>
              <a:rPr lang="en-US" sz="3600" dirty="0" smtClean="0">
                <a:latin typeface="Times New Roman"/>
              </a:rPr>
              <a:t> </a:t>
            </a:r>
            <a:r>
              <a:rPr lang="en-US" sz="3600" dirty="0" err="1" smtClean="0">
                <a:latin typeface="Times New Roman"/>
              </a:rPr>
              <a:t>Ja</a:t>
            </a:r>
            <a:r>
              <a:rPr lang="en-US" sz="3600" dirty="0" smtClean="0">
                <a:latin typeface="Times New Roman"/>
              </a:rPr>
              <a:t> Han Moon</a:t>
            </a:r>
            <a:endParaRPr lang="en-US" sz="3600" dirty="0"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318" y="4422021"/>
            <a:ext cx="332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 Unification Principle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777" y="4839335"/>
            <a:ext cx="360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he </a:t>
            </a:r>
            <a:r>
              <a:rPr lang="en-US" sz="2400" dirty="0">
                <a:latin typeface="Times New Roman"/>
                <a:cs typeface="Times New Roman"/>
              </a:rPr>
              <a:t>liberation of God and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atinLnBrk="0"/>
            <a:r>
              <a:rPr lang="en-US" sz="2400" dirty="0" smtClean="0">
                <a:latin typeface="Times New Roman"/>
                <a:cs typeface="Times New Roman"/>
              </a:rPr>
              <a:t>salvation </a:t>
            </a:r>
            <a:r>
              <a:rPr lang="en-US" sz="2400" dirty="0">
                <a:latin typeface="Times New Roman"/>
                <a:cs typeface="Times New Roman"/>
              </a:rPr>
              <a:t>of humankind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234" y="5618817"/>
            <a:ext cx="2445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textbook for the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path to happiness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189005"/>
            <a:ext cx="2492375" cy="32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1586" y="1127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877" y="542349"/>
            <a:ext cx="729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Guidance for the study of the </a:t>
            </a:r>
          </a:p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Unification Principle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3523" y="2701349"/>
            <a:ext cx="4355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stereotypes </a:t>
            </a:r>
            <a:r>
              <a:rPr lang="en-US" sz="3200" dirty="0">
                <a:latin typeface="Times New Roman"/>
                <a:cs typeface="Times New Roman"/>
              </a:rPr>
              <a:t>and prejudice</a:t>
            </a:r>
            <a:r>
              <a:rPr lang="en-US" sz="3200" dirty="0" smtClean="0">
                <a:effectLst/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630" y="3402448"/>
            <a:ext cx="30221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a </a:t>
            </a:r>
            <a:r>
              <a:rPr lang="en-US" sz="3200" dirty="0">
                <a:latin typeface="Times New Roman"/>
                <a:cs typeface="Times New Roman"/>
              </a:rPr>
              <a:t>posture of hope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961" y="2005448"/>
            <a:ext cx="1940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Maintain: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711" y="4116823"/>
            <a:ext cx="16702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Expect: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9024" y="1994771"/>
            <a:ext cx="3660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open</a:t>
            </a:r>
            <a:r>
              <a:rPr lang="en-US" sz="3200" dirty="0">
                <a:latin typeface="Times New Roman"/>
                <a:cs typeface="Times New Roman"/>
              </a:rPr>
              <a:t>-minded interest</a:t>
            </a:r>
            <a:r>
              <a:rPr lang="en-US" sz="3200" dirty="0" smtClean="0">
                <a:effectLst/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336" y="2701349"/>
            <a:ext cx="1837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Set aside</a:t>
            </a:r>
            <a:r>
              <a:rPr lang="en-US" sz="3200" dirty="0" smtClean="0">
                <a:latin typeface="Times New Roman"/>
                <a:cs typeface="Times New Roman"/>
              </a:rPr>
              <a:t>: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586" y="3399849"/>
            <a:ext cx="179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Pray for: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812" y="4111625"/>
            <a:ext cx="530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Good realizations and worthwhile life experiences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752170" y="1186532"/>
            <a:ext cx="4536504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ko-KR" sz="40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Truth has a</a:t>
            </a:r>
          </a:p>
          <a:p>
            <a:pPr algn="ctr"/>
            <a:r>
              <a:rPr lang="en-US" altLang="ko-KR" sz="400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mission</a:t>
            </a:r>
            <a:r>
              <a:rPr lang="en-US" altLang="ko-KR" sz="40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:</a:t>
            </a:r>
          </a:p>
          <a:p>
            <a:pPr algn="ctr"/>
            <a:r>
              <a:rPr lang="en-US" altLang="ko-KR" sz="400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To bring</a:t>
            </a:r>
          </a:p>
          <a:p>
            <a:pPr algn="ctr"/>
            <a:r>
              <a:rPr lang="en-US" altLang="ko-KR" sz="40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happiness</a:t>
            </a:r>
            <a:endParaRPr lang="en-US" altLang="ko-KR" sz="4000" b="0" dirty="0">
              <a:latin typeface="Georgia" charset="0"/>
              <a:ea typeface="Georgia"/>
              <a:cs typeface="Georgia"/>
              <a:sym typeface="나눔고딕OTF ExtraBold" charset="0"/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 bwMode="auto">
          <a:xfrm>
            <a:off x="179513" y="164638"/>
            <a:ext cx="2611937" cy="7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3200" b="0" dirty="0">
                <a:latin typeface="Georgia" charset="0"/>
                <a:ea typeface="Georgia"/>
                <a:cs typeface="Georgia"/>
                <a:sym typeface="나눔고딕OTF ExtraBold" charset="0"/>
              </a:rPr>
              <a:t>Session </a:t>
            </a:r>
            <a:r>
              <a:rPr lang="en-US" altLang="ko-KR" sz="3200" b="0" dirty="0" smtClean="0">
                <a:latin typeface="Georgia" charset="0"/>
                <a:ea typeface="Georgia"/>
                <a:cs typeface="Georgia"/>
                <a:sym typeface="나눔고딕OTF ExtraBold" charset="0"/>
              </a:rPr>
              <a:t>1</a:t>
            </a:r>
            <a:endParaRPr lang="en-US" altLang="ko-KR" sz="3200" b="0" dirty="0">
              <a:latin typeface="Georgia" charset="0"/>
              <a:ea typeface="Georgia"/>
              <a:cs typeface="Georgia"/>
              <a:sym typeface="나눔고딕OTF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06789" y="2249326"/>
            <a:ext cx="3092171" cy="4052537"/>
          </a:xfrm>
          <a:prstGeom prst="rect">
            <a:avLst/>
          </a:prstGeom>
          <a:noFill/>
          <a:ln w="0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Georgia"/>
              <a:ea typeface="Georgia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76" y="1923340"/>
            <a:ext cx="3980874" cy="405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044" name="Picture 20" descr="S:\김희선\원리강의 ppt디자인\이미지변환\4p\icon_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5566"/>
            <a:ext cx="1573430" cy="24081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S:\김희선\원리강의 ppt디자인\이미지변환\4p\icon_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7896" y="759025"/>
            <a:ext cx="1501000" cy="220271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S:\김희선\원리강의 ppt디자인\이미지변환\4p\icon_peo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4" y="1293125"/>
            <a:ext cx="1270077" cy="194385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6550" y="3813043"/>
            <a:ext cx="7172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/>
              </a:rPr>
              <a:t>7 Billion People</a:t>
            </a:r>
            <a:endParaRPr lang="en-US" sz="5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9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김희선\Desktop\피피티\세계지도펴진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6979"/>
            <a:ext cx="5941147" cy="31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3410" y="1696244"/>
            <a:ext cx="5780840" cy="4098131"/>
            <a:chOff x="266221" y="843558"/>
            <a:chExt cx="6320406" cy="3593430"/>
          </a:xfrm>
        </p:grpSpPr>
        <p:pic>
          <p:nvPicPr>
            <p:cNvPr id="2" name="Picture 1" descr="imag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21" y="1666923"/>
              <a:ext cx="2814348" cy="1483773"/>
            </a:xfrm>
            <a:prstGeom prst="rect">
              <a:avLst/>
            </a:prstGeom>
          </p:spPr>
        </p:pic>
        <p:pic>
          <p:nvPicPr>
            <p:cNvPr id="3" name="Picture 2" descr="Unknown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680" y="843558"/>
              <a:ext cx="2086187" cy="1867148"/>
            </a:xfrm>
            <a:prstGeom prst="rect">
              <a:avLst/>
            </a:prstGeom>
          </p:spPr>
        </p:pic>
        <p:pic>
          <p:nvPicPr>
            <p:cNvPr id="4" name="Picture 3" descr="images-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124" y="3003798"/>
              <a:ext cx="2846503" cy="14331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3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25911" y="2143125"/>
            <a:ext cx="3744839" cy="2075782"/>
            <a:chOff x="3779912" y="1491630"/>
            <a:chExt cx="3024336" cy="16725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9912" y="1491630"/>
              <a:ext cx="2520280" cy="1672550"/>
            </a:xfrm>
            <a:prstGeom prst="rect">
              <a:avLst/>
            </a:prstGeom>
            <a:noFill/>
            <a:effectLst>
              <a:outerShdw blurRad="584200" dir="420000" sx="1000" sy="1000" kx="800400" algn="br" rotWithShape="0">
                <a:prstClr val="black">
                  <a:alpha val="86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93547" y="1923678"/>
              <a:ext cx="2510701" cy="39241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Georgia"/>
                  <a:ea typeface="Georgia"/>
                </a:rPr>
                <a:t>Misfortune</a:t>
              </a:r>
              <a:endParaRPr lang="ko-KR" altLang="en-US" sz="2800" dirty="0">
                <a:latin typeface="Georgia"/>
                <a:ea typeface="Georgia"/>
              </a:endParaRPr>
            </a:p>
          </p:txBody>
        </p:sp>
      </p:grpSp>
      <p:pic>
        <p:nvPicPr>
          <p:cNvPr id="4098" name="Picture 2" descr="C:\Users\김희선\Desktop\피피티\타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2" y="3548172"/>
            <a:ext cx="4072595" cy="1901080"/>
          </a:xfrm>
          <a:prstGeom prst="rect">
            <a:avLst/>
          </a:prstGeom>
          <a:noFill/>
          <a:effectLst>
            <a:outerShdw blurRad="38100" dist="38100" dir="4200000" algn="tl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60" y="2753085"/>
            <a:ext cx="2868389" cy="18280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90513" y="3372017"/>
            <a:ext cx="4048889" cy="3108567"/>
            <a:chOff x="-36512" y="2355726"/>
            <a:chExt cx="3269887" cy="250471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6512" y="2355726"/>
              <a:ext cx="3269887" cy="250471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7108" y="2974046"/>
              <a:ext cx="2832651" cy="57708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4400" dirty="0" smtClean="0">
                  <a:latin typeface="Georgia"/>
                  <a:ea typeface="Georgia"/>
                </a:rPr>
                <a:t>Happiness</a:t>
              </a:r>
              <a:endParaRPr lang="ko-KR" altLang="en-US" sz="4400" dirty="0">
                <a:latin typeface="Georgia"/>
                <a:ea typeface="Georgi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12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64703"/>
            <a:ext cx="5138956" cy="448181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김희선\Desktop\피피티\포인트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74" y="801324"/>
            <a:ext cx="1362715" cy="256100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624" y="1093858"/>
            <a:ext cx="250373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FF66"/>
                </a:solidFill>
                <a:latin typeface="Georgia"/>
                <a:ea typeface="Georgia"/>
              </a:rPr>
              <a:t>Happiness</a:t>
            </a:r>
            <a:endParaRPr lang="ko-KR" altLang="en-US" sz="2800" b="1" dirty="0">
              <a:solidFill>
                <a:srgbClr val="FFFF66"/>
              </a:solidFill>
              <a:latin typeface="Georgia"/>
              <a:ea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김희선\Desktop\피피티\a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6" y="3805536"/>
            <a:ext cx="4718050" cy="37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2" y="1818192"/>
            <a:ext cx="5414879" cy="44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김희선\Desktop\피피티\인생관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95" y="2470483"/>
            <a:ext cx="1809990" cy="8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김희선\Desktop\피피티\역사관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75" y="2548085"/>
            <a:ext cx="1385347" cy="14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2798" y="780837"/>
            <a:ext cx="1464556" cy="1769395"/>
            <a:chOff x="580042" y="641543"/>
            <a:chExt cx="1464556" cy="1769395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21242">
              <a:off x="580042" y="641543"/>
              <a:ext cx="1464556" cy="176939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14691" y="1127499"/>
              <a:ext cx="1298728" cy="46166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latin typeface="Georgia"/>
                  <a:ea typeface="Georgia"/>
                </a:rPr>
                <a:t>Family</a:t>
              </a:r>
              <a:endParaRPr lang="ko-KR" altLang="en-US" sz="2400" dirty="0">
                <a:latin typeface="Georgia"/>
                <a:ea typeface="Georgia"/>
              </a:endParaRPr>
            </a:p>
          </p:txBody>
        </p:sp>
      </p:grpSp>
      <p:pic>
        <p:nvPicPr>
          <p:cNvPr id="4099" name="Picture 3" descr="C:\Users\김희선\Desktop\피피티\세계관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3368617"/>
            <a:ext cx="1679956" cy="10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4892" y="2673216"/>
            <a:ext cx="1560080" cy="1822714"/>
            <a:chOff x="1164142" y="3117716"/>
            <a:chExt cx="1560080" cy="1822714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689252">
              <a:off x="1164142" y="3117716"/>
              <a:ext cx="1560080" cy="182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25017" y="3679655"/>
              <a:ext cx="1186557" cy="36608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Georgia"/>
                  <a:ea typeface="Georgia"/>
                </a:rPr>
                <a:t>World</a:t>
              </a:r>
              <a:endParaRPr lang="ko-KR" altLang="en-US" sz="2100" dirty="0">
                <a:latin typeface="Georgia"/>
                <a:ea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9631" y="1864806"/>
            <a:ext cx="1529570" cy="1898130"/>
            <a:chOff x="4188470" y="1529590"/>
            <a:chExt cx="1419704" cy="1795305"/>
          </a:xfrm>
        </p:grpSpPr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727896">
              <a:off x="4188470" y="1529590"/>
              <a:ext cx="1419704" cy="179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371931" y="2055712"/>
              <a:ext cx="1159692" cy="34624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Georgia"/>
                  <a:ea typeface="Georgia"/>
                </a:rPr>
                <a:t>Society</a:t>
              </a:r>
              <a:endParaRPr lang="ko-KR" altLang="en-US" sz="2100" dirty="0">
                <a:latin typeface="Georgia"/>
                <a:ea typeface="Georgia"/>
              </a:endParaRPr>
            </a:p>
          </p:txBody>
        </p:sp>
      </p:grpSp>
      <p:sp>
        <p:nvSpPr>
          <p:cNvPr id="3" name="타원 2"/>
          <p:cNvSpPr/>
          <p:nvPr/>
        </p:nvSpPr>
        <p:spPr>
          <a:xfrm>
            <a:off x="3114165" y="3179813"/>
            <a:ext cx="223520" cy="3045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Georgia"/>
              <a:ea typeface="Georg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70574" y="600168"/>
            <a:ext cx="2094672" cy="2595520"/>
            <a:chOff x="2417508" y="563011"/>
            <a:chExt cx="2094672" cy="259552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909308">
              <a:off x="2463519" y="563011"/>
              <a:ext cx="1803882" cy="25955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417508" y="1159152"/>
              <a:ext cx="2094672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66"/>
                  </a:solidFill>
                  <a:latin typeface="Georgia"/>
                  <a:ea typeface="Georgia"/>
                </a:rPr>
                <a:t>Individual</a:t>
              </a:r>
              <a:endParaRPr lang="ko-KR" altLang="en-US" sz="2400" b="1" dirty="0">
                <a:solidFill>
                  <a:srgbClr val="FFFF66"/>
                </a:solidFill>
                <a:latin typeface="Georgia"/>
                <a:ea typeface="Georgi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1446" y="4608738"/>
            <a:ext cx="4778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Georgia"/>
                <a:ea typeface="Georgia"/>
              </a:rPr>
              <a:t>Finding the Route from Happiness to Peace</a:t>
            </a:r>
            <a:endParaRPr lang="ko-KR" altLang="en-US" sz="1500" b="1" dirty="0">
              <a:solidFill>
                <a:schemeClr val="bg1"/>
              </a:solidFill>
              <a:latin typeface="Georgia"/>
              <a:ea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23875" y="3937047"/>
            <a:ext cx="6456282" cy="1988231"/>
            <a:chOff x="168651" y="3672865"/>
            <a:chExt cx="5950173" cy="1491173"/>
          </a:xfrm>
        </p:grpSpPr>
        <p:pic>
          <p:nvPicPr>
            <p:cNvPr id="1026" name="Picture 2" descr="C:\Users\김희선\Desktop\피피티\피라미드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51" y="3672865"/>
              <a:ext cx="3755277" cy="149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47864" y="3867894"/>
              <a:ext cx="277096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eorgia"/>
                  <a:cs typeface="Georgia"/>
                </a:rPr>
                <a:t>Physiological desires</a:t>
              </a:r>
              <a:endParaRPr lang="en-US" sz="2400" dirty="0">
                <a:latin typeface="Georgia"/>
                <a:cs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233" y="3340301"/>
            <a:ext cx="4941879" cy="952795"/>
            <a:chOff x="1029084" y="3225306"/>
            <a:chExt cx="4554485" cy="714596"/>
          </a:xfrm>
        </p:grpSpPr>
        <p:pic>
          <p:nvPicPr>
            <p:cNvPr id="1027" name="Picture 3" descr="C:\Users\김희선\Desktop\피피티\피라미드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084" y="3225306"/>
              <a:ext cx="2034411" cy="71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037810" y="3363838"/>
              <a:ext cx="254575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eorgia"/>
                  <a:cs typeface="Georgia"/>
                </a:rPr>
                <a:t>Security and safety</a:t>
              </a:r>
              <a:endParaRPr lang="en-US" sz="2400" dirty="0">
                <a:latin typeface="Georgia"/>
                <a:cs typeface="Georg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5472" y="2756926"/>
            <a:ext cx="3483549" cy="826404"/>
            <a:chOff x="1285208" y="2787774"/>
            <a:chExt cx="3210473" cy="619803"/>
          </a:xfrm>
        </p:grpSpPr>
        <p:pic>
          <p:nvPicPr>
            <p:cNvPr id="1028" name="Picture 4" descr="C:\Users\김희선\Desktop\피피티\피라미드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08" y="2787774"/>
              <a:ext cx="1522163" cy="61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43808" y="2859782"/>
              <a:ext cx="165187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eorgia"/>
                  <a:cs typeface="Georgia"/>
                </a:rPr>
                <a:t>Social value</a:t>
              </a:r>
              <a:endParaRPr lang="en-US" sz="2400" dirty="0">
                <a:latin typeface="Georgia"/>
                <a:cs typeface="Georg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6871" y="2180862"/>
            <a:ext cx="2354736" cy="719457"/>
            <a:chOff x="1540421" y="2355726"/>
            <a:chExt cx="2170148" cy="539593"/>
          </a:xfrm>
        </p:grpSpPr>
        <p:pic>
          <p:nvPicPr>
            <p:cNvPr id="1029" name="Picture 5" descr="C:\Users\김희선\Desktop\피피티\피라미드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421" y="2355726"/>
              <a:ext cx="1011736" cy="53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55776" y="2355726"/>
              <a:ext cx="115479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eorgia"/>
                  <a:cs typeface="Georgia"/>
                </a:rPr>
                <a:t>Respect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7895" y="1524552"/>
            <a:ext cx="2845455" cy="700013"/>
            <a:chOff x="1794146" y="1863494"/>
            <a:chExt cx="2622400" cy="525010"/>
          </a:xfrm>
        </p:grpSpPr>
        <p:pic>
          <p:nvPicPr>
            <p:cNvPr id="1030" name="Picture 6" descr="C:\Users\김희선\Desktop\피피티\피라미드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46" y="1863494"/>
              <a:ext cx="501311" cy="5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39752" y="1923678"/>
              <a:ext cx="20767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eorgia"/>
                  <a:cs typeface="Georgia"/>
                </a:rPr>
                <a:t>Self-realization</a:t>
              </a:r>
              <a:endParaRPr lang="en-US" sz="2400" dirty="0">
                <a:latin typeface="Georgia"/>
                <a:cs typeface="Georgi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369447" y="5302450"/>
            <a:ext cx="6095479" cy="830997"/>
          </a:xfrm>
          <a:prstGeom prst="rect">
            <a:avLst/>
          </a:prstGeom>
          <a:noFill/>
          <a:effectLst>
            <a:outerShdw blurRad="50800" dist="63500" dir="2220000" algn="tl" rotWithShape="0">
              <a:prstClr val="black">
                <a:alpha val="57000"/>
              </a:prstClr>
            </a:outerShdw>
            <a:reflection stA="71000" endPos="640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Georgia"/>
                <a:ea typeface="Georgia"/>
              </a:rPr>
              <a:t>Abraham H. </a:t>
            </a:r>
            <a:r>
              <a:rPr lang="en-US" altLang="ko-KR" sz="2400" b="1" dirty="0" smtClean="0">
                <a:latin typeface="Georgia"/>
                <a:ea typeface="Georgia"/>
              </a:rPr>
              <a:t>Maslow (1908~1970)</a:t>
            </a:r>
          </a:p>
          <a:p>
            <a:pPr algn="ctr"/>
            <a:r>
              <a:rPr lang="en-US" altLang="ko-KR" sz="2400" b="1" dirty="0">
                <a:latin typeface="Georgia"/>
                <a:ea typeface="Georgia"/>
              </a:rPr>
              <a:t> </a:t>
            </a:r>
            <a:r>
              <a:rPr lang="en-US" altLang="ko-KR" sz="2400" b="1" dirty="0" smtClean="0">
                <a:latin typeface="Georgia"/>
                <a:ea typeface="Georgia"/>
              </a:rPr>
              <a:t>    Founder, Humanistic Psychology</a:t>
            </a:r>
            <a:endParaRPr lang="ko-KR" altLang="en-US" sz="2400" b="1" dirty="0">
              <a:latin typeface="Georgia"/>
              <a:ea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5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김희선\원리강의 ppt디자인\이미지변환\2p\arrow_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9476" flipH="1">
            <a:off x="2907916" y="2377403"/>
            <a:ext cx="1235958" cy="4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김희선\원리강의 ppt디자인\이미지변환\4p\bar_gr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" y="1349277"/>
            <a:ext cx="2128274" cy="14565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:\김희선\원리강의 ppt디자인\이미지변환\4p\bar_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78" y="1412776"/>
            <a:ext cx="2128275" cy="11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S:\김희선\원리강의 ppt디자인\이미지변환\2p\arrow_lef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7078" flipH="1" flipV="1">
            <a:off x="2175867" y="2398474"/>
            <a:ext cx="1191743" cy="3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95937" y="1604797"/>
            <a:ext cx="17533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Georgia"/>
                <a:ea typeface="Georgia"/>
              </a:rPr>
              <a:t>Evil Desires</a:t>
            </a:r>
            <a:endParaRPr lang="ko-KR" altLang="en-US" sz="2000" b="1" dirty="0">
              <a:latin typeface="Georgia"/>
              <a:ea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919" y="1657054"/>
            <a:ext cx="194721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Georgia"/>
                <a:ea typeface="Georgia"/>
              </a:rPr>
              <a:t>Good Desires</a:t>
            </a:r>
            <a:endParaRPr lang="ko-KR" altLang="en-US" sz="2000" b="1" dirty="0">
              <a:latin typeface="Georgia"/>
              <a:ea typeface="Georgia"/>
            </a:endParaRPr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3137128"/>
            <a:ext cx="4669431" cy="26921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95787" y="1396902"/>
            <a:ext cx="2232248" cy="1456596"/>
            <a:chOff x="6747376" y="2199804"/>
            <a:chExt cx="2128274" cy="1092447"/>
          </a:xfrm>
        </p:grpSpPr>
        <p:pic>
          <p:nvPicPr>
            <p:cNvPr id="10" name="Picture 8" descr="S:\김희선\원리강의 ppt디자인\이미지변환\4p\bar_gra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376" y="2199804"/>
              <a:ext cx="2128274" cy="109244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12017" y="2273397"/>
              <a:ext cx="1331034" cy="5309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Georgia"/>
                  <a:ea typeface="Georgia"/>
                </a:rPr>
                <a:t>Divine </a:t>
              </a:r>
            </a:p>
            <a:p>
              <a:pPr algn="ctr"/>
              <a:r>
                <a:rPr lang="en-US" altLang="ko-KR" sz="2000" b="1" dirty="0" smtClean="0">
                  <a:latin typeface="Georgia"/>
                  <a:ea typeface="Georgia"/>
                </a:rPr>
                <a:t>Principle </a:t>
              </a:r>
              <a:endParaRPr lang="ko-KR" altLang="en-US" sz="2000" b="1" dirty="0">
                <a:latin typeface="Georgia"/>
                <a:ea typeface="Georgi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55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7|0.5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6|0.8|0.6|7.7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3|1.5|1.6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8|1.1|1|0.8|0.8|2|1.6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2|2|2.2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1.3|0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1|0.7|0.9|1.2|6|0.7|1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3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</Words>
  <Application>Microsoft Office PowerPoint</Application>
  <PresentationFormat>On-screen Show (4:3)</PresentationFormat>
  <Paragraphs>82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Hendricks</dc:creator>
  <cp:lastModifiedBy>.</cp:lastModifiedBy>
  <cp:revision>69</cp:revision>
  <dcterms:created xsi:type="dcterms:W3CDTF">2014-08-01T14:16:43Z</dcterms:created>
  <dcterms:modified xsi:type="dcterms:W3CDTF">2020-04-14T10:25:58Z</dcterms:modified>
</cp:coreProperties>
</file>